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83" r:id="rId2"/>
    <p:sldId id="425" r:id="rId3"/>
    <p:sldId id="405" r:id="rId4"/>
    <p:sldId id="447" r:id="rId5"/>
    <p:sldId id="446" r:id="rId6"/>
    <p:sldId id="471" r:id="rId7"/>
    <p:sldId id="448" r:id="rId8"/>
    <p:sldId id="468" r:id="rId9"/>
    <p:sldId id="449" r:id="rId10"/>
    <p:sldId id="434" r:id="rId11"/>
    <p:sldId id="409" r:id="rId12"/>
    <p:sldId id="445" r:id="rId13"/>
    <p:sldId id="472" r:id="rId14"/>
    <p:sldId id="473" r:id="rId15"/>
    <p:sldId id="474" r:id="rId16"/>
    <p:sldId id="429" r:id="rId17"/>
    <p:sldId id="476" r:id="rId18"/>
    <p:sldId id="475" r:id="rId19"/>
    <p:sldId id="469" r:id="rId20"/>
    <p:sldId id="465" r:id="rId21"/>
    <p:sldId id="435" r:id="rId22"/>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88" autoAdjust="0"/>
    <p:restoredTop sz="87500" autoAdjust="0"/>
  </p:normalViewPr>
  <p:slideViewPr>
    <p:cSldViewPr snapToGrid="0">
      <p:cViewPr varScale="1">
        <p:scale>
          <a:sx n="95" d="100"/>
          <a:sy n="95" d="100"/>
        </p:scale>
        <p:origin x="8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15</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16</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17</a:t>
            </a:fld>
            <a:endParaRPr lang="en-US" altLang="en-US" dirty="0"/>
          </a:p>
        </p:txBody>
      </p:sp>
    </p:spTree>
    <p:extLst>
      <p:ext uri="{BB962C8B-B14F-4D97-AF65-F5344CB8AC3E}">
        <p14:creationId xmlns:p14="http://schemas.microsoft.com/office/powerpoint/2010/main" val="1092977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18</a:t>
            </a:fld>
            <a:endParaRPr lang="en-US" altLang="en-US" dirty="0"/>
          </a:p>
        </p:txBody>
      </p:sp>
    </p:spTree>
    <p:extLst>
      <p:ext uri="{BB962C8B-B14F-4D97-AF65-F5344CB8AC3E}">
        <p14:creationId xmlns:p14="http://schemas.microsoft.com/office/powerpoint/2010/main" val="1545413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19</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959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8</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10</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11</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12</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13</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14</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07.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Magna Carta</a:t>
            </a:r>
            <a:r>
              <a:rPr lang="en-US" altLang="en-US" dirty="0"/>
              <a:t/>
            </a:r>
            <a:br>
              <a:rPr lang="en-US" altLang="en-US" dirty="0"/>
            </a:br>
            <a:r>
              <a:rPr lang="en-US" altLang="en-US" dirty="0"/>
              <a:t>Lecture </a:t>
            </a:r>
            <a:r>
              <a:rPr lang="en-US" altLang="en-US" dirty="0" smtClean="0"/>
              <a:t>6</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6189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Beginning to thinks about the Charter in general</a:t>
            </a:r>
            <a:endParaRPr lang="en-US" altLang="en-US" sz="2400" i="1" dirty="0"/>
          </a:p>
        </p:txBody>
      </p:sp>
      <p:sp>
        <p:nvSpPr>
          <p:cNvPr id="12293" name="TextBox 1"/>
          <p:cNvSpPr txBox="1">
            <a:spLocks noChangeArrowheads="1"/>
          </p:cNvSpPr>
          <p:nvPr/>
        </p:nvSpPr>
        <p:spPr bwMode="auto">
          <a:xfrm>
            <a:off x="436418" y="893619"/>
            <a:ext cx="82296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defRPr/>
            </a:pPr>
            <a:r>
              <a:rPr lang="en-US" sz="2000" dirty="0">
                <a:solidFill>
                  <a:schemeClr val="bg1"/>
                </a:solidFill>
              </a:rPr>
              <a:t>Clearly this is not a bill of rights in either the modern or in the 17th century sense. Very few of the clauses are on that level of generality. The vast majority assume a social and legal system for which we have no better a term than “feudal” and can only be understood in that context. In this context it is an anachronism to think in terms of individual rights against the state, and the notion of a bill of rights is dependent on that idea. Within this context, the clauses state principles, none of which is new, and make “fixes,” at least some of which are </a:t>
            </a:r>
            <a:r>
              <a:rPr lang="en-US" sz="2000" dirty="0" smtClean="0">
                <a:solidFill>
                  <a:schemeClr val="bg1"/>
                </a:solidFill>
              </a:rPr>
              <a:t>new.</a:t>
            </a:r>
          </a:p>
          <a:p>
            <a:pPr>
              <a:buFont typeface="Arial" panose="020B0604020202020204" pitchFamily="34" charset="0"/>
              <a:buChar char="•"/>
              <a:defRPr/>
            </a:pPr>
            <a:endParaRPr lang="en-US" sz="800" dirty="0">
              <a:solidFill>
                <a:schemeClr val="bg1"/>
              </a:solidFill>
            </a:endParaRPr>
          </a:p>
          <a:p>
            <a:pPr>
              <a:buFont typeface="Arial" panose="020B0604020202020204" pitchFamily="34" charset="0"/>
              <a:buChar char="•"/>
              <a:defRPr/>
            </a:pPr>
            <a:r>
              <a:rPr lang="en-US" sz="2000" dirty="0">
                <a:solidFill>
                  <a:schemeClr val="bg1"/>
                </a:solidFill>
              </a:rPr>
              <a:t>If we leave out the matters personal to John (of which there are relatively few, the release of hostages, the expulsion of foreign ministers, specific dealings with the Welsh and Scots, perhaps the method of enforcement), none of which survived into the 1225 charter, this is not a revolutionary document. Nor, in my view or in that of most modern commentators, is it a reactionary document</a:t>
            </a:r>
            <a:r>
              <a:rPr lang="en-US" sz="2000" dirty="0" smtClean="0">
                <a:solidFill>
                  <a:schemeClr val="bg1"/>
                </a:solidFill>
              </a:rPr>
              <a:t>.</a:t>
            </a:r>
          </a:p>
          <a:p>
            <a:pPr>
              <a:buFont typeface="Arial" panose="020B0604020202020204" pitchFamily="34" charset="0"/>
              <a:buChar char="•"/>
              <a:defRPr/>
            </a:pPr>
            <a:endParaRPr lang="en-US" sz="800" dirty="0">
              <a:solidFill>
                <a:schemeClr val="bg1"/>
              </a:solidFill>
            </a:endParaRPr>
          </a:p>
          <a:p>
            <a:pPr>
              <a:buFont typeface="Arial" panose="020B0604020202020204" pitchFamily="34" charset="0"/>
              <a:buChar char="•"/>
              <a:defRPr/>
            </a:pPr>
            <a:r>
              <a:rPr lang="en-US" sz="2000" dirty="0" smtClean="0">
                <a:solidFill>
                  <a:schemeClr val="bg1"/>
                </a:solidFill>
              </a:rPr>
              <a:t>Let </a:t>
            </a:r>
            <a:r>
              <a:rPr lang="en-US" sz="2000" dirty="0">
                <a:solidFill>
                  <a:schemeClr val="bg1"/>
                </a:solidFill>
              </a:rPr>
              <a:t>us take a couple of examples from a topic about which there are more clauses than any other: </a:t>
            </a:r>
            <a:r>
              <a:rPr lang="en-US" sz="2000" dirty="0" smtClean="0">
                <a:solidFill>
                  <a:schemeClr val="bg1"/>
                </a:solidFill>
              </a:rPr>
              <a:t>justice.</a:t>
            </a:r>
            <a:endParaRPr lang="en-US" sz="2000" dirty="0">
              <a:solidFill>
                <a:schemeClr val="bg1"/>
              </a:solidFill>
            </a:endParaRPr>
          </a:p>
          <a:p>
            <a:pPr>
              <a:buFont typeface="Arial" panose="020B0604020202020204" pitchFamily="34" charset="0"/>
              <a:buChar char="•"/>
              <a:defRPr/>
            </a:pPr>
            <a:endParaRPr lang="en-US" sz="2000" dirty="0">
              <a:solidFill>
                <a:schemeClr val="bg1"/>
              </a:solidFill>
            </a:endParaRPr>
          </a:p>
          <a:p>
            <a:pPr>
              <a:buFont typeface="Arial" panose="020B0604020202020204" pitchFamily="34" charset="0"/>
              <a:buChar char="•"/>
              <a:defRPr/>
            </a:pP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Selected clauses (cont’d)</a:t>
            </a:r>
            <a:endParaRPr lang="en-US" altLang="en-US" sz="2400" dirty="0"/>
          </a:p>
        </p:txBody>
      </p:sp>
      <p:sp>
        <p:nvSpPr>
          <p:cNvPr id="14342" name="TextBox 9"/>
          <p:cNvSpPr txBox="1">
            <a:spLocks noChangeArrowheads="1"/>
          </p:cNvSpPr>
          <p:nvPr/>
        </p:nvSpPr>
        <p:spPr bwMode="auto">
          <a:xfrm>
            <a:off x="457200" y="862013"/>
            <a:ext cx="84582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latin typeface="+mn-lt"/>
              </a:rPr>
              <a:t>Clause </a:t>
            </a:r>
            <a:r>
              <a:rPr lang="en-US" sz="2000" dirty="0">
                <a:solidFill>
                  <a:schemeClr val="bg1">
                    <a:lumMod val="95000"/>
                  </a:schemeClr>
                </a:solidFill>
                <a:latin typeface="+mn-lt"/>
              </a:rPr>
              <a:t>18. Recognitions of novel disseisin, mort d’ancestor</a:t>
            </a:r>
            <a:r>
              <a:rPr lang="en-US" sz="2000" i="1" dirty="0">
                <a:solidFill>
                  <a:schemeClr val="bg1">
                    <a:lumMod val="95000"/>
                  </a:schemeClr>
                </a:solidFill>
                <a:latin typeface="+mn-lt"/>
              </a:rPr>
              <a:t>, and of darrein presentment</a:t>
            </a:r>
            <a:r>
              <a:rPr lang="en-US" sz="2000" dirty="0">
                <a:solidFill>
                  <a:schemeClr val="bg1">
                    <a:lumMod val="95000"/>
                  </a:schemeClr>
                </a:solidFill>
                <a:latin typeface="+mn-lt"/>
              </a:rPr>
              <a:t>, are not to be taken unless in their counties and in this way. We or, if we are out of our kingdom, our chief justiciar shall send two justices through each county </a:t>
            </a:r>
            <a:r>
              <a:rPr lang="en-US" sz="2000" i="1" dirty="0">
                <a:solidFill>
                  <a:schemeClr val="bg1">
                    <a:lumMod val="95000"/>
                  </a:schemeClr>
                </a:solidFill>
                <a:latin typeface="+mn-lt"/>
              </a:rPr>
              <a:t>four times a year, who, with four knights of each county, elected by the county court are to take the aforesaid assizes, in the county court and on the day and in the place of the county court</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a:defRPr/>
            </a:pPr>
            <a:r>
              <a:rPr lang="en-US" sz="2000" dirty="0">
                <a:solidFill>
                  <a:schemeClr val="bg1">
                    <a:lumMod val="95000"/>
                  </a:schemeClr>
                </a:solidFill>
                <a:latin typeface="+mn-lt"/>
              </a:rPr>
              <a:t>[1225 omits </a:t>
            </a:r>
            <a:r>
              <a:rPr lang="en-US" sz="2000" dirty="0" smtClean="0">
                <a:solidFill>
                  <a:schemeClr val="bg1">
                    <a:lumMod val="95000"/>
                  </a:schemeClr>
                </a:solidFill>
                <a:latin typeface="+mn-lt"/>
              </a:rPr>
              <a:t>darrein </a:t>
            </a:r>
            <a:r>
              <a:rPr lang="en-US" sz="2000" dirty="0">
                <a:solidFill>
                  <a:schemeClr val="bg1">
                    <a:lumMod val="95000"/>
                  </a:schemeClr>
                </a:solidFill>
                <a:latin typeface="+mn-lt"/>
              </a:rPr>
              <a:t>presentment, reduces the number of visits of the justices to once an year and adds: “And those matters which cannot be concluded during that visit in the county by the aforesaid justices, sent to hold the said assizes, shall be concluded by the same men elsewhere on their eyre. And those matters which owing to the difficulty of some particulars cannot be determined by the same men shall be referred to our justices of the bench and there concluded.”]</a:t>
            </a:r>
            <a:endParaRPr lang="en-US" sz="2000" dirty="0" smtClean="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Selected clauses (cont’d)</a:t>
            </a:r>
            <a:endParaRPr lang="en-US" altLang="en-US" sz="2400" dirty="0"/>
          </a:p>
        </p:txBody>
      </p:sp>
      <p:sp>
        <p:nvSpPr>
          <p:cNvPr id="14342" name="TextBox 9"/>
          <p:cNvSpPr txBox="1">
            <a:spLocks noChangeArrowheads="1"/>
          </p:cNvSpPr>
          <p:nvPr/>
        </p:nvSpPr>
        <p:spPr bwMode="auto">
          <a:xfrm>
            <a:off x="477982" y="1007486"/>
            <a:ext cx="818803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latin typeface="+mn-lt"/>
              </a:rPr>
              <a:t>Clause </a:t>
            </a:r>
            <a:r>
              <a:rPr lang="en-US" sz="2000" dirty="0">
                <a:solidFill>
                  <a:schemeClr val="bg1">
                    <a:lumMod val="95000"/>
                  </a:schemeClr>
                </a:solidFill>
                <a:latin typeface="+mn-lt"/>
              </a:rPr>
              <a:t>17. Common pleas are not to follow our court, but are to be held in some definite place</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marL="342900" indent="-342900">
              <a:buFont typeface="Arial" panose="020B0604020202020204" pitchFamily="34" charset="0"/>
              <a:buChar char="•"/>
              <a:defRPr/>
            </a:pPr>
            <a:r>
              <a:rPr lang="en-US" sz="2000" dirty="0" smtClean="0">
                <a:solidFill>
                  <a:schemeClr val="bg1">
                    <a:lumMod val="95000"/>
                  </a:schemeClr>
                </a:solidFill>
                <a:latin typeface="+mn-lt"/>
              </a:rPr>
              <a:t>Clause </a:t>
            </a:r>
            <a:r>
              <a:rPr lang="en-US" sz="2000" dirty="0">
                <a:solidFill>
                  <a:schemeClr val="bg1">
                    <a:lumMod val="95000"/>
                  </a:schemeClr>
                </a:solidFill>
                <a:latin typeface="+mn-lt"/>
              </a:rPr>
              <a:t>24. No sheriff, constable, coroner, or other of our bailiffs are hold the pleas of our crown</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marL="342900" indent="-342900">
              <a:buFont typeface="Arial" panose="020B0604020202020204" pitchFamily="34" charset="0"/>
              <a:buChar char="•"/>
              <a:defRPr/>
            </a:pPr>
            <a:r>
              <a:rPr lang="en-US" sz="2000" dirty="0" smtClean="0">
                <a:solidFill>
                  <a:schemeClr val="bg1">
                    <a:lumMod val="95000"/>
                  </a:schemeClr>
                </a:solidFill>
                <a:latin typeface="+mn-lt"/>
              </a:rPr>
              <a:t>Clause </a:t>
            </a:r>
            <a:r>
              <a:rPr lang="en-US" sz="2000" dirty="0">
                <a:solidFill>
                  <a:schemeClr val="bg1">
                    <a:lumMod val="95000"/>
                  </a:schemeClr>
                </a:solidFill>
                <a:latin typeface="+mn-lt"/>
              </a:rPr>
              <a:t>34. The writ which is called </a:t>
            </a:r>
            <a:r>
              <a:rPr lang="en-US" sz="2000" i="1" dirty="0">
                <a:solidFill>
                  <a:schemeClr val="bg1">
                    <a:lumMod val="95000"/>
                  </a:schemeClr>
                </a:solidFill>
                <a:latin typeface="+mn-lt"/>
              </a:rPr>
              <a:t>praecipe</a:t>
            </a:r>
            <a:r>
              <a:rPr lang="en-US" sz="2000" dirty="0">
                <a:solidFill>
                  <a:schemeClr val="bg1">
                    <a:lumMod val="95000"/>
                  </a:schemeClr>
                </a:solidFill>
                <a:latin typeface="+mn-lt"/>
              </a:rPr>
              <a:t> is not to be made out henceforth in such a way as to deprive a free man of his court</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a:defRPr/>
            </a:pPr>
            <a:r>
              <a:rPr lang="en-US" sz="2000" dirty="0">
                <a:solidFill>
                  <a:schemeClr val="bg1">
                    <a:lumMod val="95000"/>
                  </a:schemeClr>
                </a:solidFill>
                <a:latin typeface="+mn-lt"/>
              </a:rPr>
              <a:t>[After 1216</a:t>
            </a:r>
            <a:r>
              <a:rPr lang="en-US" sz="2000" i="1" dirty="0">
                <a:solidFill>
                  <a:schemeClr val="bg1">
                    <a:lumMod val="95000"/>
                  </a:schemeClr>
                </a:solidFill>
                <a:latin typeface="+mn-lt"/>
              </a:rPr>
              <a:t>, Glanvill</a:t>
            </a:r>
            <a:r>
              <a:rPr lang="en-US" sz="2000" dirty="0">
                <a:solidFill>
                  <a:schemeClr val="bg1">
                    <a:lumMod val="95000"/>
                  </a:schemeClr>
                </a:solidFill>
                <a:latin typeface="+mn-lt"/>
              </a:rPr>
              <a:t>’s ‘writ of first summons’ </a:t>
            </a:r>
            <a:r>
              <a:rPr lang="en-US" sz="2000" dirty="0" smtClean="0">
                <a:solidFill>
                  <a:schemeClr val="bg1">
                    <a:lumMod val="95000"/>
                  </a:schemeClr>
                </a:solidFill>
                <a:latin typeface="+mn-lt"/>
              </a:rPr>
              <a:t>was </a:t>
            </a:r>
            <a:r>
              <a:rPr lang="en-US" sz="2000" dirty="0">
                <a:solidFill>
                  <a:schemeClr val="bg1">
                    <a:lumMod val="95000"/>
                  </a:schemeClr>
                </a:solidFill>
                <a:latin typeface="+mn-lt"/>
              </a:rPr>
              <a:t>no longer issued, but </a:t>
            </a:r>
            <a:r>
              <a:rPr lang="en-US" sz="2000" dirty="0" smtClean="0">
                <a:solidFill>
                  <a:schemeClr val="bg1">
                    <a:lumMod val="95000"/>
                  </a:schemeClr>
                </a:solidFill>
                <a:latin typeface="+mn-lt"/>
              </a:rPr>
              <a:t>was </a:t>
            </a:r>
            <a:r>
              <a:rPr lang="en-US" sz="2000" dirty="0">
                <a:solidFill>
                  <a:schemeClr val="bg1">
                    <a:lumMod val="95000"/>
                  </a:schemeClr>
                </a:solidFill>
                <a:latin typeface="+mn-lt"/>
              </a:rPr>
              <a:t>replaced by the writ of right </a:t>
            </a:r>
            <a:r>
              <a:rPr lang="en-US" sz="2000" i="1" dirty="0">
                <a:solidFill>
                  <a:schemeClr val="bg1">
                    <a:lumMod val="95000"/>
                  </a:schemeClr>
                </a:solidFill>
                <a:latin typeface="+mn-lt"/>
              </a:rPr>
              <a:t>in capite</a:t>
            </a:r>
            <a:r>
              <a:rPr lang="en-US" sz="2000" dirty="0">
                <a:solidFill>
                  <a:schemeClr val="bg1">
                    <a:lumMod val="95000"/>
                  </a:schemeClr>
                </a:solidFill>
                <a:latin typeface="+mn-lt"/>
              </a:rPr>
              <a:t>, the writ of right </a:t>
            </a:r>
            <a:r>
              <a:rPr lang="en-US" sz="2000" i="1" dirty="0">
                <a:solidFill>
                  <a:schemeClr val="bg1">
                    <a:lumMod val="95000"/>
                  </a:schemeClr>
                </a:solidFill>
                <a:latin typeface="+mn-lt"/>
              </a:rPr>
              <a:t>quia dominus remisit curiam</a:t>
            </a:r>
            <a:r>
              <a:rPr lang="en-US" sz="2000" dirty="0">
                <a:solidFill>
                  <a:schemeClr val="bg1">
                    <a:lumMod val="95000"/>
                  </a:schemeClr>
                </a:solidFill>
                <a:latin typeface="+mn-lt"/>
              </a:rPr>
              <a:t>, and multiple writs of entry</a:t>
            </a:r>
            <a:r>
              <a:rPr lang="en-US" sz="2000" dirty="0" smtClean="0">
                <a:solidFill>
                  <a:schemeClr val="bg1">
                    <a:lumMod val="95000"/>
                  </a:schemeClr>
                </a:solidFill>
                <a:latin typeface="+mn-lt"/>
              </a:rPr>
              <a:t>.]</a:t>
            </a:r>
          </a:p>
          <a:p>
            <a:pPr>
              <a:defRPr/>
            </a:pP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Selected clauses (cont’d</a:t>
            </a:r>
            <a:r>
              <a:rPr lang="en-US" sz="2400" dirty="0" smtClean="0"/>
              <a:t>) – c. 34 explained</a:t>
            </a:r>
            <a:endParaRPr lang="en-US" altLang="en-US" sz="2400" dirty="0"/>
          </a:p>
        </p:txBody>
      </p:sp>
      <p:sp>
        <p:nvSpPr>
          <p:cNvPr id="14342" name="TextBox 9"/>
          <p:cNvSpPr txBox="1">
            <a:spLocks noChangeArrowheads="1"/>
          </p:cNvSpPr>
          <p:nvPr/>
        </p:nvSpPr>
        <p:spPr bwMode="auto">
          <a:xfrm>
            <a:off x="477982" y="1007486"/>
            <a:ext cx="8188036"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a:solidFill>
                  <a:schemeClr val="bg1">
                    <a:lumMod val="95000"/>
                  </a:schemeClr>
                </a:solidFill>
                <a:latin typeface="+mn-lt"/>
              </a:rPr>
              <a:t>The puzzle is how to explain the fact that when the men who had been instrumental in having c. 34 put in the Charter got control of the government during the minority of Henry III and reissued the Charter three times, all with this clause, they nonetheless not only allowed the Chancery to continue to issue writs </a:t>
            </a:r>
            <a:r>
              <a:rPr lang="en-US" sz="2000" i="1" dirty="0">
                <a:solidFill>
                  <a:schemeClr val="bg1">
                    <a:lumMod val="95000"/>
                  </a:schemeClr>
                </a:solidFill>
                <a:latin typeface="+mn-lt"/>
              </a:rPr>
              <a:t>praecipe</a:t>
            </a:r>
            <a:r>
              <a:rPr lang="en-US" sz="2000" dirty="0">
                <a:solidFill>
                  <a:schemeClr val="bg1">
                    <a:lumMod val="95000"/>
                  </a:schemeClr>
                </a:solidFill>
                <a:latin typeface="+mn-lt"/>
              </a:rPr>
              <a:t> returnable in the central royal courts, but also allowed such writs to proliferate in numerous forms of writs of entry — and nobody seemed to object</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marL="342900" indent="-342900">
              <a:buFont typeface="Arial" panose="020B0604020202020204" pitchFamily="34" charset="0"/>
              <a:buChar char="•"/>
              <a:defRPr/>
            </a:pPr>
            <a:r>
              <a:rPr lang="en-US" sz="2000" dirty="0" smtClean="0">
                <a:solidFill>
                  <a:schemeClr val="bg1">
                    <a:lumMod val="95000"/>
                  </a:schemeClr>
                </a:solidFill>
                <a:latin typeface="+mn-lt"/>
              </a:rPr>
              <a:t>All </a:t>
            </a:r>
            <a:r>
              <a:rPr lang="en-US" sz="2000" dirty="0">
                <a:solidFill>
                  <a:schemeClr val="bg1">
                    <a:lumMod val="95000"/>
                  </a:schemeClr>
                </a:solidFill>
                <a:latin typeface="+mn-lt"/>
              </a:rPr>
              <a:t>the forms of writs praecipe after 1216 that are returnable in the central royal courts contain within them an explanation of why jurisdiction in the central royal courts is appropriate without referral to the court of the lord of whom the demandant (plaintiff) claims to hold</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marL="342900" indent="-342900">
              <a:buFont typeface="Arial" panose="020B0604020202020204" pitchFamily="34" charset="0"/>
              <a:buChar char="•"/>
              <a:defRPr/>
            </a:pPr>
            <a:r>
              <a:rPr lang="en-US" sz="2000" dirty="0">
                <a:solidFill>
                  <a:schemeClr val="bg1">
                    <a:lumMod val="95000"/>
                  </a:schemeClr>
                </a:solidFill>
                <a:latin typeface="+mn-lt"/>
              </a:rPr>
              <a:t>Explanation of the writs of entry is more complicated. The key here would seem to be that writs of entry involve “downward-looking claims.”</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Selected clauses (cont’d</a:t>
            </a:r>
            <a:r>
              <a:rPr lang="en-US" sz="2400" dirty="0" smtClean="0"/>
              <a:t>) – c. 39</a:t>
            </a:r>
            <a:endParaRPr lang="en-US" altLang="en-US" sz="2400" dirty="0"/>
          </a:p>
        </p:txBody>
      </p:sp>
      <p:sp>
        <p:nvSpPr>
          <p:cNvPr id="14342" name="TextBox 9"/>
          <p:cNvSpPr txBox="1">
            <a:spLocks noChangeArrowheads="1"/>
          </p:cNvSpPr>
          <p:nvPr/>
        </p:nvSpPr>
        <p:spPr bwMode="auto">
          <a:xfrm>
            <a:off x="477982" y="1007486"/>
            <a:ext cx="81880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latin typeface="+mn-lt"/>
              </a:rPr>
              <a:t>Clause </a:t>
            </a:r>
            <a:r>
              <a:rPr lang="en-US" sz="2000" dirty="0">
                <a:solidFill>
                  <a:schemeClr val="bg1">
                    <a:lumMod val="95000"/>
                  </a:schemeClr>
                </a:solidFill>
                <a:latin typeface="+mn-lt"/>
              </a:rPr>
              <a:t>39. No freeman (</a:t>
            </a:r>
            <a:r>
              <a:rPr lang="en-US" sz="2000" i="1" dirty="0">
                <a:solidFill>
                  <a:schemeClr val="bg1">
                    <a:lumMod val="95000"/>
                  </a:schemeClr>
                </a:solidFill>
                <a:latin typeface="+mn-lt"/>
              </a:rPr>
              <a:t>nullus liber homo</a:t>
            </a:r>
            <a:r>
              <a:rPr lang="en-US" sz="2000" dirty="0">
                <a:solidFill>
                  <a:schemeClr val="bg1">
                    <a:lumMod val="95000"/>
                  </a:schemeClr>
                </a:solidFill>
                <a:latin typeface="+mn-lt"/>
              </a:rPr>
              <a:t>) shall be captured or imprisoned or disseised or outlawed or exiled or in any way destroyed, nor will we go against him or send against him, except by the lawful judgment of his peers or by the law of the land</a:t>
            </a:r>
            <a:r>
              <a:rPr lang="en-US" sz="2000" dirty="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a:defRPr/>
            </a:pPr>
            <a:r>
              <a:rPr lang="en-US" sz="2000" dirty="0" smtClean="0">
                <a:solidFill>
                  <a:schemeClr val="bg1">
                    <a:lumMod val="95000"/>
                  </a:schemeClr>
                </a:solidFill>
                <a:latin typeface="+mn-lt"/>
              </a:rPr>
              <a:t>“Lawful judgment </a:t>
            </a:r>
            <a:r>
              <a:rPr lang="en-US" sz="2000" dirty="0">
                <a:solidFill>
                  <a:schemeClr val="bg1">
                    <a:lumMod val="95000"/>
                  </a:schemeClr>
                </a:solidFill>
                <a:latin typeface="+mn-lt"/>
              </a:rPr>
              <a:t>of his peers” does not mean jury trial. Before a great lord, including the king, acted against one of his tenants, he was supposed to obtain the judgment of the tenant’s peers, i.e., the co-tenants of the tenant whom the lord believed had done wrong</a:t>
            </a:r>
            <a:r>
              <a:rPr lang="en-US" sz="2000" dirty="0" smtClean="0">
                <a:solidFill>
                  <a:schemeClr val="bg1">
                    <a:lumMod val="95000"/>
                  </a:schemeClr>
                </a:solidFill>
                <a:latin typeface="+mn-lt"/>
              </a:rPr>
              <a:t>.</a:t>
            </a:r>
          </a:p>
          <a:p>
            <a:pPr>
              <a:defRPr/>
            </a:pPr>
            <a:endParaRPr lang="en-US" sz="2000" dirty="0">
              <a:solidFill>
                <a:schemeClr val="bg1">
                  <a:lumMod val="95000"/>
                </a:schemeClr>
              </a:solidFill>
              <a:latin typeface="+mn-lt"/>
            </a:endParaRPr>
          </a:p>
          <a:p>
            <a:pPr>
              <a:defRPr/>
            </a:pPr>
            <a:r>
              <a:rPr lang="en-US" sz="2000" dirty="0">
                <a:solidFill>
                  <a:schemeClr val="bg1">
                    <a:lumMod val="95000"/>
                  </a:schemeClr>
                </a:solidFill>
                <a:latin typeface="+mn-lt"/>
              </a:rPr>
              <a:t>For “all free men,” there were various procedures, established by the “law of the land,” of which the most important was that laid down in Henry II’s Assize of Clarendon of 1166. That Assize established the ancestor of our grand jury procedure. </a:t>
            </a:r>
            <a:endParaRPr lang="en-US" sz="2000" dirty="0" smtClean="0">
              <a:solidFill>
                <a:schemeClr val="bg1">
                  <a:lumMod val="95000"/>
                </a:schemeClr>
              </a:solidFill>
              <a:latin typeface="+mn-lt"/>
            </a:endParaRPr>
          </a:p>
          <a:p>
            <a:pPr>
              <a:defRPr/>
            </a:pPr>
            <a:endParaRPr lang="en-US" sz="2000" dirty="0">
              <a:solidFill>
                <a:schemeClr val="bg1">
                  <a:lumMod val="95000"/>
                </a:schemeClr>
              </a:solidFill>
              <a:latin typeface="+mn-lt"/>
            </a:endParaRPr>
          </a:p>
          <a:p>
            <a:pPr>
              <a:defRPr/>
            </a:pPr>
            <a:r>
              <a:rPr lang="en-US" sz="2000" dirty="0">
                <a:solidFill>
                  <a:schemeClr val="bg1">
                    <a:lumMod val="95000"/>
                  </a:schemeClr>
                </a:solidFill>
                <a:latin typeface="+mn-lt"/>
              </a:rPr>
              <a:t>Does clause 39 represent a commitment to what we would call the rule of law in a feudal context? One certainly may think that it does.</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Selected clauses (cont’d</a:t>
            </a:r>
            <a:r>
              <a:rPr lang="en-US" sz="2400" dirty="0" smtClean="0"/>
              <a:t>) – c. 39 </a:t>
            </a:r>
            <a:r>
              <a:rPr lang="en-US" sz="2400" dirty="0"/>
              <a:t>(cont’d)</a:t>
            </a:r>
            <a:endParaRPr lang="en-US" altLang="en-US" sz="2400" dirty="0"/>
          </a:p>
        </p:txBody>
      </p:sp>
      <p:sp>
        <p:nvSpPr>
          <p:cNvPr id="14342" name="TextBox 9"/>
          <p:cNvSpPr txBox="1">
            <a:spLocks noChangeArrowheads="1"/>
          </p:cNvSpPr>
          <p:nvPr/>
        </p:nvSpPr>
        <p:spPr bwMode="auto">
          <a:xfrm>
            <a:off x="477982" y="1007486"/>
            <a:ext cx="8188036"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dirty="0">
                <a:solidFill>
                  <a:schemeClr val="bg1">
                    <a:lumMod val="95000"/>
                  </a:schemeClr>
                </a:solidFill>
                <a:latin typeface="+mn-lt"/>
              </a:rPr>
              <a:t>So </a:t>
            </a:r>
            <a:r>
              <a:rPr lang="en-US" sz="2000" dirty="0" smtClean="0">
                <a:solidFill>
                  <a:schemeClr val="bg1">
                    <a:lumMod val="95000"/>
                  </a:schemeClr>
                </a:solidFill>
                <a:latin typeface="+mn-lt"/>
              </a:rPr>
              <a:t>when did </a:t>
            </a:r>
            <a:r>
              <a:rPr lang="en-US" sz="2000" dirty="0">
                <a:solidFill>
                  <a:schemeClr val="bg1">
                    <a:lumMod val="95000"/>
                  </a:schemeClr>
                </a:solidFill>
                <a:latin typeface="+mn-lt"/>
              </a:rPr>
              <a:t>clause 39, which became clause 29 in the 1225 Charter, come to be called the ‘due process’ clause. It’s not, as some have said, a modern invention, or even an invention of the 17th century. It first appears, in what seems to be an interpretation of c. 29 in a statute of 1354 (28 Edward III, ch. 3 [1354]). The statute seems resoundingly to confirm what seems already to have been happening: that the limitation of clause 29 to free men no longer applied. The subject of the statute is “no man of whatever estate or condition he might be.” The context, however, suggests that the statute is not a generic commitment to ‘due process’ as that term was later understood, and as it is understood today. It is a rather specific reference to what today we would call ‘initial process’. It seems to be connected with a concern about criminal processes begun by means other than indictment or presentment or civil processes begun without a writ..</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charter evaluated</a:t>
            </a:r>
            <a:endParaRPr lang="en-US" altLang="en-US" sz="2400" dirty="0"/>
          </a:p>
        </p:txBody>
      </p:sp>
      <p:sp>
        <p:nvSpPr>
          <p:cNvPr id="16387" name="TextBox 6"/>
          <p:cNvSpPr txBox="1">
            <a:spLocks noChangeArrowheads="1"/>
          </p:cNvSpPr>
          <p:nvPr/>
        </p:nvSpPr>
        <p:spPr bwMode="auto">
          <a:xfrm>
            <a:off x="477982" y="936792"/>
            <a:ext cx="8416636"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smtClean="0">
                <a:solidFill>
                  <a:schemeClr val="bg1"/>
                </a:solidFill>
                <a:latin typeface="+mn-lt"/>
              </a:rPr>
              <a:t>Finding </a:t>
            </a:r>
            <a:r>
              <a:rPr lang="en-US" sz="2000" dirty="0">
                <a:solidFill>
                  <a:schemeClr val="bg1"/>
                </a:solidFill>
                <a:latin typeface="+mn-lt"/>
              </a:rPr>
              <a:t>the right level of </a:t>
            </a:r>
            <a:r>
              <a:rPr lang="en-US" sz="2000" dirty="0" smtClean="0">
                <a:solidFill>
                  <a:schemeClr val="bg1"/>
                </a:solidFill>
                <a:latin typeface="+mn-lt"/>
              </a:rPr>
              <a:t>generality</a:t>
            </a:r>
          </a:p>
          <a:p>
            <a:pPr>
              <a:buFont typeface="Arial" panose="020B0604020202020204" pitchFamily="34" charset="0"/>
              <a:buChar char="•"/>
            </a:pPr>
            <a:endParaRPr lang="en-US" sz="2000" dirty="0">
              <a:solidFill>
                <a:schemeClr val="bg1"/>
              </a:solidFill>
              <a:latin typeface="+mn-lt"/>
            </a:endParaRPr>
          </a:p>
          <a:p>
            <a:pPr>
              <a:buFont typeface="Arial" panose="020B0604020202020204" pitchFamily="34" charset="0"/>
              <a:buChar char="•"/>
            </a:pPr>
            <a:r>
              <a:rPr lang="en-US" sz="2000" dirty="0" smtClean="0">
                <a:solidFill>
                  <a:schemeClr val="bg1"/>
                </a:solidFill>
                <a:latin typeface="+mn-lt"/>
              </a:rPr>
              <a:t>Parallels </a:t>
            </a:r>
            <a:r>
              <a:rPr lang="en-US" sz="2000" dirty="0">
                <a:solidFill>
                  <a:schemeClr val="bg1"/>
                </a:solidFill>
                <a:latin typeface="+mn-lt"/>
              </a:rPr>
              <a:t>between the Magna Carta process and parliamentary </a:t>
            </a:r>
            <a:r>
              <a:rPr lang="en-US" sz="2000" dirty="0" smtClean="0">
                <a:solidFill>
                  <a:schemeClr val="bg1"/>
                </a:solidFill>
                <a:latin typeface="+mn-lt"/>
              </a:rPr>
              <a:t>process</a:t>
            </a:r>
          </a:p>
          <a:p>
            <a:pPr>
              <a:buFont typeface="Arial" panose="020B0604020202020204" pitchFamily="34" charset="0"/>
              <a:buChar char="•"/>
            </a:pPr>
            <a:endParaRPr lang="en-US" sz="2000" dirty="0">
              <a:solidFill>
                <a:schemeClr val="bg1"/>
              </a:solidFill>
              <a:latin typeface="+mn-lt"/>
            </a:endParaRPr>
          </a:p>
          <a:p>
            <a:pPr>
              <a:buFont typeface="Arial" panose="020B0604020202020204" pitchFamily="34" charset="0"/>
              <a:buChar char="•"/>
            </a:pPr>
            <a:r>
              <a:rPr lang="en-US" sz="2000" dirty="0" smtClean="0">
                <a:solidFill>
                  <a:schemeClr val="bg1"/>
                </a:solidFill>
                <a:latin typeface="+mn-lt"/>
              </a:rPr>
              <a:t>The </a:t>
            </a:r>
            <a:r>
              <a:rPr lang="en-US" sz="2000" dirty="0">
                <a:solidFill>
                  <a:schemeClr val="bg1"/>
                </a:solidFill>
                <a:latin typeface="+mn-lt"/>
              </a:rPr>
              <a:t>relationship between sovereignty and the rule of </a:t>
            </a:r>
            <a:r>
              <a:rPr lang="en-US" sz="2000" dirty="0" smtClean="0">
                <a:solidFill>
                  <a:schemeClr val="bg1"/>
                </a:solidFill>
                <a:latin typeface="+mn-lt"/>
              </a:rPr>
              <a:t>law</a:t>
            </a:r>
          </a:p>
          <a:p>
            <a:pPr>
              <a:buFont typeface="Arial" panose="020B0604020202020204" pitchFamily="34" charset="0"/>
              <a:buChar char="•"/>
            </a:pPr>
            <a:endParaRPr lang="en-US" sz="2000" dirty="0">
              <a:solidFill>
                <a:schemeClr val="bg1"/>
              </a:solidFill>
              <a:latin typeface="+mn-lt"/>
            </a:endParaRPr>
          </a:p>
          <a:p>
            <a:pPr>
              <a:buFont typeface="Arial" panose="020B0604020202020204" pitchFamily="34" charset="0"/>
              <a:buChar char="•"/>
            </a:pPr>
            <a:r>
              <a:rPr lang="en-US" sz="2000" dirty="0" smtClean="0">
                <a:solidFill>
                  <a:schemeClr val="bg1"/>
                </a:solidFill>
                <a:latin typeface="+mn-lt"/>
              </a:rPr>
              <a:t>The </a:t>
            </a:r>
            <a:r>
              <a:rPr lang="en-US" sz="2000" dirty="0">
                <a:solidFill>
                  <a:schemeClr val="bg1"/>
                </a:solidFill>
                <a:latin typeface="+mn-lt"/>
              </a:rPr>
              <a:t>relationship between the Charter and the events of </a:t>
            </a:r>
            <a:r>
              <a:rPr lang="en-US" sz="2000" dirty="0" smtClean="0">
                <a:solidFill>
                  <a:schemeClr val="bg1"/>
                </a:solidFill>
                <a:latin typeface="+mn-lt"/>
              </a:rPr>
              <a:t>1642</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a:solidFill>
                  <a:schemeClr val="bg1"/>
                </a:solidFill>
                <a:latin typeface="+mn-lt"/>
              </a:rPr>
              <a:t>Both efforts seem to have begun with considerable antiquarian interest in the “ancient law”, i.e. Anglo-Saxon law, law that antedated the Norman Conquest</a:t>
            </a:r>
            <a:r>
              <a:rPr lang="en-US" sz="2000" dirty="0" smtClean="0">
                <a:solidFill>
                  <a:schemeClr val="bg1"/>
                </a:solidFill>
                <a:latin typeface="+mn-lt"/>
              </a:rPr>
              <a:t>.</a:t>
            </a:r>
          </a:p>
          <a:p>
            <a:pPr lvl="1">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a:solidFill>
                  <a:schemeClr val="bg1"/>
                </a:solidFill>
                <a:latin typeface="+mn-lt"/>
              </a:rPr>
              <a:t>Constitutional thought in the 17th century was characterized, at least in some circles, by the story of the Norman yoke, the story that the Normans destroyed the pristine liberty of the Anglo-Saxons. There are some striking parallels to this story in chronicle accounts roughly contemporary with Magna Carta.</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11593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charter evaluated (cont’d) – relationship to 1642 (cont’d)</a:t>
            </a:r>
            <a:endParaRPr lang="en-US" altLang="en-US" sz="2400" dirty="0"/>
          </a:p>
        </p:txBody>
      </p:sp>
      <p:sp>
        <p:nvSpPr>
          <p:cNvPr id="16387" name="TextBox 6"/>
          <p:cNvSpPr txBox="1">
            <a:spLocks noChangeArrowheads="1"/>
          </p:cNvSpPr>
          <p:nvPr/>
        </p:nvSpPr>
        <p:spPr bwMode="auto">
          <a:xfrm>
            <a:off x="477982" y="936792"/>
            <a:ext cx="8416636"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Magna Carta  </a:t>
            </a:r>
            <a:r>
              <a:rPr lang="en-US" sz="2000" dirty="0">
                <a:solidFill>
                  <a:schemeClr val="bg1"/>
                </a:solidFill>
                <a:latin typeface="+mn-lt"/>
              </a:rPr>
              <a:t>appears at the beginning of statute books in the 17th century. It had been there since the beginning of the 14th. In the early 13th century, it appears at the end of books of collections of royal coronation charters. In the one case we have the beginning of a process; in the other an end. Neither is quite right but both show the importance attached to the document</a:t>
            </a:r>
            <a:r>
              <a:rPr lang="en-US" sz="2000" dirty="0" smtClean="0">
                <a:solidFill>
                  <a:schemeClr val="bg1"/>
                </a:solidFill>
                <a:latin typeface="+mn-lt"/>
              </a:rPr>
              <a:t>.</a:t>
            </a:r>
          </a:p>
          <a:p>
            <a:pPr lvl="1">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a:solidFill>
                  <a:schemeClr val="bg1"/>
                </a:solidFill>
                <a:latin typeface="+mn-lt"/>
              </a:rPr>
              <a:t>Magna Carta speaks of “custom.” In the 13th and 17th centuries, as today, custom means tallage, like the customs that you have to pay when you bring goods into the country from abroad. Custom also means customary law or practice. These two ideas came together in </a:t>
            </a:r>
            <a:r>
              <a:rPr lang="en-US" sz="2000" dirty="0" smtClean="0">
                <a:solidFill>
                  <a:schemeClr val="bg1"/>
                </a:solidFill>
                <a:latin typeface="+mn-lt"/>
              </a:rPr>
              <a:t>Magna Carta. </a:t>
            </a:r>
            <a:r>
              <a:rPr lang="en-US" sz="2000" dirty="0">
                <a:solidFill>
                  <a:schemeClr val="bg1"/>
                </a:solidFill>
                <a:latin typeface="+mn-lt"/>
              </a:rPr>
              <a:t>In the debates in the seventeenth century they came together again over the king’s power to levy customs outside of Parliament.</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432196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charter evaluated (cont’d)</a:t>
            </a:r>
            <a:endParaRPr lang="en-US" altLang="en-US" sz="2400" dirty="0"/>
          </a:p>
        </p:txBody>
      </p:sp>
      <p:sp>
        <p:nvSpPr>
          <p:cNvPr id="16387" name="TextBox 6"/>
          <p:cNvSpPr txBox="1">
            <a:spLocks noChangeArrowheads="1"/>
          </p:cNvSpPr>
          <p:nvPr/>
        </p:nvSpPr>
        <p:spPr bwMode="auto">
          <a:xfrm>
            <a:off x="477982" y="936792"/>
            <a:ext cx="84166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a:solidFill>
                  <a:schemeClr val="bg1"/>
                </a:solidFill>
                <a:latin typeface="+mn-lt"/>
              </a:rPr>
              <a:t>Modern historians see John as a middling-run bad king and agree with the previous generation that we must interpret the Charter in the light of the conceptual economy of the time, not that of 1642. The question is does that deprive us any continuity, except in the </a:t>
            </a:r>
            <a:r>
              <a:rPr lang="en-US" sz="2000" dirty="0" smtClean="0">
                <a:solidFill>
                  <a:schemeClr val="bg1"/>
                </a:solidFill>
                <a:latin typeface="+mn-lt"/>
              </a:rPr>
              <a:t>very broadest of senses?</a:t>
            </a:r>
          </a:p>
          <a:p>
            <a:pPr>
              <a:buFont typeface="Arial" panose="020B0604020202020204" pitchFamily="34" charset="0"/>
              <a:buChar char="•"/>
            </a:pPr>
            <a:endParaRPr lang="en-US" sz="2000" dirty="0">
              <a:solidFill>
                <a:schemeClr val="bg1"/>
              </a:solidFill>
              <a:latin typeface="+mn-lt"/>
            </a:endParaRPr>
          </a:p>
          <a:p>
            <a:pPr>
              <a:buFont typeface="Arial" panose="020B0604020202020204" pitchFamily="34" charset="0"/>
              <a:buChar char="•"/>
            </a:pPr>
            <a:r>
              <a:rPr lang="en-US" sz="2000" dirty="0" smtClean="0">
                <a:solidFill>
                  <a:schemeClr val="bg1"/>
                </a:solidFill>
                <a:latin typeface="+mn-lt"/>
              </a:rPr>
              <a:t>Henry </a:t>
            </a:r>
            <a:r>
              <a:rPr lang="en-US" sz="2000" dirty="0">
                <a:solidFill>
                  <a:schemeClr val="bg1"/>
                </a:solidFill>
                <a:latin typeface="+mn-lt"/>
              </a:rPr>
              <a:t>II </a:t>
            </a:r>
            <a:r>
              <a:rPr lang="en-US" sz="2000" dirty="0" smtClean="0">
                <a:solidFill>
                  <a:schemeClr val="bg1"/>
                </a:solidFill>
                <a:latin typeface="+mn-lt"/>
              </a:rPr>
              <a:t>offered </a:t>
            </a:r>
            <a:r>
              <a:rPr lang="en-US" sz="2000" dirty="0">
                <a:solidFill>
                  <a:schemeClr val="bg1"/>
                </a:solidFill>
                <a:latin typeface="+mn-lt"/>
              </a:rPr>
              <a:t>an appellate jurisdiction in his courts in order to enforce a body of customary rules that everyone agreed were what the lords’ courts ought to be following but which sometimes they failed to follow. In short, all that Henry II was trying to do was to make the system work in its own terms, to make the barons obey the rules as all agreed they were. Everyone agreed that someone should not be disseised “unjustly and without a judgment,” to quote the language of the assize of novel </a:t>
            </a:r>
            <a:r>
              <a:rPr lang="en-US" sz="2000" dirty="0" smtClean="0">
                <a:solidFill>
                  <a:schemeClr val="bg1"/>
                </a:solidFill>
                <a:latin typeface="+mn-lt"/>
              </a:rPr>
              <a:t>disseisin</a:t>
            </a:r>
            <a:r>
              <a:rPr lang="en-US" sz="2000" dirty="0">
                <a:solidFill>
                  <a:schemeClr val="bg1"/>
                </a:solidFill>
                <a:latin typeface="+mn-lt"/>
              </a:rPr>
              <a:t>. The question was how to prevent that from happening. </a:t>
            </a:r>
            <a:r>
              <a:rPr lang="en-US" sz="2000" dirty="0" smtClean="0">
                <a:solidFill>
                  <a:schemeClr val="bg1"/>
                </a:solidFill>
                <a:latin typeface="+mn-lt"/>
              </a:rPr>
              <a:t>If </a:t>
            </a:r>
            <a:r>
              <a:rPr lang="en-US" sz="2000" dirty="0">
                <a:solidFill>
                  <a:schemeClr val="bg1"/>
                </a:solidFill>
                <a:latin typeface="+mn-lt"/>
              </a:rPr>
              <a:t>this was Henry’s purpose, then </a:t>
            </a:r>
            <a:r>
              <a:rPr lang="en-US" sz="2000" dirty="0" smtClean="0">
                <a:solidFill>
                  <a:schemeClr val="bg1"/>
                </a:solidFill>
                <a:latin typeface="+mn-lt"/>
              </a:rPr>
              <a:t>Magna Carta </a:t>
            </a:r>
            <a:r>
              <a:rPr lang="en-US" sz="2000" dirty="0">
                <a:solidFill>
                  <a:schemeClr val="bg1"/>
                </a:solidFill>
                <a:latin typeface="+mn-lt"/>
              </a:rPr>
              <a:t>becomes more understandable. The barons are saying to the king, “You’re making us obey the rules; you’ve got to obey the rules too.”</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72320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charter </a:t>
            </a:r>
            <a:r>
              <a:rPr lang="en-US" altLang="en-US" sz="2400" dirty="0" smtClean="0"/>
              <a:t>evaluated (cont’d)</a:t>
            </a:r>
            <a:endParaRPr lang="en-US" altLang="en-US" sz="2400" dirty="0"/>
          </a:p>
        </p:txBody>
      </p:sp>
      <p:sp>
        <p:nvSpPr>
          <p:cNvPr id="16387" name="TextBox 6"/>
          <p:cNvSpPr txBox="1">
            <a:spLocks noChangeArrowheads="1"/>
          </p:cNvSpPr>
          <p:nvPr/>
        </p:nvSpPr>
        <p:spPr bwMode="auto">
          <a:xfrm>
            <a:off x="477982" y="936792"/>
            <a:ext cx="8416636"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dirty="0" smtClean="0">
                <a:solidFill>
                  <a:schemeClr val="bg1"/>
                </a:solidFill>
                <a:latin typeface="+mn-lt"/>
              </a:rPr>
              <a:t>The </a:t>
            </a:r>
            <a:r>
              <a:rPr lang="en-US" sz="2000" dirty="0">
                <a:solidFill>
                  <a:schemeClr val="bg1"/>
                </a:solidFill>
                <a:latin typeface="+mn-lt"/>
              </a:rPr>
              <a:t>relationship between the Charter and contemporary </a:t>
            </a:r>
            <a:r>
              <a:rPr lang="en-US" sz="2000" dirty="0" smtClean="0">
                <a:solidFill>
                  <a:schemeClr val="bg1"/>
                </a:solidFill>
                <a:latin typeface="+mn-lt"/>
              </a:rPr>
              <a:t>charters</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Treaty </a:t>
            </a:r>
            <a:r>
              <a:rPr lang="en-US" sz="2000" dirty="0">
                <a:solidFill>
                  <a:schemeClr val="bg1"/>
                </a:solidFill>
                <a:latin typeface="+mn-lt"/>
              </a:rPr>
              <a:t>of Constance (1183</a:t>
            </a:r>
            <a:r>
              <a:rPr lang="en-US" sz="2000" dirty="0" smtClean="0">
                <a:solidFill>
                  <a:schemeClr val="bg1"/>
                </a:solidFill>
                <a:latin typeface="+mn-lt"/>
              </a:rPr>
              <a:t>)</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Charter </a:t>
            </a:r>
            <a:r>
              <a:rPr lang="en-US" sz="2000" dirty="0">
                <a:solidFill>
                  <a:schemeClr val="bg1"/>
                </a:solidFill>
                <a:latin typeface="+mn-lt"/>
              </a:rPr>
              <a:t>of Alfonso IX of León (1188</a:t>
            </a:r>
            <a:r>
              <a:rPr lang="en-US" sz="2000" dirty="0" smtClean="0">
                <a:solidFill>
                  <a:schemeClr val="bg1"/>
                </a:solidFill>
                <a:latin typeface="+mn-lt"/>
              </a:rPr>
              <a:t>)</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Draft </a:t>
            </a:r>
            <a:r>
              <a:rPr lang="en-US" sz="2000" dirty="0">
                <a:solidFill>
                  <a:schemeClr val="bg1"/>
                </a:solidFill>
                <a:latin typeface="+mn-lt"/>
              </a:rPr>
              <a:t>charter of Peter II of Aragon (1205</a:t>
            </a:r>
            <a:r>
              <a:rPr lang="en-US" sz="2000" dirty="0" smtClean="0">
                <a:solidFill>
                  <a:schemeClr val="bg1"/>
                </a:solidFill>
                <a:latin typeface="+mn-lt"/>
              </a:rPr>
              <a:t>)</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Charter </a:t>
            </a:r>
            <a:r>
              <a:rPr lang="en-US" sz="2000" dirty="0">
                <a:solidFill>
                  <a:schemeClr val="bg1"/>
                </a:solidFill>
                <a:latin typeface="+mn-lt"/>
              </a:rPr>
              <a:t>of Frederick II (1220</a:t>
            </a:r>
            <a:r>
              <a:rPr lang="en-US" sz="2000" dirty="0" smtClean="0">
                <a:solidFill>
                  <a:schemeClr val="bg1"/>
                </a:solidFill>
                <a:latin typeface="+mn-lt"/>
              </a:rPr>
              <a:t>)</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‘Golden </a:t>
            </a:r>
            <a:r>
              <a:rPr lang="en-US" sz="2000" dirty="0">
                <a:solidFill>
                  <a:schemeClr val="bg1"/>
                </a:solidFill>
                <a:latin typeface="+mn-lt"/>
              </a:rPr>
              <a:t>Bull’ of Hungary (1222</a:t>
            </a:r>
            <a:r>
              <a:rPr lang="en-US" sz="2000" dirty="0" smtClean="0">
                <a:solidFill>
                  <a:schemeClr val="bg1"/>
                </a:solidFill>
                <a:latin typeface="+mn-lt"/>
              </a:rPr>
              <a:t>)</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Charter </a:t>
            </a:r>
            <a:r>
              <a:rPr lang="en-US" sz="2000" dirty="0">
                <a:solidFill>
                  <a:schemeClr val="bg1"/>
                </a:solidFill>
                <a:latin typeface="+mn-lt"/>
              </a:rPr>
              <a:t>of Henry VII of Germany (1231</a:t>
            </a:r>
            <a:r>
              <a:rPr lang="en-US" sz="2000" dirty="0" smtClean="0">
                <a:solidFill>
                  <a:schemeClr val="bg1"/>
                </a:solidFill>
                <a:latin typeface="+mn-lt"/>
              </a:rPr>
              <a:t>)</a:t>
            </a:r>
          </a:p>
          <a:p>
            <a:pPr>
              <a:buFont typeface="Arial" panose="020B0604020202020204" pitchFamily="34" charset="0"/>
              <a:buChar char="•"/>
            </a:pPr>
            <a:endParaRPr lang="en-US" sz="2000" dirty="0">
              <a:solidFill>
                <a:schemeClr val="bg1"/>
              </a:solidFill>
              <a:latin typeface="+mn-lt"/>
            </a:endParaRPr>
          </a:p>
          <a:p>
            <a:pPr lvl="1">
              <a:buFont typeface="Arial" panose="020B0604020202020204" pitchFamily="34" charset="0"/>
              <a:buChar char="•"/>
            </a:pPr>
            <a:r>
              <a:rPr lang="en-US" sz="2000" dirty="0" smtClean="0">
                <a:solidFill>
                  <a:schemeClr val="bg1"/>
                </a:solidFill>
                <a:latin typeface="+mn-lt"/>
              </a:rPr>
              <a:t>Charters </a:t>
            </a:r>
            <a:r>
              <a:rPr lang="en-US" sz="2000" dirty="0">
                <a:solidFill>
                  <a:schemeClr val="bg1"/>
                </a:solidFill>
                <a:latin typeface="+mn-lt"/>
              </a:rPr>
              <a:t>after the Sicilian Vespers (1282–3)</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Background</a:t>
            </a:r>
            <a:endParaRPr lang="en-US" altLang="en-US" sz="2400" dirty="0"/>
          </a:p>
        </p:txBody>
      </p:sp>
      <p:sp>
        <p:nvSpPr>
          <p:cNvPr id="8" name="TextBox 7"/>
          <p:cNvSpPr txBox="1"/>
          <p:nvPr/>
        </p:nvSpPr>
        <p:spPr>
          <a:xfrm>
            <a:off x="363682" y="1024933"/>
            <a:ext cx="8416636"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“King </a:t>
            </a:r>
            <a:r>
              <a:rPr lang="en-US" sz="2000" dirty="0">
                <a:solidFill>
                  <a:schemeClr val="bg1"/>
                </a:solidFill>
              </a:rPr>
              <a:t>John was not a good man he had his little ways.” (A. A. Milne, </a:t>
            </a:r>
            <a:r>
              <a:rPr lang="en-US" sz="2000" i="1" dirty="0">
                <a:solidFill>
                  <a:schemeClr val="bg1"/>
                </a:solidFill>
              </a:rPr>
              <a:t>Now We Are Six </a:t>
            </a:r>
            <a:r>
              <a:rPr lang="en-US" sz="2000" dirty="0">
                <a:solidFill>
                  <a:schemeClr val="bg1"/>
                </a:solidFill>
              </a:rPr>
              <a:t>(first ed. 1927</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Victorian and Edwardian </a:t>
            </a:r>
            <a:r>
              <a:rPr lang="en-US" sz="2000" dirty="0" smtClean="0">
                <a:solidFill>
                  <a:schemeClr val="bg1"/>
                </a:solidFill>
              </a:rPr>
              <a:t>view </a:t>
            </a:r>
            <a:r>
              <a:rPr lang="en-US" sz="2000" dirty="0">
                <a:solidFill>
                  <a:schemeClr val="bg1"/>
                </a:solidFill>
              </a:rPr>
              <a:t>of King John as irredeemably bad (Stubbs and many others</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revisionists, e.g. Sidney Painter, 1902–1960, </a:t>
            </a:r>
            <a:r>
              <a:rPr lang="en-US" sz="2000" i="1" dirty="0">
                <a:solidFill>
                  <a:schemeClr val="bg1"/>
                </a:solidFill>
              </a:rPr>
              <a:t>The Reign of King John</a:t>
            </a:r>
            <a:r>
              <a:rPr lang="en-US" sz="2000" dirty="0">
                <a:solidFill>
                  <a:schemeClr val="bg1"/>
                </a:solidFill>
              </a:rPr>
              <a:t>, first published, </a:t>
            </a:r>
            <a:r>
              <a:rPr lang="en-US" sz="2000" dirty="0" smtClean="0">
                <a:solidFill>
                  <a:schemeClr val="bg1"/>
                </a:solidFill>
              </a:rPr>
              <a:t>1949</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sv-SE" sz="2000" smtClean="0">
                <a:solidFill>
                  <a:schemeClr val="bg1"/>
                </a:solidFill>
              </a:rPr>
              <a:t>Modern </a:t>
            </a:r>
            <a:r>
              <a:rPr lang="sv-SE" sz="2000">
                <a:solidFill>
                  <a:schemeClr val="bg1"/>
                </a:solidFill>
              </a:rPr>
              <a:t>historians (J.C. Holt, D.A. </a:t>
            </a:r>
            <a:r>
              <a:rPr lang="sv-SE" sz="2000">
                <a:solidFill>
                  <a:schemeClr val="bg1"/>
                </a:solidFill>
              </a:rPr>
              <a:t>Carpenter</a:t>
            </a:r>
            <a:r>
              <a:rPr lang="sv-SE" sz="2000" smtClean="0">
                <a:solidFill>
                  <a:schemeClr val="bg1"/>
                </a:solidFill>
              </a:rPr>
              <a:t>)</a:t>
            </a:r>
          </a:p>
          <a:p>
            <a:pPr marL="342900" indent="-342900">
              <a:buFont typeface="Arial" panose="020B0604020202020204" pitchFamily="34" charset="0"/>
              <a:buChar char="•"/>
              <a:defRPr/>
            </a:pPr>
            <a:endParaRPr lang="sv-SE" sz="200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loss of Normandy (1204), the battle of Bouvines (1214</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murder of Arthur of </a:t>
            </a:r>
            <a:r>
              <a:rPr lang="en-US" sz="2000" dirty="0" smtClean="0">
                <a:solidFill>
                  <a:schemeClr val="bg1"/>
                </a:solidFill>
              </a:rPr>
              <a:t>Britany, </a:t>
            </a:r>
            <a:r>
              <a:rPr lang="en-US" sz="2000" dirty="0">
                <a:solidFill>
                  <a:schemeClr val="bg1"/>
                </a:solidFill>
              </a:rPr>
              <a:t>of Maud de Briouse; execution of the son of Peter of Wakefield; the attempted seduction/rape of the daughter of Robert Fitz Walter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The charter evaluated (cont’d)</a:t>
            </a:r>
            <a:endParaRPr lang="en-US" altLang="en-US" dirty="0"/>
          </a:p>
        </p:txBody>
      </p:sp>
      <p:sp>
        <p:nvSpPr>
          <p:cNvPr id="31747" name="Content Placeholder 2"/>
          <p:cNvSpPr>
            <a:spLocks noGrp="1"/>
          </p:cNvSpPr>
          <p:nvPr>
            <p:ph idx="1"/>
          </p:nvPr>
        </p:nvSpPr>
        <p:spPr bwMode="auto">
          <a:xfrm>
            <a:off x="457200" y="914400"/>
            <a:ext cx="8416636" cy="49668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Magna </a:t>
            </a:r>
            <a:r>
              <a:rPr lang="en-US" altLang="en-US" dirty="0"/>
              <a:t>Carta and the </a:t>
            </a:r>
            <a:r>
              <a:rPr lang="en-US" altLang="en-US" i="1" dirty="0"/>
              <a:t>ius commune</a:t>
            </a:r>
            <a:r>
              <a:rPr lang="en-US" altLang="en-US" dirty="0"/>
              <a:t> (Roman and canon law) – the Helmholz thesis: 40 of the 63 clauses in Magna Carta are ‘congruent’ with the </a:t>
            </a:r>
            <a:r>
              <a:rPr lang="en-US" altLang="en-US" i="1" dirty="0"/>
              <a:t>ius commune</a:t>
            </a:r>
            <a:r>
              <a:rPr lang="en-US" altLang="en-US" dirty="0"/>
              <a:t>, examples</a:t>
            </a:r>
            <a:r>
              <a:rPr lang="en-US" altLang="en-US" dirty="0" smtClean="0"/>
              <a:t>:</a:t>
            </a:r>
          </a:p>
          <a:p>
            <a:pPr marL="457200" lvl="1" indent="0">
              <a:buNone/>
            </a:pPr>
            <a:endParaRPr lang="en-US" altLang="en-US" dirty="0"/>
          </a:p>
          <a:p>
            <a:pPr lvl="1">
              <a:buFont typeface="Arial" panose="020B0604020202020204" pitchFamily="34" charset="0"/>
              <a:buChar char="•"/>
            </a:pPr>
            <a:r>
              <a:rPr lang="en-US" altLang="en-US" dirty="0" smtClean="0"/>
              <a:t>Terminology </a:t>
            </a:r>
            <a:r>
              <a:rPr lang="en-US" altLang="en-US" dirty="0"/>
              <a:t>not found in native English law prior to 1215: </a:t>
            </a:r>
            <a:r>
              <a:rPr lang="en-US" altLang="en-US" i="1" dirty="0"/>
              <a:t>delictum</a:t>
            </a:r>
            <a:r>
              <a:rPr lang="en-US" altLang="en-US" dirty="0"/>
              <a:t> in clause </a:t>
            </a:r>
            <a:r>
              <a:rPr lang="en-US" altLang="en-US" dirty="0" smtClean="0"/>
              <a:t>20</a:t>
            </a:r>
          </a:p>
          <a:p>
            <a:endParaRPr lang="en-US" altLang="en-US" dirty="0"/>
          </a:p>
          <a:p>
            <a:pPr lvl="1">
              <a:buFont typeface="Arial" panose="020B0604020202020204" pitchFamily="34" charset="0"/>
              <a:buChar char="•"/>
            </a:pPr>
            <a:r>
              <a:rPr lang="en-US" altLang="en-US" dirty="0" smtClean="0"/>
              <a:t>A specific </a:t>
            </a:r>
            <a:r>
              <a:rPr lang="en-US" altLang="en-US" dirty="0"/>
              <a:t>idea not found in native English law prior to 1215: one must proceed against the principal debtor before proceeding against his sureties in clause </a:t>
            </a:r>
            <a:r>
              <a:rPr lang="en-US" altLang="en-US" dirty="0" smtClean="0"/>
              <a:t>9</a:t>
            </a:r>
          </a:p>
          <a:p>
            <a:pPr>
              <a:buFont typeface="Arial" panose="020B0604020202020204" pitchFamily="34" charset="0"/>
              <a:buChar char="•"/>
            </a:pPr>
            <a:endParaRPr lang="en-US" altLang="en-US" dirty="0"/>
          </a:p>
          <a:p>
            <a:pPr lvl="1">
              <a:buFont typeface="Arial" panose="020B0604020202020204" pitchFamily="34" charset="0"/>
              <a:buChar char="•"/>
            </a:pPr>
            <a:r>
              <a:rPr lang="en-US" altLang="en-US" dirty="0" smtClean="0"/>
              <a:t>Terminology </a:t>
            </a:r>
            <a:r>
              <a:rPr lang="en-US" altLang="en-US" dirty="0"/>
              <a:t>common to both: </a:t>
            </a:r>
            <a:r>
              <a:rPr lang="en-US" altLang="en-US" i="1" dirty="0"/>
              <a:t>libertas ecclesiae</a:t>
            </a:r>
            <a:r>
              <a:rPr lang="en-US" altLang="en-US" dirty="0"/>
              <a:t> in clause </a:t>
            </a:r>
            <a:r>
              <a:rPr lang="en-US" altLang="en-US" dirty="0" smtClean="0"/>
              <a:t>60</a:t>
            </a:r>
            <a:endParaRPr lang="en-US" altLang="en-US" dirty="0"/>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a:t>The charter </a:t>
            </a:r>
            <a:r>
              <a:rPr lang="en-US" altLang="en-US" sz="2400" dirty="0" smtClean="0"/>
              <a:t>evaluated – the Helmholz thesis </a:t>
            </a:r>
            <a:r>
              <a:rPr lang="en-US" altLang="en-US" sz="2400" dirty="0"/>
              <a:t>(cont’d)</a:t>
            </a:r>
            <a:endParaRPr lang="en-US" altLang="en-US" sz="2400" dirty="0"/>
          </a:p>
        </p:txBody>
      </p:sp>
      <p:sp>
        <p:nvSpPr>
          <p:cNvPr id="31747" name="Content Placeholder 2"/>
          <p:cNvSpPr>
            <a:spLocks noGrp="1"/>
          </p:cNvSpPr>
          <p:nvPr>
            <p:ph idx="1"/>
          </p:nvPr>
        </p:nvSpPr>
        <p:spPr bwMode="auto">
          <a:xfrm>
            <a:off x="457200" y="914400"/>
            <a:ext cx="82296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Font typeface="Arial" panose="020B0604020202020204" pitchFamily="34" charset="0"/>
              <a:buChar char="•"/>
            </a:pPr>
            <a:r>
              <a:rPr lang="en-US" altLang="en-US" dirty="0" smtClean="0"/>
              <a:t>Ideas </a:t>
            </a:r>
            <a:r>
              <a:rPr lang="en-US" altLang="en-US" dirty="0"/>
              <a:t>common to both</a:t>
            </a:r>
            <a:r>
              <a:rPr lang="en-US" altLang="en-US" dirty="0" smtClean="0"/>
              <a:t>:</a:t>
            </a:r>
          </a:p>
          <a:p>
            <a:pPr lvl="1">
              <a:buFont typeface="Arial" panose="020B0604020202020204" pitchFamily="34" charset="0"/>
              <a:buChar char="•"/>
            </a:pPr>
            <a:endParaRPr lang="en-US" altLang="en-US" dirty="0"/>
          </a:p>
          <a:p>
            <a:pPr lvl="2"/>
            <a:r>
              <a:rPr lang="en-US" altLang="en-US" sz="2000" dirty="0" smtClean="0">
                <a:solidFill>
                  <a:schemeClr val="bg1"/>
                </a:solidFill>
              </a:rPr>
              <a:t>Specific</a:t>
            </a:r>
            <a:r>
              <a:rPr lang="en-US" altLang="en-US" sz="2000" dirty="0">
                <a:solidFill>
                  <a:schemeClr val="bg1"/>
                </a:solidFill>
              </a:rPr>
              <a:t>: removal of obstructions to navigation in the Thames and Medway in clause </a:t>
            </a:r>
            <a:r>
              <a:rPr lang="en-US" altLang="en-US" sz="2000" dirty="0" smtClean="0">
                <a:solidFill>
                  <a:schemeClr val="bg1"/>
                </a:solidFill>
              </a:rPr>
              <a:t>33</a:t>
            </a:r>
          </a:p>
          <a:p>
            <a:pPr lvl="2"/>
            <a:endParaRPr lang="en-US" altLang="en-US" sz="2000" dirty="0">
              <a:solidFill>
                <a:schemeClr val="bg1"/>
              </a:solidFill>
            </a:endParaRPr>
          </a:p>
          <a:p>
            <a:pPr lvl="2"/>
            <a:r>
              <a:rPr lang="en-US" altLang="en-US" sz="2000" dirty="0" smtClean="0">
                <a:solidFill>
                  <a:schemeClr val="bg1"/>
                </a:solidFill>
              </a:rPr>
              <a:t>General</a:t>
            </a:r>
            <a:r>
              <a:rPr lang="en-US" altLang="en-US" sz="2000" dirty="0">
                <a:solidFill>
                  <a:schemeClr val="bg1"/>
                </a:solidFill>
              </a:rPr>
              <a:t>: the notion of due process in clause </a:t>
            </a:r>
            <a:r>
              <a:rPr lang="en-US" altLang="en-US" sz="2000" dirty="0" smtClean="0">
                <a:solidFill>
                  <a:schemeClr val="bg1"/>
                </a:solidFill>
              </a:rPr>
              <a:t>39</a:t>
            </a:r>
          </a:p>
          <a:p>
            <a:pPr lvl="2"/>
            <a:endParaRPr lang="en-US" altLang="en-US" sz="2000" dirty="0">
              <a:solidFill>
                <a:schemeClr val="bg1"/>
              </a:solidFill>
            </a:endParaRPr>
          </a:p>
          <a:p>
            <a:pPr lvl="1">
              <a:buFont typeface="Arial" panose="020B0604020202020204" pitchFamily="34" charset="0"/>
              <a:buChar char="•"/>
            </a:pPr>
            <a:r>
              <a:rPr lang="en-US" altLang="en-US" dirty="0" smtClean="0"/>
              <a:t>Bottom </a:t>
            </a:r>
            <a:r>
              <a:rPr lang="en-US" altLang="en-US" dirty="0"/>
              <a:t>line: borrowing, influence, and congruence are not the same thing. The congruence is certainly there. Magna Carta was very much a document of its time, but we make a serious mistake if we think that the conceptual economy of customary feudal law is the only conceptual economy of the time and the only one reflected in the document.</a:t>
            </a:r>
            <a:endParaRPr lang="en-US" altLang="en-US" dirty="0"/>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Background (cont’d)</a:t>
            </a:r>
            <a:endParaRPr lang="en-US" altLang="en-US" sz="2400" dirty="0"/>
          </a:p>
        </p:txBody>
      </p:sp>
      <p:sp>
        <p:nvSpPr>
          <p:cNvPr id="7" name="Rectangle 6"/>
          <p:cNvSpPr/>
          <p:nvPr/>
        </p:nvSpPr>
        <p:spPr>
          <a:xfrm>
            <a:off x="457200" y="1039236"/>
            <a:ext cx="7715250" cy="4708981"/>
          </a:xfrm>
          <a:prstGeom prst="rect">
            <a:avLst/>
          </a:prstGeom>
        </p:spPr>
        <p:txBody>
          <a:bodyPr>
            <a:spAutoFit/>
          </a:bodyPr>
          <a:lstStyle/>
          <a:p>
            <a:pPr marL="342900" indent="-342900" algn="just">
              <a:buFont typeface="Arial" panose="020B0604020202020204" pitchFamily="34" charset="0"/>
              <a:buChar char="•"/>
              <a:defRPr/>
            </a:pPr>
            <a:r>
              <a:rPr lang="en-US" sz="2000" dirty="0" smtClean="0">
                <a:solidFill>
                  <a:schemeClr val="bg1"/>
                </a:solidFill>
              </a:rPr>
              <a:t>The interdict</a:t>
            </a:r>
          </a:p>
          <a:p>
            <a:pPr marL="342900" indent="-342900" algn="just">
              <a:buFont typeface="Arial" panose="020B0604020202020204" pitchFamily="34" charset="0"/>
              <a:buChar char="•"/>
              <a:defRPr/>
            </a:pPr>
            <a:endParaRPr lang="en-US" sz="2000" dirty="0">
              <a:solidFill>
                <a:schemeClr val="bg1"/>
              </a:solidFill>
            </a:endParaRPr>
          </a:p>
          <a:p>
            <a:pPr marL="342900" indent="-342900" algn="just">
              <a:buFont typeface="Arial" panose="020B0604020202020204" pitchFamily="34" charset="0"/>
              <a:buChar char="•"/>
              <a:defRPr/>
            </a:pPr>
            <a:r>
              <a:rPr lang="en-US" sz="2000" dirty="0" smtClean="0">
                <a:solidFill>
                  <a:schemeClr val="bg1"/>
                </a:solidFill>
              </a:rPr>
              <a:t>The role of Stephen Langton, archbishop of Canterbury</a:t>
            </a:r>
          </a:p>
          <a:p>
            <a:pPr marL="342900" indent="-342900" algn="just">
              <a:buFont typeface="Arial" panose="020B0604020202020204" pitchFamily="34" charset="0"/>
              <a:buChar char="•"/>
              <a:defRPr/>
            </a:pPr>
            <a:endParaRPr lang="en-US" sz="2000" dirty="0">
              <a:solidFill>
                <a:schemeClr val="bg1"/>
              </a:solidFill>
            </a:endParaRPr>
          </a:p>
          <a:p>
            <a:pPr marL="342900" indent="-342900" algn="just">
              <a:buFont typeface="Arial" panose="020B0604020202020204" pitchFamily="34" charset="0"/>
              <a:buChar char="•"/>
              <a:defRPr/>
            </a:pPr>
            <a:r>
              <a:rPr lang="en-US" sz="2000" dirty="0" smtClean="0">
                <a:solidFill>
                  <a:schemeClr val="bg1"/>
                </a:solidFill>
              </a:rPr>
              <a:t>Rebellion, Robert fitz Walter, Eustace de Vesci, the defeat at Bouvines, the defiance of the barons, charter signed in June, in August Innocent III relieves John of his oath to obey the Charter</a:t>
            </a:r>
            <a:endParaRPr lang="en-US" sz="2000" dirty="0" smtClean="0">
              <a:solidFill>
                <a:schemeClr val="bg1"/>
              </a:solidFill>
            </a:endParaRPr>
          </a:p>
          <a:p>
            <a:pPr marL="342900" indent="-342900" algn="just">
              <a:buFont typeface="Arial" panose="020B0604020202020204" pitchFamily="34" charset="0"/>
              <a:buChar char="•"/>
              <a:defRPr/>
            </a:pPr>
            <a:endParaRPr lang="en-US" sz="2000" dirty="0">
              <a:solidFill>
                <a:schemeClr val="bg1"/>
              </a:solidFill>
            </a:endParaRPr>
          </a:p>
          <a:p>
            <a:pPr marL="342900" indent="-342900" algn="just">
              <a:buFont typeface="Arial" panose="020B0604020202020204" pitchFamily="34" charset="0"/>
              <a:buChar char="•"/>
              <a:defRPr/>
            </a:pPr>
            <a:r>
              <a:rPr lang="en-US" sz="2000" dirty="0" smtClean="0">
                <a:solidFill>
                  <a:schemeClr val="bg1"/>
                </a:solidFill>
              </a:rPr>
              <a:t>After </a:t>
            </a:r>
            <a:r>
              <a:rPr lang="en-US" sz="2000" dirty="0">
                <a:solidFill>
                  <a:schemeClr val="bg1"/>
                </a:solidFill>
              </a:rPr>
              <a:t>the death of John in 1216, the moderates, under the leadership of William the Marshall, earl of Pembroke, reissued the charter in the name in the name of the 10–year old king, Henry III. They issued it again in 1217. Henry III issued it in his own name in 1225. The text was fixed when Edward I reissued the 1225 charter in 1297.</a:t>
            </a:r>
            <a:endParaRPr lang="en-US" sz="2000" dirty="0">
              <a:solidFill>
                <a:schemeClr val="bg1"/>
              </a:solidFill>
            </a:endParaRPr>
          </a:p>
          <a:p>
            <a:pPr marL="342900" indent="-342900" algn="just">
              <a:buFont typeface="Arial" panose="020B0604020202020204" pitchFamily="34" charset="0"/>
              <a:buChar char="•"/>
              <a:defRPr/>
            </a:pP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dirty="0" smtClean="0"/>
              <a:t>Magna </a:t>
            </a:r>
            <a:r>
              <a:rPr lang="en-US" sz="2400" dirty="0"/>
              <a:t>Carta today in Alberta (* for England):</a:t>
            </a:r>
            <a:endParaRPr lang="en-US" sz="2400" dirty="0"/>
          </a:p>
        </p:txBody>
      </p:sp>
      <p:sp>
        <p:nvSpPr>
          <p:cNvPr id="3" name="Content Placeholder 2"/>
          <p:cNvSpPr>
            <a:spLocks noGrp="1"/>
          </p:cNvSpPr>
          <p:nvPr>
            <p:ph idx="1"/>
          </p:nvPr>
        </p:nvSpPr>
        <p:spPr>
          <a:xfrm>
            <a:off x="457200" y="1381992"/>
            <a:ext cx="8229600" cy="4083626"/>
          </a:xfrm>
        </p:spPr>
        <p:txBody>
          <a:bodyPr/>
          <a:lstStyle/>
          <a:p>
            <a:endParaRPr lang="en-US" dirty="0"/>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2933459"/>
              </p:ext>
            </p:extLst>
          </p:nvPr>
        </p:nvGraphicFramePr>
        <p:xfrm>
          <a:off x="457200" y="914398"/>
          <a:ext cx="8229600" cy="5600707"/>
        </p:xfrm>
        <a:graphic>
          <a:graphicData uri="http://schemas.openxmlformats.org/drawingml/2006/table">
            <a:tbl>
              <a:tblPr firstRow="1" firstCol="1" bandRow="1">
                <a:tableStyleId>{5C22544A-7EE6-4342-B048-85BDC9FD1C3A}</a:tableStyleId>
              </a:tblPr>
              <a:tblGrid>
                <a:gridCol w="850116">
                  <a:extLst>
                    <a:ext uri="{9D8B030D-6E8A-4147-A177-3AD203B41FA5}">
                      <a16:colId xmlns:a16="http://schemas.microsoft.com/office/drawing/2014/main" val="395077328"/>
                    </a:ext>
                  </a:extLst>
                </a:gridCol>
                <a:gridCol w="870358">
                  <a:extLst>
                    <a:ext uri="{9D8B030D-6E8A-4147-A177-3AD203B41FA5}">
                      <a16:colId xmlns:a16="http://schemas.microsoft.com/office/drawing/2014/main" val="386619859"/>
                    </a:ext>
                  </a:extLst>
                </a:gridCol>
                <a:gridCol w="6509126">
                  <a:extLst>
                    <a:ext uri="{9D8B030D-6E8A-4147-A177-3AD203B41FA5}">
                      <a16:colId xmlns:a16="http://schemas.microsoft.com/office/drawing/2014/main" val="1174395280"/>
                    </a:ext>
                  </a:extLst>
                </a:gridCol>
              </a:tblGrid>
              <a:tr h="453737">
                <a:tc>
                  <a:txBody>
                    <a:bodyPr/>
                    <a:lstStyle/>
                    <a:p>
                      <a:pPr marL="0" marR="0">
                        <a:spcBef>
                          <a:spcPts val="0"/>
                        </a:spcBef>
                        <a:spcAft>
                          <a:spcPts val="500"/>
                        </a:spcAft>
                        <a:tabLst>
                          <a:tab pos="301625" algn="l"/>
                          <a:tab pos="457200" algn="l"/>
                        </a:tabLst>
                      </a:pPr>
                      <a:r>
                        <a:rPr lang="en-US" sz="2000" dirty="0">
                          <a:effectLst/>
                        </a:rPr>
                        <a:t>1215</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1225</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Topic</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4119375024"/>
                  </a:ext>
                </a:extLst>
              </a:tr>
              <a:tr h="453737">
                <a:tc>
                  <a:txBody>
                    <a:bodyPr/>
                    <a:lstStyle/>
                    <a:p>
                      <a:pPr marL="0" marR="0">
                        <a:spcBef>
                          <a:spcPts val="0"/>
                        </a:spcBef>
                        <a:spcAft>
                          <a:spcPts val="500"/>
                        </a:spcAft>
                        <a:tabLst>
                          <a:tab pos="301625" algn="l"/>
                          <a:tab pos="457200" algn="l"/>
                        </a:tabLst>
                      </a:pPr>
                      <a:r>
                        <a:rPr lang="en-US" sz="2000" dirty="0">
                          <a:effectLst/>
                        </a:rPr>
                        <a:t>c. 1</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*1</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General confirmation of liberties of the Church</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3109201178"/>
                  </a:ext>
                </a:extLst>
              </a:tr>
              <a:tr h="453737">
                <a:tc>
                  <a:txBody>
                    <a:bodyPr/>
                    <a:lstStyle/>
                    <a:p>
                      <a:pPr marL="0" marR="0">
                        <a:spcBef>
                          <a:spcPts val="0"/>
                        </a:spcBef>
                        <a:spcAft>
                          <a:spcPts val="500"/>
                        </a:spcAft>
                        <a:tabLst>
                          <a:tab pos="301625" algn="l"/>
                          <a:tab pos="457200" algn="l"/>
                        </a:tabLst>
                      </a:pPr>
                      <a:r>
                        <a:rPr lang="en-US" sz="2000" dirty="0">
                          <a:effectLst/>
                        </a:rPr>
                        <a:t>cc. 7&amp;8</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7</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Widows’ marriage</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1940263764"/>
                  </a:ext>
                </a:extLst>
              </a:tr>
              <a:tr h="453737">
                <a:tc>
                  <a:txBody>
                    <a:bodyPr/>
                    <a:lstStyle/>
                    <a:p>
                      <a:pPr marL="0" marR="0">
                        <a:spcBef>
                          <a:spcPts val="0"/>
                        </a:spcBef>
                        <a:spcAft>
                          <a:spcPts val="500"/>
                        </a:spcAft>
                        <a:tabLst>
                          <a:tab pos="301625" algn="l"/>
                          <a:tab pos="457200" algn="l"/>
                        </a:tabLst>
                      </a:pPr>
                      <a:r>
                        <a:rPr lang="en-US" sz="2000" dirty="0">
                          <a:effectLst/>
                        </a:rPr>
                        <a:t>c. 9</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8</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Sureties, chattels to be seized before land</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3808936941"/>
                  </a:ext>
                </a:extLst>
              </a:tr>
              <a:tr h="453737">
                <a:tc>
                  <a:txBody>
                    <a:bodyPr/>
                    <a:lstStyle/>
                    <a:p>
                      <a:pPr marL="0" marR="0">
                        <a:spcBef>
                          <a:spcPts val="0"/>
                        </a:spcBef>
                        <a:spcAft>
                          <a:spcPts val="500"/>
                        </a:spcAft>
                        <a:tabLst>
                          <a:tab pos="301625" algn="l"/>
                          <a:tab pos="457200" algn="l"/>
                        </a:tabLst>
                      </a:pPr>
                      <a:r>
                        <a:rPr lang="en-US" sz="2000" dirty="0">
                          <a:effectLst/>
                        </a:rPr>
                        <a:t>c. 13</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*9</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Liberties of London</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3620815738"/>
                  </a:ext>
                </a:extLst>
              </a:tr>
              <a:tr h="453737">
                <a:tc>
                  <a:txBody>
                    <a:bodyPr/>
                    <a:lstStyle/>
                    <a:p>
                      <a:pPr marL="0" marR="0">
                        <a:spcBef>
                          <a:spcPts val="0"/>
                        </a:spcBef>
                        <a:spcAft>
                          <a:spcPts val="500"/>
                        </a:spcAft>
                        <a:tabLst>
                          <a:tab pos="301625" algn="l"/>
                          <a:tab pos="457200" algn="l"/>
                        </a:tabLst>
                      </a:pPr>
                      <a:r>
                        <a:rPr lang="en-US" sz="2000" dirty="0">
                          <a:effectLst/>
                        </a:rPr>
                        <a:t>c. 22</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14</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Amercements of men of all sorts</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2445305534"/>
                  </a:ext>
                </a:extLst>
              </a:tr>
              <a:tr h="453737">
                <a:tc>
                  <a:txBody>
                    <a:bodyPr/>
                    <a:lstStyle/>
                    <a:p>
                      <a:pPr marL="0" marR="0">
                        <a:spcBef>
                          <a:spcPts val="0"/>
                        </a:spcBef>
                        <a:spcAft>
                          <a:spcPts val="500"/>
                        </a:spcAft>
                        <a:tabLst>
                          <a:tab pos="301625" algn="l"/>
                          <a:tab pos="457200" algn="l"/>
                        </a:tabLst>
                      </a:pPr>
                      <a:r>
                        <a:rPr lang="en-US" sz="2000" dirty="0">
                          <a:effectLst/>
                        </a:rPr>
                        <a:t>c. 23</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15</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Distraint for making of bridges and banks</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1888518760"/>
                  </a:ext>
                </a:extLst>
              </a:tr>
              <a:tr h="453737">
                <a:tc>
                  <a:txBody>
                    <a:bodyPr/>
                    <a:lstStyle/>
                    <a:p>
                      <a:pPr marL="0" marR="0">
                        <a:spcBef>
                          <a:spcPts val="0"/>
                        </a:spcBef>
                        <a:spcAft>
                          <a:spcPts val="500"/>
                        </a:spcAft>
                        <a:tabLst>
                          <a:tab pos="301625" algn="l"/>
                          <a:tab pos="457200" algn="l"/>
                        </a:tabLst>
                      </a:pPr>
                      <a:r>
                        <a:rPr lang="en-US" sz="2000" dirty="0">
                          <a:effectLst/>
                        </a:rPr>
                        <a:t>c.</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16</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Defending bridges and banks unless defended temp H.I</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3422514079"/>
                  </a:ext>
                </a:extLst>
              </a:tr>
              <a:tr h="453737">
                <a:tc>
                  <a:txBody>
                    <a:bodyPr/>
                    <a:lstStyle/>
                    <a:p>
                      <a:pPr marL="0" marR="0">
                        <a:spcBef>
                          <a:spcPts val="0"/>
                        </a:spcBef>
                        <a:spcAft>
                          <a:spcPts val="500"/>
                        </a:spcAft>
                        <a:tabLst>
                          <a:tab pos="301625" algn="l"/>
                          <a:tab pos="457200" algn="l"/>
                        </a:tabLst>
                      </a:pPr>
                      <a:r>
                        <a:rPr lang="en-US" sz="2000" dirty="0">
                          <a:effectLst/>
                        </a:rPr>
                        <a:t>c. 26</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18</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King’s debtor dying, king shall be paid first</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3753422205"/>
                  </a:ext>
                </a:extLst>
              </a:tr>
              <a:tr h="453737">
                <a:tc>
                  <a:txBody>
                    <a:bodyPr/>
                    <a:lstStyle/>
                    <a:p>
                      <a:pPr marL="0" marR="0">
                        <a:spcBef>
                          <a:spcPts val="0"/>
                        </a:spcBef>
                        <a:spcAft>
                          <a:spcPts val="500"/>
                        </a:spcAft>
                        <a:tabLst>
                          <a:tab pos="301625" algn="l"/>
                          <a:tab pos="457200" algn="l"/>
                        </a:tabLst>
                      </a:pPr>
                      <a:r>
                        <a:rPr lang="en-US" sz="2000" dirty="0">
                          <a:effectLst/>
                        </a:rPr>
                        <a:t>c. 39</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*29</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Due process</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1490682084"/>
                  </a:ext>
                </a:extLst>
              </a:tr>
              <a:tr h="453737">
                <a:tc>
                  <a:txBody>
                    <a:bodyPr/>
                    <a:lstStyle/>
                    <a:p>
                      <a:pPr marL="0" marR="0">
                        <a:spcBef>
                          <a:spcPts val="0"/>
                        </a:spcBef>
                        <a:spcAft>
                          <a:spcPts val="500"/>
                        </a:spcAft>
                        <a:tabLst>
                          <a:tab pos="301625" algn="l"/>
                          <a:tab pos="457200" algn="l"/>
                        </a:tabLst>
                      </a:pPr>
                      <a:r>
                        <a:rPr lang="en-US" sz="2000" dirty="0">
                          <a:effectLst/>
                        </a:rPr>
                        <a:t>c. 41</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30</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Merchant strangers coming into the realm</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625376524"/>
                  </a:ext>
                </a:extLst>
              </a:tr>
              <a:tr h="453737">
                <a:tc>
                  <a:txBody>
                    <a:bodyPr/>
                    <a:lstStyle/>
                    <a:p>
                      <a:pPr marL="0" marR="0">
                        <a:spcBef>
                          <a:spcPts val="0"/>
                        </a:spcBef>
                        <a:spcAft>
                          <a:spcPts val="500"/>
                        </a:spcAft>
                        <a:tabLst>
                          <a:tab pos="301625" algn="l"/>
                          <a:tab pos="457200" algn="l"/>
                        </a:tabLst>
                      </a:pPr>
                      <a:r>
                        <a:rPr lang="en-US" sz="2000" dirty="0">
                          <a:effectLst/>
                        </a:rPr>
                        <a:t>c.</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*37</a:t>
                      </a:r>
                      <a:endParaRPr lang="en-US" sz="2000" dirty="0">
                        <a:effectLst/>
                        <a:latin typeface="Times New Roman" panose="02020603050405020304" pitchFamily="18" charset="0"/>
                        <a:ea typeface="MS Mincho"/>
                      </a:endParaRPr>
                    </a:p>
                  </a:txBody>
                  <a:tcPr marL="68580" marR="68580" marT="0" marB="0"/>
                </a:tc>
                <a:tc>
                  <a:txBody>
                    <a:bodyPr/>
                    <a:lstStyle/>
                    <a:p>
                      <a:pPr marL="0" marR="0">
                        <a:spcBef>
                          <a:spcPts val="0"/>
                        </a:spcBef>
                        <a:spcAft>
                          <a:spcPts val="500"/>
                        </a:spcAft>
                        <a:tabLst>
                          <a:tab pos="301625" algn="l"/>
                          <a:tab pos="457200" algn="l"/>
                        </a:tabLst>
                      </a:pPr>
                      <a:r>
                        <a:rPr lang="en-US" sz="2000" dirty="0">
                          <a:effectLst/>
                        </a:rPr>
                        <a:t>A subsidy in respect of the Charter</a:t>
                      </a:r>
                      <a:endParaRPr lang="en-US" sz="2000" dirty="0">
                        <a:effectLst/>
                        <a:latin typeface="Times New Roman" panose="02020603050405020304" pitchFamily="18" charset="0"/>
                        <a:ea typeface="MS Mincho"/>
                      </a:endParaRPr>
                    </a:p>
                  </a:txBody>
                  <a:tcPr marL="68580" marR="68580" marT="0" marB="0"/>
                </a:tc>
                <a:extLst>
                  <a:ext uri="{0D108BD9-81ED-4DB2-BD59-A6C34878D82A}">
                    <a16:rowId xmlns:a16="http://schemas.microsoft.com/office/drawing/2014/main" val="1821142230"/>
                  </a:ext>
                </a:extLst>
              </a:tr>
            </a:tbl>
          </a:graphicData>
        </a:graphic>
      </p:graphicFrame>
    </p:spTree>
    <p:extLst>
      <p:ext uri="{BB962C8B-B14F-4D97-AF65-F5344CB8AC3E}">
        <p14:creationId xmlns:p14="http://schemas.microsoft.com/office/powerpoint/2010/main" val="3963533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a:t>
            </a:r>
            <a:r>
              <a:rPr lang="en-US" altLang="en-US" sz="2400" dirty="0" smtClean="0"/>
              <a:t>Charter itself</a:t>
            </a:r>
            <a:endParaRPr lang="en-US" altLang="en-US" sz="2400" dirty="0"/>
          </a:p>
        </p:txBody>
      </p:sp>
      <p:sp>
        <p:nvSpPr>
          <p:cNvPr id="8" name="TextBox 7"/>
          <p:cNvSpPr txBox="1"/>
          <p:nvPr/>
        </p:nvSpPr>
        <p:spPr>
          <a:xfrm>
            <a:off x="457200" y="1267690"/>
            <a:ext cx="8063345" cy="3170099"/>
          </a:xfrm>
          <a:prstGeom prst="rect">
            <a:avLst/>
          </a:prstGeom>
          <a:noFill/>
        </p:spPr>
        <p:txBody>
          <a:bodyPr wrap="square">
            <a:spAutoFit/>
          </a:bodyPr>
          <a:lstStyle/>
          <a:p>
            <a:pPr>
              <a:defRPr/>
            </a:pPr>
            <a:r>
              <a:rPr lang="en-US" sz="2000" dirty="0">
                <a:solidFill>
                  <a:schemeClr val="bg1"/>
                </a:solidFill>
              </a:rPr>
              <a:t>Because the Charter became so much a symbol over the subsequent centuries, it is hard to understand it in its context. It certainly is not “An Act Declaring the Rights and Liberties of the Subject” as the English Bill of Rights was called in 1689, nor, as Stubbs would have it </a:t>
            </a:r>
            <a:r>
              <a:rPr lang="en-US" sz="2000" dirty="0" smtClean="0">
                <a:solidFill>
                  <a:schemeClr val="bg1"/>
                </a:solidFill>
              </a:rPr>
              <a:t>is </a:t>
            </a:r>
            <a:r>
              <a:rPr lang="en-US" sz="2000" dirty="0">
                <a:solidFill>
                  <a:schemeClr val="bg1"/>
                </a:solidFill>
              </a:rPr>
              <a:t>“the whole of the constitutional history of England a commentary on this Charter.” The Charter is not, on the other hand, an attempt by the barons to turn back the clock, to go back to the bad old days of King Stephen in the mid-twelfth century or even the good old days of King Henry I, at the beginning of the twelfth century.</a:t>
            </a:r>
            <a:endParaRPr lang="en-US" sz="800" dirty="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5788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a:t>
            </a:r>
            <a:r>
              <a:rPr lang="en-US" altLang="en-US" sz="2400" dirty="0" smtClean="0"/>
              <a:t>Charter itself </a:t>
            </a:r>
            <a:r>
              <a:rPr lang="en-US" sz="2400" dirty="0" smtClean="0"/>
              <a:t>– the clauses arranged by topic</a:t>
            </a:r>
            <a:endParaRPr lang="en-US" altLang="en-US" sz="2400" dirty="0"/>
          </a:p>
        </p:txBody>
      </p:sp>
      <p:sp>
        <p:nvSpPr>
          <p:cNvPr id="8" name="TextBox 7"/>
          <p:cNvSpPr txBox="1"/>
          <p:nvPr/>
        </p:nvSpPr>
        <p:spPr>
          <a:xfrm>
            <a:off x="457200" y="997527"/>
            <a:ext cx="8063345" cy="6186309"/>
          </a:xfrm>
          <a:prstGeom prst="rect">
            <a:avLst/>
          </a:prstGeom>
          <a:noFill/>
        </p:spPr>
        <p:txBody>
          <a:bodyPr wrap="square">
            <a:spAutoFit/>
          </a:bodyPr>
          <a:lstStyle/>
          <a:p>
            <a:pPr>
              <a:defRPr/>
            </a:pPr>
            <a:r>
              <a:rPr lang="en-US" sz="2000" dirty="0" smtClean="0">
                <a:solidFill>
                  <a:schemeClr val="bg1"/>
                </a:solidFill>
              </a:rPr>
              <a:t>References </a:t>
            </a:r>
            <a:r>
              <a:rPr lang="en-US" sz="2000" dirty="0">
                <a:solidFill>
                  <a:schemeClr val="bg1"/>
                </a:solidFill>
              </a:rPr>
              <a:t>are to the numbering in the 1215 </a:t>
            </a:r>
            <a:r>
              <a:rPr lang="en-US" sz="2000" dirty="0" smtClean="0">
                <a:solidFill>
                  <a:schemeClr val="bg1"/>
                </a:solidFill>
              </a:rPr>
              <a:t>charter. Only </a:t>
            </a:r>
            <a:r>
              <a:rPr lang="en-US" sz="2000" dirty="0">
                <a:solidFill>
                  <a:schemeClr val="bg1"/>
                </a:solidFill>
              </a:rPr>
              <a:t>one topic only per clause; a more complicated arrangement would split </a:t>
            </a:r>
            <a:r>
              <a:rPr lang="en-US" sz="2000" dirty="0" smtClean="0">
                <a:solidFill>
                  <a:schemeClr val="bg1"/>
                </a:solidFill>
              </a:rPr>
              <a:t>clauses </a:t>
            </a:r>
            <a:r>
              <a:rPr lang="en-US" sz="2000" dirty="0">
                <a:solidFill>
                  <a:schemeClr val="bg1"/>
                </a:solidFill>
              </a:rPr>
              <a:t>(e.g. 12) that deal with more than one </a:t>
            </a:r>
            <a:r>
              <a:rPr lang="en-US" sz="2000" dirty="0" smtClean="0">
                <a:solidFill>
                  <a:schemeClr val="bg1"/>
                </a:solidFill>
              </a:rPr>
              <a:t>topic</a:t>
            </a:r>
            <a:r>
              <a:rPr lang="en-US" sz="2000" dirty="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church (4): 1, 22, 42, 46</a:t>
            </a:r>
            <a:endParaRPr lang="en-US" sz="2000" dirty="0">
              <a:solidFill>
                <a:schemeClr val="bg1"/>
              </a:solidFill>
            </a:endParaRPr>
          </a:p>
          <a:p>
            <a:pPr marL="342900" indent="-342900">
              <a:buFont typeface="Arial" panose="020B0604020202020204" pitchFamily="34" charset="0"/>
              <a:buChar char="•"/>
              <a:defRPr/>
            </a:pPr>
            <a:endParaRPr lang="en-US" sz="8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burgesses (2): 13, 41</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Economic </a:t>
            </a:r>
            <a:r>
              <a:rPr lang="en-US" sz="2000" dirty="0">
                <a:solidFill>
                  <a:schemeClr val="bg1"/>
                </a:solidFill>
              </a:rPr>
              <a:t>matters, debts and Jews (5): 9, 10, 11, 33, 35</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Feudal </a:t>
            </a:r>
            <a:r>
              <a:rPr lang="en-US" sz="2000" dirty="0">
                <a:solidFill>
                  <a:schemeClr val="bg1"/>
                </a:solidFill>
              </a:rPr>
              <a:t>grievances (</a:t>
            </a:r>
            <a:r>
              <a:rPr lang="en-US" sz="2000" dirty="0" smtClean="0">
                <a:solidFill>
                  <a:schemeClr val="bg1"/>
                </a:solidFill>
              </a:rPr>
              <a:t>18):</a:t>
            </a:r>
            <a:endParaRPr lang="en-US" sz="2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Relief</a:t>
            </a:r>
            <a:r>
              <a:rPr lang="en-US" sz="2000" dirty="0">
                <a:solidFill>
                  <a:schemeClr val="bg1"/>
                </a:solidFill>
              </a:rPr>
              <a:t>, wardship, marriage: </a:t>
            </a:r>
            <a:r>
              <a:rPr lang="en-US" sz="2000" dirty="0" smtClean="0">
                <a:solidFill>
                  <a:schemeClr val="bg1"/>
                </a:solidFill>
              </a:rPr>
              <a:t>2</a:t>
            </a:r>
            <a:r>
              <a:rPr lang="en-US" sz="2000" dirty="0">
                <a:solidFill>
                  <a:schemeClr val="bg1"/>
                </a:solidFill>
              </a:rPr>
              <a:t>, 3, 4, 5, 6, 7, 8, 37, 43, </a:t>
            </a:r>
            <a:r>
              <a:rPr lang="en-US" sz="2000" dirty="0" smtClean="0">
                <a:solidFill>
                  <a:schemeClr val="bg1"/>
                </a:solidFill>
              </a:rPr>
              <a:t>53</a:t>
            </a:r>
            <a:endParaRPr lang="en-US" sz="2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 </a:t>
            </a:r>
            <a:r>
              <a:rPr lang="en-US" sz="2000" dirty="0">
                <a:solidFill>
                  <a:schemeClr val="bg1"/>
                </a:solidFill>
              </a:rPr>
              <a:t>Aids and scutages: </a:t>
            </a:r>
            <a:r>
              <a:rPr lang="en-US" sz="2000" dirty="0" smtClean="0">
                <a:solidFill>
                  <a:schemeClr val="bg1"/>
                </a:solidFill>
              </a:rPr>
              <a:t>12</a:t>
            </a:r>
            <a:r>
              <a:rPr lang="en-US" sz="2000" dirty="0">
                <a:solidFill>
                  <a:schemeClr val="bg1"/>
                </a:solidFill>
              </a:rPr>
              <a:t>, 14, 15, 16, 26, 27, 29, </a:t>
            </a:r>
            <a:r>
              <a:rPr lang="en-US" sz="2000" dirty="0" smtClean="0">
                <a:solidFill>
                  <a:schemeClr val="bg1"/>
                </a:solidFill>
              </a:rPr>
              <a:t>32</a:t>
            </a:r>
          </a:p>
          <a:p>
            <a:pPr marL="800100" lvl="1"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a:solidFill>
                  <a:schemeClr val="bg1"/>
                </a:solidFill>
              </a:rPr>
              <a:t>Justice (20): 17 (CP), 18, 19 (petty assizes), 20, 21, 24, 34, 36, 38, 39 (judgment of peers), 40, 44, 45, 52, 54 (appeals), 55, 56, 57, 58 (Welshmen), 59 (Scots</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Administrative </a:t>
            </a:r>
            <a:r>
              <a:rPr lang="en-US" sz="2000" dirty="0">
                <a:solidFill>
                  <a:schemeClr val="bg1"/>
                </a:solidFill>
              </a:rPr>
              <a:t>(11): 23, 25 (farms), 28, 30, 31 (royal works), 47, 48 (forests), 49, 50, 51 (foreign ministers), </a:t>
            </a:r>
            <a:r>
              <a:rPr lang="en-US" sz="2000" dirty="0" smtClean="0">
                <a:solidFill>
                  <a:schemeClr val="bg1"/>
                </a:solidFill>
              </a:rPr>
              <a:t>53</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Administration </a:t>
            </a:r>
            <a:r>
              <a:rPr lang="en-US" sz="2000" dirty="0">
                <a:solidFill>
                  <a:schemeClr val="bg1"/>
                </a:solidFill>
              </a:rPr>
              <a:t>of Magna Carta (1): </a:t>
            </a:r>
            <a:r>
              <a:rPr lang="en-US" sz="2000" dirty="0" smtClean="0">
                <a:solidFill>
                  <a:schemeClr val="bg1"/>
                </a:solidFill>
              </a:rPr>
              <a:t>60 (sometimes divided into 4 clauses, 60</a:t>
            </a:r>
            <a:r>
              <a:rPr lang="en-US" sz="2000" dirty="0">
                <a:solidFill>
                  <a:schemeClr val="bg1"/>
                </a:solidFill>
              </a:rPr>
              <a:t>–</a:t>
            </a:r>
            <a:r>
              <a:rPr lang="en-US" sz="2000" dirty="0" smtClean="0">
                <a:solidFill>
                  <a:schemeClr val="bg1"/>
                </a:solidFill>
              </a:rPr>
              <a:t>63)</a:t>
            </a:r>
            <a:endParaRPr lang="en-US" sz="2000" dirty="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dirty="0" smtClean="0"/>
              <a:t>Selected clauses</a:t>
            </a:r>
            <a:endParaRPr lang="en-US" sz="2400" dirty="0"/>
          </a:p>
        </p:txBody>
      </p:sp>
      <p:sp>
        <p:nvSpPr>
          <p:cNvPr id="3" name="Content Placeholder 2"/>
          <p:cNvSpPr>
            <a:spLocks noGrp="1"/>
          </p:cNvSpPr>
          <p:nvPr>
            <p:ph idx="1"/>
          </p:nvPr>
        </p:nvSpPr>
        <p:spPr>
          <a:xfrm>
            <a:off x="477982" y="1153390"/>
            <a:ext cx="8229600" cy="4998027"/>
          </a:xfrm>
        </p:spPr>
        <p:txBody>
          <a:bodyPr/>
          <a:lstStyle/>
          <a:p>
            <a:pPr marL="0" indent="0">
              <a:buNone/>
            </a:pPr>
            <a:r>
              <a:rPr lang="en-US" dirty="0" smtClean="0"/>
              <a:t>(Translation </a:t>
            </a:r>
            <a:r>
              <a:rPr lang="en-US" dirty="0"/>
              <a:t>updated and improved from that in the </a:t>
            </a:r>
            <a:r>
              <a:rPr lang="en-US" i="1" dirty="0" smtClean="0"/>
              <a:t>Materials.</a:t>
            </a:r>
            <a:r>
              <a:rPr lang="en-US" dirty="0" smtClean="0"/>
              <a:t> Italics in the English indicates language that was not carried over to 1225.</a:t>
            </a:r>
            <a:r>
              <a:rPr lang="en-US" i="1" dirty="0" smtClean="0"/>
              <a:t>)</a:t>
            </a:r>
          </a:p>
          <a:p>
            <a:pPr marL="0" indent="0">
              <a:buNone/>
            </a:pPr>
            <a:endParaRPr lang="en-US" i="1" dirty="0"/>
          </a:p>
          <a:p>
            <a:r>
              <a:rPr lang="en-US" dirty="0" smtClean="0"/>
              <a:t>Clause </a:t>
            </a:r>
            <a:r>
              <a:rPr lang="en-US" dirty="0"/>
              <a:t>1. [We </a:t>
            </a:r>
            <a:r>
              <a:rPr lang="en-US" dirty="0"/>
              <a:t>i</a:t>
            </a:r>
            <a:r>
              <a:rPr lang="en-US" dirty="0"/>
              <a:t>]n the first place, have granted to God and by this our present charter have confirmed, for us and our heirs in perpetuity, that the English church is to be free, and is to have its rights in whole and its liberties unharmed, </a:t>
            </a:r>
            <a:r>
              <a:rPr lang="en-US" i="1" dirty="0"/>
              <a:t>and we wish it so to be observed; which is manifest from this, namely that the liberty of elections, which is deemed to be of the greatest importance and most necessary for the English church, by our free and spontaneous will, before the discord moved between us and our barons, we granted and confirmed by our charter, and obtained its confirmation from the lord pope, Innocent the third, which we shall both observe and wish to be observed by our heirs in perpetuity in good faith</a:t>
            </a:r>
            <a:r>
              <a:rPr lang="en-US" i="1" dirty="0" smtClean="0"/>
              <a:t>.</a:t>
            </a:r>
            <a:endParaRPr lang="en-US" i="1" dirty="0"/>
          </a:p>
        </p:txBody>
      </p:sp>
    </p:spTree>
    <p:extLst>
      <p:ext uri="{BB962C8B-B14F-4D97-AF65-F5344CB8AC3E}">
        <p14:creationId xmlns:p14="http://schemas.microsoft.com/office/powerpoint/2010/main" val="2843044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dirty="0"/>
              <a:t>Selected </a:t>
            </a:r>
            <a:r>
              <a:rPr lang="en-US" sz="2400" dirty="0" smtClean="0"/>
              <a:t>clauses (cont’d)</a:t>
            </a:r>
            <a:endParaRPr lang="en-US" sz="2400" dirty="0"/>
          </a:p>
        </p:txBody>
      </p:sp>
      <p:sp>
        <p:nvSpPr>
          <p:cNvPr id="3" name="Content Placeholder 2"/>
          <p:cNvSpPr>
            <a:spLocks noGrp="1"/>
          </p:cNvSpPr>
          <p:nvPr>
            <p:ph idx="1"/>
          </p:nvPr>
        </p:nvSpPr>
        <p:spPr>
          <a:xfrm>
            <a:off x="457200" y="924790"/>
            <a:ext cx="8229600" cy="5787737"/>
          </a:xfrm>
        </p:spPr>
        <p:txBody>
          <a:bodyPr/>
          <a:lstStyle/>
          <a:p>
            <a:r>
              <a:rPr lang="en-US" dirty="0" smtClean="0"/>
              <a:t>Clause </a:t>
            </a:r>
            <a:r>
              <a:rPr lang="en-US" dirty="0"/>
              <a:t>13: And the city of London is to have all its ancient liberties and free </a:t>
            </a:r>
            <a:r>
              <a:rPr lang="en-US" dirty="0" smtClean="0"/>
              <a:t>customs </a:t>
            </a:r>
            <a:r>
              <a:rPr lang="en-US" i="1" dirty="0" smtClean="0"/>
              <a:t>both </a:t>
            </a:r>
            <a:r>
              <a:rPr lang="en-US" i="1" dirty="0"/>
              <a:t>by land and </a:t>
            </a:r>
            <a:r>
              <a:rPr lang="en-US" i="1" dirty="0" smtClean="0"/>
              <a:t> by </a:t>
            </a:r>
            <a:r>
              <a:rPr lang="en-US" i="1" dirty="0"/>
              <a:t>water</a:t>
            </a:r>
            <a:r>
              <a:rPr lang="en-US" dirty="0"/>
              <a:t>. In addition, we wish and grant that all other cities and boroughs, and towns and ports shall have all their liberties and free customs</a:t>
            </a:r>
            <a:r>
              <a:rPr lang="en-US" dirty="0" smtClean="0"/>
              <a:t>.</a:t>
            </a:r>
          </a:p>
          <a:p>
            <a:endParaRPr lang="en-US" dirty="0"/>
          </a:p>
          <a:p>
            <a:r>
              <a:rPr lang="en-US" dirty="0" smtClean="0"/>
              <a:t>Clause </a:t>
            </a:r>
            <a:r>
              <a:rPr lang="en-US" dirty="0"/>
              <a:t>35: There shall be one measure of wine throughout all our kingdom, and one measure of ale; also one measure of grain, namely the quarter of London; and one width of dyed cloth, russet [cloth], and hauberk [cloth], namely, two ells within the borders. Moreover with weights it is to be as for </a:t>
            </a:r>
            <a:r>
              <a:rPr lang="en-US" dirty="0" smtClean="0"/>
              <a:t>measures.</a:t>
            </a:r>
            <a:endParaRPr lang="en-US" dirty="0" smtClean="0"/>
          </a:p>
          <a:p>
            <a:pPr marL="0" indent="0">
              <a:buNone/>
            </a:pPr>
            <a:endParaRPr lang="en-US" dirty="0"/>
          </a:p>
          <a:p>
            <a:r>
              <a:rPr lang="en-US" dirty="0" smtClean="0"/>
              <a:t>Clause </a:t>
            </a:r>
            <a:r>
              <a:rPr lang="en-US" dirty="0"/>
              <a:t>2: If any one of our earls or barons, or others holding from us in chief by knight service, dies, and when he dies his heir is of full age and owes relief, he is to have his inheritance for the ancient relief: namely the heir or heirs of an earl for a whole barony £100; the heir or heirs of a baron for a whole barony £100, the heir or heirs of a knight for the whole fee 100s at most. And who owes less is to give less according to the ancient custom of fees.</a:t>
            </a:r>
            <a:endParaRPr lang="en-US" dirty="0" smtClean="0"/>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dirty="0"/>
              <a:t>Selected clauses (cont’d)</a:t>
            </a:r>
            <a:endParaRPr lang="en-US" sz="2400" dirty="0"/>
          </a:p>
        </p:txBody>
      </p:sp>
      <p:sp>
        <p:nvSpPr>
          <p:cNvPr id="3" name="Content Placeholder 2"/>
          <p:cNvSpPr>
            <a:spLocks noGrp="1"/>
          </p:cNvSpPr>
          <p:nvPr>
            <p:ph idx="1"/>
          </p:nvPr>
        </p:nvSpPr>
        <p:spPr>
          <a:xfrm>
            <a:off x="558369" y="1273058"/>
            <a:ext cx="8229600" cy="5044615"/>
          </a:xfrm>
        </p:spPr>
        <p:txBody>
          <a:bodyPr/>
          <a:lstStyle/>
          <a:p>
            <a:r>
              <a:rPr lang="en-US" dirty="0" smtClean="0"/>
              <a:t>Clause </a:t>
            </a:r>
            <a:r>
              <a:rPr lang="en-US" dirty="0"/>
              <a:t>7: A widow, after the death of her husband, immediately and without difficulty, is to have her marriage portion (</a:t>
            </a:r>
            <a:r>
              <a:rPr lang="en-US" i="1" dirty="0"/>
              <a:t>maritagium</a:t>
            </a:r>
            <a:r>
              <a:rPr lang="en-US" dirty="0"/>
              <a:t>) and inheritance (</a:t>
            </a:r>
            <a:r>
              <a:rPr lang="en-US" i="1" dirty="0"/>
              <a:t>hereditatem</a:t>
            </a:r>
            <a:r>
              <a:rPr lang="en-US" dirty="0"/>
              <a:t>); nor shall she give anything for her dower (</a:t>
            </a:r>
            <a:r>
              <a:rPr lang="en-US" i="1" dirty="0"/>
              <a:t>dos</a:t>
            </a:r>
            <a:r>
              <a:rPr lang="en-US" dirty="0"/>
              <a:t>) or for her marriage portion or her inheritance, which inheritance she and her husband held on the day of his death. And she is to remain in the house [1225: principal dwelling] of her husband for forty days after his death, within which time her dower is to be assigned to her. [1225 adds: “unless it has been assigned to her earlier, or unless that house is a castle.  And if she leaves the castle, she is at once to be provided with a suitable house in which she may honourably dwell until her dower is assigned to her as aforesaid. And in the meantime she is to have her </a:t>
            </a:r>
            <a:r>
              <a:rPr lang="en-US" dirty="0" smtClean="0"/>
              <a:t>reasonable </a:t>
            </a:r>
            <a:r>
              <a:rPr lang="en-US" dirty="0"/>
              <a:t>estover (firewood) from the common. Moreover, she shall be assigned as dower one-third of all the land held by her husband during his lifetime, unless she was endowed with less at the church door.”]</a:t>
            </a:r>
            <a:endParaRPr lang="en-US" dirty="0" smtClean="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30190</TotalTime>
  <Words>3289</Words>
  <Application>Microsoft Office PowerPoint</Application>
  <PresentationFormat>On-screen Show (4:3)</PresentationFormat>
  <Paragraphs>201</Paragraphs>
  <Slides>21</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MS Mincho</vt:lpstr>
      <vt:lpstr>Times New Roman</vt:lpstr>
      <vt:lpstr>bilder constitutionalism</vt:lpstr>
      <vt:lpstr>PowerPoint Presentation</vt:lpstr>
      <vt:lpstr>Background</vt:lpstr>
      <vt:lpstr>Background (cont’d)</vt:lpstr>
      <vt:lpstr>Magna Carta today in Alberta (* for England):</vt:lpstr>
      <vt:lpstr>The Charter itself</vt:lpstr>
      <vt:lpstr>The Charter itself – the clauses arranged by topic</vt:lpstr>
      <vt:lpstr>Selected clauses</vt:lpstr>
      <vt:lpstr>Selected clauses (cont’d)</vt:lpstr>
      <vt:lpstr>Selected clauses (cont’d)</vt:lpstr>
      <vt:lpstr>Beginning to thinks about the Charter in general</vt:lpstr>
      <vt:lpstr>Selected clauses (cont’d)</vt:lpstr>
      <vt:lpstr>Selected clauses (cont’d)</vt:lpstr>
      <vt:lpstr>Selected clauses (cont’d) – c. 34 explained</vt:lpstr>
      <vt:lpstr>Selected clauses (cont’d) – c. 39</vt:lpstr>
      <vt:lpstr>Selected clauses (cont’d) – c. 39 (cont’d)</vt:lpstr>
      <vt:lpstr>The charter evaluated</vt:lpstr>
      <vt:lpstr>The charter evaluated (cont’d) – relationship to 1642 (cont’d)</vt:lpstr>
      <vt:lpstr>The charter evaluated (cont’d)</vt:lpstr>
      <vt:lpstr>The charter evaluated (cont’d)</vt:lpstr>
      <vt:lpstr>The charter evaluated (cont’d)</vt:lpstr>
      <vt:lpstr>The charter evaluated – the Helmholz thesis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328</cp:revision>
  <dcterms:created xsi:type="dcterms:W3CDTF">2007-01-08T17:13:49Z</dcterms:created>
  <dcterms:modified xsi:type="dcterms:W3CDTF">2021-08-24T02:57:30Z</dcterms:modified>
</cp:coreProperties>
</file>