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2"/>
  </p:notesMasterIdLst>
  <p:sldIdLst>
    <p:sldId id="383" r:id="rId2"/>
    <p:sldId id="425" r:id="rId3"/>
    <p:sldId id="405" r:id="rId4"/>
    <p:sldId id="446" r:id="rId5"/>
    <p:sldId id="447" r:id="rId6"/>
    <p:sldId id="448" r:id="rId7"/>
    <p:sldId id="468" r:id="rId8"/>
    <p:sldId id="449" r:id="rId9"/>
    <p:sldId id="434" r:id="rId10"/>
    <p:sldId id="409" r:id="rId11"/>
    <p:sldId id="445" r:id="rId12"/>
    <p:sldId id="429" r:id="rId13"/>
    <p:sldId id="469" r:id="rId14"/>
    <p:sldId id="471" r:id="rId15"/>
    <p:sldId id="417" r:id="rId16"/>
    <p:sldId id="464" r:id="rId17"/>
    <p:sldId id="433" r:id="rId18"/>
    <p:sldId id="465" r:id="rId19"/>
    <p:sldId id="435" r:id="rId20"/>
    <p:sldId id="466" r:id="rId21"/>
    <p:sldId id="467" r:id="rId22"/>
    <p:sldId id="475" r:id="rId23"/>
    <p:sldId id="474" r:id="rId24"/>
    <p:sldId id="473" r:id="rId25"/>
    <p:sldId id="477" r:id="rId26"/>
    <p:sldId id="476" r:id="rId27"/>
    <p:sldId id="478" r:id="rId28"/>
    <p:sldId id="472" r:id="rId29"/>
    <p:sldId id="479" r:id="rId30"/>
    <p:sldId id="480" r:id="rId3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09" autoAdjust="0"/>
    <p:restoredTop sz="85842" autoAdjust="0"/>
  </p:normalViewPr>
  <p:slideViewPr>
    <p:cSldViewPr snapToGrid="0">
      <p:cViewPr varScale="1">
        <p:scale>
          <a:sx n="60" d="100"/>
          <a:sy n="60" d="100"/>
        </p:scale>
        <p:origin x="20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From a manuscript statute book of c. 1312. </a:t>
            </a:r>
            <a:r>
              <a:rPr lang="en-US" sz="1200" kern="1200" smtClean="0">
                <a:solidFill>
                  <a:schemeClr val="tx1"/>
                </a:solidFill>
                <a:effectLst/>
                <a:latin typeface="Arial" charset="0"/>
                <a:ea typeface="+mn-ea"/>
                <a:cs typeface="+mn-cs"/>
              </a:rPr>
              <a:t>British Library Cotton MS Claudius D. II, f.73.</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17</a:t>
            </a:fld>
            <a:endParaRPr lang="en-US" altLang="en-US" dirty="0"/>
          </a:p>
        </p:txBody>
      </p:sp>
    </p:spTree>
    <p:extLst>
      <p:ext uri="{BB962C8B-B14F-4D97-AF65-F5344CB8AC3E}">
        <p14:creationId xmlns:p14="http://schemas.microsoft.com/office/powerpoint/2010/main" val="1387623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22</a:t>
            </a:fld>
            <a:endParaRPr lang="en-US" altLang="en-US" dirty="0"/>
          </a:p>
        </p:txBody>
      </p:sp>
    </p:spTree>
    <p:extLst>
      <p:ext uri="{BB962C8B-B14F-4D97-AF65-F5344CB8AC3E}">
        <p14:creationId xmlns:p14="http://schemas.microsoft.com/office/powerpoint/2010/main" val="4156937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10</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12</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13</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048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C181FE2A-EFE7-4430-948C-AF9A7880E69D}" type="slidenum">
              <a:rPr lang="en-US" altLang="en-US" smtClean="0"/>
              <a:pPr/>
              <a:t>15</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From a psalter</a:t>
            </a:r>
            <a:r>
              <a:rPr lang="en-US" baseline="0" smtClean="0"/>
              <a:t> of c. 1220, BL, Harley MS 5102, fol. 32</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16</a:t>
            </a:fld>
            <a:endParaRPr lang="en-US" altLang="en-US" dirty="0"/>
          </a:p>
        </p:txBody>
      </p:sp>
    </p:spTree>
    <p:extLst>
      <p:ext uri="{BB962C8B-B14F-4D97-AF65-F5344CB8AC3E}">
        <p14:creationId xmlns:p14="http://schemas.microsoft.com/office/powerpoint/2010/main" val="262063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5b.lecture.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 Id="rId4" Type="http://schemas.openxmlformats.org/officeDocument/2006/relationships/hyperlink" Target="http://www.law.harvard.edu/faculty/cdonahue/courses/ELH/lectures/l05a.lecture.out.pdf"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sz="2400" smtClean="0"/>
              <a:t>The Reforms of Henry </a:t>
            </a:r>
            <a:r>
              <a:rPr lang="en-US" sz="2400"/>
              <a:t>II </a:t>
            </a:r>
            <a:r>
              <a:rPr lang="en-US" sz="2400"/>
              <a:t>— </a:t>
            </a:r>
            <a:r>
              <a:rPr lang="en-US" sz="2400" smtClean="0"/>
              <a:t>The Polstead Saga</a:t>
            </a:r>
            <a:r>
              <a:rPr lang="en-US" altLang="en-US" dirty="0"/>
              <a:t/>
            </a:r>
            <a:br>
              <a:rPr lang="en-US" altLang="en-US" dirty="0"/>
            </a:br>
            <a:r>
              <a:rPr lang="en-US" altLang="en-US"/>
              <a:t>Lecture </a:t>
            </a:r>
            <a:r>
              <a:rPr lang="en-US" altLang="en-US" smtClean="0"/>
              <a:t>5b</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hlinkClick r:id="rId4"/>
              </a:rPr>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4663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Christian Malford and Winterbourne Stoke (cont’d)</a:t>
            </a:r>
            <a:endParaRPr lang="en-US" altLang="en-US" sz="2400" dirty="0"/>
          </a:p>
        </p:txBody>
      </p:sp>
      <p:sp>
        <p:nvSpPr>
          <p:cNvPr id="14342" name="TextBox 9"/>
          <p:cNvSpPr txBox="1">
            <a:spLocks noChangeArrowheads="1"/>
          </p:cNvSpPr>
          <p:nvPr/>
        </p:nvSpPr>
        <p:spPr bwMode="auto">
          <a:xfrm>
            <a:off x="457200" y="862013"/>
            <a:ext cx="8458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solidFill>
              </a:rPr>
              <a:t>Final concords are mentioned in Glanvill (he devotes all of bk 8 to them), but the system being used here may be an invention of Hubert Walter, who was chief justiciar from 1193–1198. It was already in this period being used as a method to record conveyances of land about which there was no real dispute. That this is the case here is indicated by the fact that only two terms of court intervened between the recording of the purchase of the writ and the supposed settlement of the litigation. If this had been a real case it would have taken much longer, what with essoins and views, to get to this point. That this is not real litigation is also indicated by the fact that the pipe roll tells us the Geoffrey de Maisi paid for the writ, but the fine tells us that the demandant in the case was Hugh not Geoffrey.</a:t>
            </a:r>
          </a:p>
          <a:p>
            <a:pPr>
              <a:defRPr/>
            </a:pPr>
            <a:endParaRPr lang="en-US" sz="2000" smtClean="0">
              <a:solidFill>
                <a:schemeClr val="bg1"/>
              </a:solidFill>
            </a:endParaRPr>
          </a:p>
          <a:p>
            <a:pPr>
              <a:defRPr/>
            </a:pPr>
            <a:r>
              <a:rPr lang="en-US" sz="2000" smtClean="0">
                <a:solidFill>
                  <a:schemeClr val="bg1"/>
                </a:solidFill>
              </a:rPr>
              <a:t>In </a:t>
            </a:r>
            <a:r>
              <a:rPr lang="en-US" sz="2000">
                <a:solidFill>
                  <a:schemeClr val="bg1"/>
                </a:solidFill>
              </a:rPr>
              <a:t>Michaelmas term </a:t>
            </a:r>
            <a:r>
              <a:rPr lang="en-US" sz="2000">
                <a:solidFill>
                  <a:schemeClr val="bg1"/>
                </a:solidFill>
              </a:rPr>
              <a:t>of </a:t>
            </a:r>
            <a:r>
              <a:rPr lang="en-US" sz="2000" smtClean="0">
                <a:solidFill>
                  <a:schemeClr val="bg1"/>
                </a:solidFill>
              </a:rPr>
              <a:t>1196 (entry no. 6), </a:t>
            </a:r>
            <a:r>
              <a:rPr lang="en-US" sz="2000">
                <a:solidFill>
                  <a:schemeClr val="bg1"/>
                </a:solidFill>
              </a:rPr>
              <a:t>the great roll of the pipe tells us that Geoffrey paid the mark that he owed for the writ.</a:t>
            </a:r>
            <a:endParaRPr lang="en-US" sz="200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4032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Christian Malford and Winterbourne Stoke (cont’d)</a:t>
            </a:r>
            <a:endParaRPr lang="en-US" altLang="en-US" sz="2400" dirty="0"/>
          </a:p>
        </p:txBody>
      </p:sp>
      <p:sp>
        <p:nvSpPr>
          <p:cNvPr id="14342" name="TextBox 9"/>
          <p:cNvSpPr txBox="1">
            <a:spLocks noChangeArrowheads="1"/>
          </p:cNvSpPr>
          <p:nvPr/>
        </p:nvSpPr>
        <p:spPr bwMode="auto">
          <a:xfrm>
            <a:off x="498764" y="862013"/>
            <a:ext cx="8188036" cy="5350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solidFill>
              </a:rPr>
              <a:t>One would have thought that that would be the end of it, but it’s not. Two years later, in Easter term of 1198 an entry on the plea rolls tells us:</a:t>
            </a:r>
          </a:p>
          <a:p>
            <a:pPr>
              <a:spcBef>
                <a:spcPts val="1000"/>
              </a:spcBef>
              <a:defRPr/>
            </a:pPr>
            <a:r>
              <a:rPr lang="en-US" sz="2000" smtClean="0">
                <a:solidFill>
                  <a:schemeClr val="bg1"/>
                </a:solidFill>
              </a:rPr>
              <a:t>8. “Somerset</a:t>
            </a:r>
            <a:r>
              <a:rPr lang="en-US" sz="2000">
                <a:solidFill>
                  <a:schemeClr val="bg1"/>
                </a:solidFill>
              </a:rPr>
              <a:t>. Hugh de Polstead puts his son Hugh in his place against the court of Glastonbury to gain or lose.”</a:t>
            </a:r>
          </a:p>
          <a:p>
            <a:pPr>
              <a:spcBef>
                <a:spcPts val="1000"/>
              </a:spcBef>
              <a:defRPr/>
            </a:pPr>
            <a:r>
              <a:rPr lang="en-US" sz="2000">
                <a:solidFill>
                  <a:schemeClr val="bg1"/>
                </a:solidFill>
              </a:rPr>
              <a:t>That is to say, Hugh de Polstead Sr constitutes Hugh de Polstead Jr his attorney in the case.</a:t>
            </a:r>
          </a:p>
          <a:p>
            <a:pPr>
              <a:spcBef>
                <a:spcPts val="1000"/>
              </a:spcBef>
              <a:defRPr/>
            </a:pPr>
            <a:r>
              <a:rPr lang="en-US" sz="2000">
                <a:solidFill>
                  <a:schemeClr val="bg1"/>
                </a:solidFill>
              </a:rPr>
              <a:t>Later on the same roll we read:</a:t>
            </a:r>
          </a:p>
          <a:p>
            <a:pPr>
              <a:spcBef>
                <a:spcPts val="1000"/>
              </a:spcBef>
              <a:defRPr/>
            </a:pPr>
            <a:r>
              <a:rPr lang="en-US" sz="2000" smtClean="0">
                <a:solidFill>
                  <a:schemeClr val="bg1"/>
                </a:solidFill>
              </a:rPr>
              <a:t>9. “A </a:t>
            </a:r>
            <a:r>
              <a:rPr lang="en-US" sz="2000">
                <a:solidFill>
                  <a:schemeClr val="bg1"/>
                </a:solidFill>
              </a:rPr>
              <a:t>day is given to Gerard de ‘Brohton’’, Richard son of Robert, Geoffrey de ‘Stawell’’ and Hugh Travet who ought to bear record of the court of Glastonbury between Hugh de Polstead and Geoffrey ‘del Meisi’ on the octave of St. John [1 July], and let them come then and bear record, and let Geoffrey be summoned that he might be there then to hear that record.”</a:t>
            </a:r>
          </a:p>
          <a:p>
            <a:pPr>
              <a:spcBef>
                <a:spcPts val="1000"/>
              </a:spcBef>
              <a:defRPr/>
            </a:pPr>
            <a:r>
              <a:rPr lang="en-US" sz="2000">
                <a:solidFill>
                  <a:schemeClr val="bg1"/>
                </a:solidFill>
              </a:rPr>
              <a:t>But that is the last that we hear about this case.</a:t>
            </a:r>
            <a:endParaRPr lang="en-US" sz="200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Christian Malford and Winterbourne Stoke (cont’d)</a:t>
            </a:r>
            <a:endParaRPr lang="en-US" altLang="en-US" sz="2400" dirty="0"/>
          </a:p>
        </p:txBody>
      </p:sp>
      <p:sp>
        <p:nvSpPr>
          <p:cNvPr id="16387" name="TextBox 6"/>
          <p:cNvSpPr txBox="1">
            <a:spLocks noChangeArrowheads="1"/>
          </p:cNvSpPr>
          <p:nvPr/>
        </p:nvSpPr>
        <p:spPr bwMode="auto">
          <a:xfrm>
            <a:off x="477982" y="747713"/>
            <a:ext cx="8416636" cy="606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1" indent="0"/>
            <a:r>
              <a:rPr lang="en-US" sz="2000" i="1">
                <a:solidFill>
                  <a:schemeClr val="bg1"/>
                </a:solidFill>
              </a:rPr>
              <a:t>Glanvill</a:t>
            </a:r>
            <a:r>
              <a:rPr lang="en-US" sz="2000">
                <a:solidFill>
                  <a:schemeClr val="bg1"/>
                </a:solidFill>
              </a:rPr>
              <a:t> tells us that a process of tolt may bring a case from a lord’s court into the county court ‘for default of right’. From there a writ of </a:t>
            </a:r>
            <a:r>
              <a:rPr lang="en-US" sz="2000" i="1">
                <a:solidFill>
                  <a:schemeClr val="bg1"/>
                </a:solidFill>
              </a:rPr>
              <a:t>pone</a:t>
            </a:r>
            <a:r>
              <a:rPr lang="en-US" sz="2000">
                <a:solidFill>
                  <a:schemeClr val="bg1"/>
                </a:solidFill>
              </a:rPr>
              <a:t> will bring the case into the central royal court. This process seems to have been totally standard from the time of the first plea rolls.</a:t>
            </a:r>
          </a:p>
          <a:p>
            <a:pPr marL="0" lvl="1" indent="0">
              <a:spcBef>
                <a:spcPts val="1000"/>
              </a:spcBef>
            </a:pPr>
            <a:r>
              <a:rPr lang="en-US" sz="2000">
                <a:solidFill>
                  <a:schemeClr val="bg1"/>
                </a:solidFill>
              </a:rPr>
              <a:t>So, here’s my tentative conclusion about this case: Hugh tried to sell land to Geoffrey and got into trouble because he bypassed his lord’s court (the court of the abbot of Glastonbury). Precisely what kind of trouble is a little hard to figure out, but here’s a suggestion. Until late in the 13th century, the rule was that a tenant could not alienate property to another tenant directly without permission of his lord. For a tenant to substitute another tenant for himself would be to make someone else the lord’s tenant whom the lord had not chosen. But the tenant could subinfeudate, i.e., convey the property to someone else who would hold of him, and he would continue to hold of the lord. This is what Hugh did in the fine to Geoffrey. Technically, the lord could not object to such subinfeudations, but the abbot of Glastonbury was not just any lord</a:t>
            </a:r>
            <a:r>
              <a:rPr lang="en-US" sz="2000">
                <a:solidFill>
                  <a:schemeClr val="bg1"/>
                </a:solidFill>
              </a:rPr>
              <a:t>. </a:t>
            </a:r>
            <a:r>
              <a:rPr lang="en-US" sz="2000" smtClean="0">
                <a:solidFill>
                  <a:schemeClr val="bg1"/>
                </a:solidFill>
              </a:rPr>
              <a:t>The outline has </a:t>
            </a:r>
            <a:r>
              <a:rPr lang="en-US" sz="2000">
                <a:solidFill>
                  <a:schemeClr val="bg1"/>
                </a:solidFill>
              </a:rPr>
              <a:t>an image of what survives of the abbot’s kitchen. It’s bigger than most modern houses and would have dwarfed any ordinary house in the </a:t>
            </a:r>
            <a:r>
              <a:rPr lang="en-US" sz="2000">
                <a:solidFill>
                  <a:schemeClr val="bg1"/>
                </a:solidFill>
              </a:rPr>
              <a:t>13th </a:t>
            </a:r>
            <a:r>
              <a:rPr lang="en-US" sz="2000" smtClean="0">
                <a:solidFill>
                  <a:schemeClr val="bg1"/>
                </a:solidFill>
              </a:rPr>
              <a:t>century.</a:t>
            </a:r>
            <a:endParaRPr lang="en-US" sz="200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17439"/>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Christian Malford and Winterbourne Stoke (cont’d)</a:t>
            </a:r>
            <a:endParaRPr lang="en-US" altLang="en-US" sz="2400" dirty="0"/>
          </a:p>
        </p:txBody>
      </p:sp>
      <p:sp>
        <p:nvSpPr>
          <p:cNvPr id="16387" name="TextBox 6"/>
          <p:cNvSpPr txBox="1">
            <a:spLocks noChangeArrowheads="1"/>
          </p:cNvSpPr>
          <p:nvPr/>
        </p:nvSpPr>
        <p:spPr bwMode="auto">
          <a:xfrm>
            <a:off x="477982" y="1013592"/>
            <a:ext cx="84166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1" indent="0">
              <a:buClr>
                <a:schemeClr val="tx1"/>
              </a:buClr>
              <a:buSzPct val="100000"/>
              <a:tabLst>
                <a:tab pos="228600" algn="l"/>
                <a:tab pos="596900" algn="l"/>
              </a:tabLst>
            </a:pPr>
            <a:r>
              <a:rPr lang="en-US" altLang="en-US" sz="2000">
                <a:solidFill>
                  <a:schemeClr val="bg1"/>
                </a:solidFill>
                <a:latin typeface="+mn-lt"/>
                <a:ea typeface="MS Mincho" charset="-128"/>
                <a:cs typeface="Courier New" panose="02070309020205020404" pitchFamily="49" charset="0"/>
              </a:rPr>
              <a:t>I think what’s going on here is that the abbot objected to the subinfeudation. Exactly how he went about doing it and what his objections were, the record doesn’t say. Were it not for the fine of 1196, this record could be from an ordinary writ of right begun in the abbot’s court and brought into the central royal courts. But the fine shows us that Hugh and Geoffrey had settled two years previously, so there’s no point in continuing that litigation, if it ever was a real case to begin with. What we are looking at here is consistent with the possibility, if it doesn’t quite prove, that the abbot, in his court, had refused to recognize the subinfeudation, and it is the record of that refusal that is being brought into the central royal courts. What happened to Geoffrey de Maisi, we do not know. What we do know is that there is no further record of the Polsteads having any interest in land in Wiltshire.</a:t>
            </a:r>
            <a:endParaRPr lang="en-US" altLang="en-US" sz="200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
        <p:nvSpPr>
          <p:cNvPr id="5" name="Rectangle 4"/>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228600" algn="l"/>
                <a:tab pos="596900" algn="l"/>
              </a:tabLst>
              <a:defRPr>
                <a:solidFill>
                  <a:schemeClr val="tx1"/>
                </a:solidFill>
                <a:latin typeface="Arial" panose="020B0604020202020204" pitchFamily="34" charset="0"/>
              </a:defRPr>
            </a:lvl1pPr>
            <a:lvl2pPr>
              <a:tabLst>
                <a:tab pos="228600" algn="l"/>
                <a:tab pos="596900" algn="l"/>
              </a:tabLst>
              <a:defRPr>
                <a:solidFill>
                  <a:schemeClr val="tx1"/>
                </a:solidFill>
                <a:latin typeface="Arial" panose="020B0604020202020204" pitchFamily="34" charset="0"/>
              </a:defRPr>
            </a:lvl2pPr>
            <a:lvl3pPr>
              <a:tabLst>
                <a:tab pos="228600" algn="l"/>
                <a:tab pos="596900" algn="l"/>
              </a:tabLst>
              <a:defRPr>
                <a:solidFill>
                  <a:schemeClr val="tx1"/>
                </a:solidFill>
                <a:latin typeface="Arial" panose="020B0604020202020204" pitchFamily="34" charset="0"/>
              </a:defRPr>
            </a:lvl3pPr>
            <a:lvl4pPr>
              <a:tabLst>
                <a:tab pos="228600" algn="l"/>
                <a:tab pos="596900" algn="l"/>
              </a:tabLst>
              <a:defRPr>
                <a:solidFill>
                  <a:schemeClr val="tx1"/>
                </a:solidFill>
                <a:latin typeface="Arial" panose="020B0604020202020204" pitchFamily="34" charset="0"/>
              </a:defRPr>
            </a:lvl4pPr>
            <a:lvl5pPr>
              <a:tabLst>
                <a:tab pos="228600" algn="l"/>
                <a:tab pos="5969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596900" algn="l"/>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87514"/>
          </a:xfrm>
        </p:spPr>
        <p:txBody>
          <a:bodyPr/>
          <a:lstStyle/>
          <a:p>
            <a:r>
              <a:rPr lang="en-US" sz="2400" smtClean="0"/>
              <a:t>Compton and Chiddingfold [Surrey]</a:t>
            </a:r>
            <a:endParaRPr lang="en-US" sz="2400"/>
          </a:p>
        </p:txBody>
      </p:sp>
      <p:sp>
        <p:nvSpPr>
          <p:cNvPr id="3" name="Content Placeholder 2"/>
          <p:cNvSpPr>
            <a:spLocks noGrp="1"/>
          </p:cNvSpPr>
          <p:nvPr>
            <p:ph idx="1"/>
          </p:nvPr>
        </p:nvSpPr>
        <p:spPr>
          <a:xfrm>
            <a:off x="457200" y="804041"/>
            <a:ext cx="8229600" cy="5322123"/>
          </a:xfrm>
        </p:spPr>
        <p:txBody>
          <a:bodyPr/>
          <a:lstStyle/>
          <a:p>
            <a:r>
              <a:rPr lang="en-US" smtClean="0"/>
              <a:t>The </a:t>
            </a:r>
            <a:r>
              <a:rPr lang="en-US"/>
              <a:t>cases </a:t>
            </a:r>
            <a:r>
              <a:rPr lang="en-US" smtClean="0"/>
              <a:t>begin </a:t>
            </a:r>
            <a:r>
              <a:rPr lang="en-US"/>
              <a:t>with a fine, </a:t>
            </a:r>
            <a:r>
              <a:rPr lang="en-US"/>
              <a:t>also </a:t>
            </a:r>
            <a:r>
              <a:rPr lang="en-US" smtClean="0"/>
              <a:t>dated, like the </a:t>
            </a:r>
            <a:r>
              <a:rPr lang="en-US"/>
              <a:t>previous </a:t>
            </a:r>
            <a:r>
              <a:rPr lang="en-US" smtClean="0"/>
              <a:t>one, </a:t>
            </a:r>
            <a:r>
              <a:rPr lang="en-US"/>
              <a:t>in May of 1196:</a:t>
            </a:r>
          </a:p>
          <a:p>
            <a:pPr>
              <a:spcBef>
                <a:spcPts val="1000"/>
              </a:spcBef>
            </a:pPr>
            <a:r>
              <a:rPr lang="en-US"/>
              <a:t>5. “This is a final concord made in the court of the lord king at Westminster on the octave of St. Dunstan in the seventh year of King Richard [26 May 1196] before [almost the same list of justices as in the previous fine], between Walter de Windsor [Berks] demandant and Hugh de Polstead and Cecilia his wife tenants, about a fee of half a knight in Compton [Surrey] about which there was a plea between them in the aforesaid court, to wit: that the aforesaid Walter quitclaimed all right and claim that he had in the aforesaid fee of half a knight for himself and his heirs to the aforesaid Hugh and Cecily and their heirs for ever, saving the claim of the same Walter or his heirs for the service of the aforesaid fee against William de Hastings [Sussex] or his heirs, if he or his heirs can deraign the service against the aforesaid William de Hastings or his heirs. And for this final concord and quitclaim the aforesaid Hugh and Cecilia his wife give the aforesaid Walter thirty marks of silver.” </a:t>
            </a:r>
          </a:p>
        </p:txBody>
      </p:sp>
    </p:spTree>
    <p:extLst>
      <p:ext uri="{BB962C8B-B14F-4D97-AF65-F5344CB8AC3E}">
        <p14:creationId xmlns:p14="http://schemas.microsoft.com/office/powerpoint/2010/main" val="628586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9"/>
            <a:ext cx="8229600" cy="411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Compton and </a:t>
            </a:r>
            <a:r>
              <a:rPr lang="en-US" sz="2400"/>
              <a:t>Chiddingfold </a:t>
            </a:r>
            <a:r>
              <a:rPr lang="en-US" sz="2400" smtClean="0"/>
              <a:t>(cont’d)</a:t>
            </a:r>
            <a:endParaRPr lang="en-US" altLang="en-US" sz="2400" dirty="0"/>
          </a:p>
        </p:txBody>
      </p:sp>
      <p:sp>
        <p:nvSpPr>
          <p:cNvPr id="3" name="Rectangle 2"/>
          <p:cNvSpPr/>
          <p:nvPr/>
        </p:nvSpPr>
        <p:spPr>
          <a:xfrm>
            <a:off x="457200" y="843456"/>
            <a:ext cx="8434552" cy="3477875"/>
          </a:xfrm>
          <a:prstGeom prst="rect">
            <a:avLst/>
          </a:prstGeom>
        </p:spPr>
        <p:txBody>
          <a:bodyPr wrap="square">
            <a:spAutoFit/>
          </a:bodyPr>
          <a:lstStyle/>
          <a:p>
            <a:r>
              <a:rPr lang="en-US" sz="2000">
                <a:solidFill>
                  <a:schemeClr val="bg1"/>
                </a:solidFill>
              </a:rPr>
              <a:t>In 1242 X 1243, Hugh de Polestead III held half a knight’s fee in Compton of the honour of William de Windsor.  The honour of William de Windsor was one-half of the honour of Eton [Bucks]. William’s father, also William, and his father’s cousin Walter divided the honour in 1198 after fifteen years in which the inheritance had been disputed. Walter’s portion passed to his sisters Christiana and Gunnor in 1203, the latter of whom was married to ?Hugh I de Hosdeny. Thence it passed to Ralph </a:t>
            </a:r>
            <a:r>
              <a:rPr lang="en-US" sz="2000">
                <a:solidFill>
                  <a:schemeClr val="bg1"/>
                </a:solidFill>
              </a:rPr>
              <a:t>I </a:t>
            </a:r>
            <a:r>
              <a:rPr lang="en-US" sz="2000" smtClean="0">
                <a:solidFill>
                  <a:schemeClr val="bg1"/>
                </a:solidFill>
              </a:rPr>
              <a:t>de Hosdeny also in </a:t>
            </a:r>
            <a:r>
              <a:rPr lang="en-US" sz="2000">
                <a:solidFill>
                  <a:schemeClr val="bg1"/>
                </a:solidFill>
              </a:rPr>
              <a:t>1203 and to Hugh II de Hosdeny in 1222.  The William de Hastings mentioned in the fine may be William de Windsor or it may be William de Windsor’s tenant. The dispute between Walter and William was still going on at the time of the fine.</a:t>
            </a:r>
            <a:endParaRPr lang="en-US" sz="200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274638"/>
            <a:ext cx="8229600" cy="515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Compton and Chiddingfold (cont’d)</a:t>
            </a:r>
            <a:endParaRPr lang="en-US" altLang="en-US" sz="2400" i="1" dirty="0"/>
          </a:p>
        </p:txBody>
      </p:sp>
      <p:sp>
        <p:nvSpPr>
          <p:cNvPr id="2" name="Rectangle 1"/>
          <p:cNvSpPr/>
          <p:nvPr/>
        </p:nvSpPr>
        <p:spPr>
          <a:xfrm>
            <a:off x="472966" y="789709"/>
            <a:ext cx="8229600" cy="4708981"/>
          </a:xfrm>
          <a:prstGeom prst="rect">
            <a:avLst/>
          </a:prstGeom>
        </p:spPr>
        <p:txBody>
          <a:bodyPr wrap="square">
            <a:spAutoFit/>
          </a:bodyPr>
          <a:lstStyle/>
          <a:p>
            <a:r>
              <a:rPr lang="en-US" sz="2000">
                <a:solidFill>
                  <a:schemeClr val="bg1"/>
                </a:solidFill>
                <a:latin typeface="+mn-lt"/>
                <a:ea typeface="Times New Roman" panose="02020603050405020304" pitchFamily="18" charset="0"/>
                <a:cs typeface="Times New Roman" panose="02020603050405020304" pitchFamily="18" charset="0"/>
              </a:rPr>
              <a:t>I’m going to summarize the rest of the entries about the land in Surrey. The entries on which the summary is based are all on the outline. In Michaelmas term </a:t>
            </a:r>
            <a:r>
              <a:rPr lang="en-US" sz="2000">
                <a:solidFill>
                  <a:schemeClr val="bg1"/>
                </a:solidFill>
                <a:latin typeface="+mn-lt"/>
                <a:ea typeface="Times New Roman" panose="02020603050405020304" pitchFamily="18" charset="0"/>
                <a:cs typeface="Times New Roman" panose="02020603050405020304" pitchFamily="18" charset="0"/>
              </a:rPr>
              <a:t>of </a:t>
            </a:r>
            <a:r>
              <a:rPr lang="en-US" sz="2000" smtClean="0">
                <a:solidFill>
                  <a:schemeClr val="bg1"/>
                </a:solidFill>
                <a:latin typeface="+mn-lt"/>
                <a:ea typeface="Times New Roman" panose="02020603050405020304" pitchFamily="18" charset="0"/>
                <a:cs typeface="Times New Roman" panose="02020603050405020304" pitchFamily="18" charset="0"/>
              </a:rPr>
              <a:t>1204 </a:t>
            </a:r>
            <a:r>
              <a:rPr lang="en-US" sz="2000">
                <a:solidFill>
                  <a:schemeClr val="bg1"/>
                </a:solidFill>
                <a:latin typeface="+mn-lt"/>
                <a:ea typeface="Times New Roman" panose="02020603050405020304" pitchFamily="18" charset="0"/>
                <a:cs typeface="Times New Roman" panose="02020603050405020304" pitchFamily="18" charset="0"/>
              </a:rPr>
              <a:t>(nos. 32, 37), shortly after the death of Hugh de Polstead Sr, his widow Cecily brought and prevailed in an action of novel disseisin against one Hugh de Horsely about land in Chiddingfold, Surrey, which is not Compton but close to it.  That she is bringing the action, rather than Hugh Jr, suggests that the original fine was intended to be a sort of marriage portion, a maritagium, in which she would have a life estate if she survived Hugh Sr. That, in turn, may suggest that the Polsteads’ claims in Surrey were originally Cecily’s inheritance. Be that as it may be, in Easter term </a:t>
            </a:r>
            <a:r>
              <a:rPr lang="en-US" sz="2000">
                <a:solidFill>
                  <a:schemeClr val="bg1"/>
                </a:solidFill>
                <a:latin typeface="+mn-lt"/>
                <a:ea typeface="Times New Roman" panose="02020603050405020304" pitchFamily="18" charset="0"/>
                <a:cs typeface="Times New Roman" panose="02020603050405020304" pitchFamily="18" charset="0"/>
              </a:rPr>
              <a:t>of </a:t>
            </a:r>
            <a:r>
              <a:rPr lang="en-US" sz="2000" smtClean="0">
                <a:solidFill>
                  <a:schemeClr val="bg1"/>
                </a:solidFill>
                <a:latin typeface="+mn-lt"/>
                <a:ea typeface="Times New Roman" panose="02020603050405020304" pitchFamily="18" charset="0"/>
                <a:cs typeface="Times New Roman" panose="02020603050405020304" pitchFamily="18" charset="0"/>
              </a:rPr>
              <a:t>1206 (</a:t>
            </a:r>
            <a:r>
              <a:rPr lang="en-US" sz="2000">
                <a:solidFill>
                  <a:schemeClr val="bg1"/>
                </a:solidFill>
                <a:latin typeface="+mn-lt"/>
                <a:ea typeface="Times New Roman" panose="02020603050405020304" pitchFamily="18" charset="0"/>
                <a:cs typeface="Times New Roman" panose="02020603050405020304" pitchFamily="18" charset="0"/>
              </a:rPr>
              <a:t>no. 42), Cecily was faced with a ‘plea of rent’ by what must be the same Hugh de Horsley. Ralph de ‘Hodeng’’, who is almost certainly Ralph de Hosdeny, the heir of Gunnor, the co-heir with Christiana of Walter de Windsor, claims his court, but this claim is denied</a:t>
            </a:r>
            <a:r>
              <a:rPr lang="en-US" sz="2000">
                <a:solidFill>
                  <a:schemeClr val="bg1"/>
                </a:solidFill>
                <a:latin typeface="+mn-lt"/>
                <a:ea typeface="Times New Roman" panose="02020603050405020304" pitchFamily="18" charset="0"/>
                <a:cs typeface="Times New Roman" panose="02020603050405020304" pitchFamily="18" charset="0"/>
              </a:rPr>
              <a:t>. </a:t>
            </a:r>
            <a:endParaRPr lang="en-US" sz="2000">
              <a:solidFill>
                <a:schemeClr val="bg1"/>
              </a:solidFill>
              <a:latin typeface="+mn-lt"/>
            </a:endParaRPr>
          </a:p>
        </p:txBody>
      </p:sp>
    </p:spTree>
    <p:extLst>
      <p:ext uri="{BB962C8B-B14F-4D97-AF65-F5344CB8AC3E}">
        <p14:creationId xmlns:p14="http://schemas.microsoft.com/office/powerpoint/2010/main" val="132116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294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Compton and Chiddingfold (cont’d)</a:t>
            </a:r>
            <a:endParaRPr lang="en-US" altLang="en-US" dirty="0"/>
          </a:p>
        </p:txBody>
      </p:sp>
      <p:sp>
        <p:nvSpPr>
          <p:cNvPr id="2" name="Rectangle 1"/>
          <p:cNvSpPr/>
          <p:nvPr/>
        </p:nvSpPr>
        <p:spPr>
          <a:xfrm>
            <a:off x="441434" y="930166"/>
            <a:ext cx="8450317" cy="4555093"/>
          </a:xfrm>
          <a:prstGeom prst="rect">
            <a:avLst/>
          </a:prstGeom>
        </p:spPr>
        <p:txBody>
          <a:bodyPr wrap="square">
            <a:spAutoFit/>
          </a:bodyPr>
          <a:lstStyle/>
          <a:p>
            <a:r>
              <a:rPr lang="en-US" sz="2000">
                <a:solidFill>
                  <a:schemeClr val="bg1"/>
                </a:solidFill>
                <a:ea typeface="Times New Roman" panose="02020603050405020304" pitchFamily="18" charset="0"/>
                <a:cs typeface="Times New Roman" panose="02020603050405020304" pitchFamily="18" charset="0"/>
              </a:rPr>
              <a:t>In Trinity </a:t>
            </a:r>
            <a:r>
              <a:rPr lang="en-US" sz="2000">
                <a:solidFill>
                  <a:schemeClr val="bg1"/>
                </a:solidFill>
                <a:ea typeface="Times New Roman" panose="02020603050405020304" pitchFamily="18" charset="0"/>
                <a:cs typeface="Times New Roman" panose="02020603050405020304" pitchFamily="18" charset="0"/>
              </a:rPr>
              <a:t>of </a:t>
            </a:r>
            <a:r>
              <a:rPr lang="en-US" sz="2000">
                <a:solidFill>
                  <a:schemeClr val="bg1"/>
                </a:solidFill>
                <a:ea typeface="Times New Roman" panose="02020603050405020304" pitchFamily="18" charset="0"/>
                <a:cs typeface="Times New Roman" panose="02020603050405020304" pitchFamily="18" charset="0"/>
              </a:rPr>
              <a:t>1206  (nos. 47–48), </a:t>
            </a:r>
            <a:r>
              <a:rPr lang="en-US" sz="2000">
                <a:solidFill>
                  <a:schemeClr val="bg1"/>
                </a:solidFill>
                <a:ea typeface="Times New Roman" panose="02020603050405020304" pitchFamily="18" charset="0"/>
                <a:cs typeface="Times New Roman" panose="02020603050405020304" pitchFamily="18" charset="0"/>
              </a:rPr>
              <a:t>Ralph and another once more claim their court, and a Hugh de Windsor, who is probably the same as Hugh de Horsely, brings what will later be called a writ of entry </a:t>
            </a:r>
            <a:r>
              <a:rPr lang="en-US" sz="2000" i="1">
                <a:solidFill>
                  <a:schemeClr val="bg1"/>
                </a:solidFill>
                <a:ea typeface="Times New Roman" panose="02020603050405020304" pitchFamily="18" charset="0"/>
                <a:cs typeface="Times New Roman" panose="02020603050405020304" pitchFamily="18" charset="0"/>
              </a:rPr>
              <a:t>dum infra aetatem</a:t>
            </a:r>
            <a:r>
              <a:rPr lang="en-US" sz="2000">
                <a:solidFill>
                  <a:schemeClr val="bg1"/>
                </a:solidFill>
                <a:ea typeface="Times New Roman" panose="02020603050405020304" pitchFamily="18" charset="0"/>
                <a:cs typeface="Times New Roman" panose="02020603050405020304" pitchFamily="18" charset="0"/>
              </a:rPr>
              <a:t> in which he claims land, probably in Compton, into which Cecily would not have had her entry except through Walter and William de Windsor in whose wardship he was.  In Michaelmas term of the </a:t>
            </a:r>
            <a:r>
              <a:rPr lang="en-US" sz="2000">
                <a:solidFill>
                  <a:schemeClr val="bg1"/>
                </a:solidFill>
                <a:ea typeface="Times New Roman" panose="02020603050405020304" pitchFamily="18" charset="0"/>
                <a:cs typeface="Times New Roman" panose="02020603050405020304" pitchFamily="18" charset="0"/>
              </a:rPr>
              <a:t>same </a:t>
            </a:r>
            <a:r>
              <a:rPr lang="en-US" sz="2000">
                <a:solidFill>
                  <a:schemeClr val="bg1"/>
                </a:solidFill>
                <a:ea typeface="Times New Roman" panose="02020603050405020304" pitchFamily="18" charset="0"/>
                <a:cs typeface="Times New Roman" panose="02020603050405020304" pitchFamily="18" charset="0"/>
              </a:rPr>
              <a:t>year  (no. 54), </a:t>
            </a:r>
            <a:r>
              <a:rPr lang="en-US" sz="2000">
                <a:solidFill>
                  <a:schemeClr val="bg1"/>
                </a:solidFill>
                <a:ea typeface="Times New Roman" panose="02020603050405020304" pitchFamily="18" charset="0"/>
                <a:cs typeface="Times New Roman" panose="02020603050405020304" pitchFamily="18" charset="0"/>
              </a:rPr>
              <a:t>Cecily claims that she does not hold the land but one Michael, a clerk, does.  Michael turns out to be Michael de Polstead, who was probably the younger brother of Hugh Jr. Various essoins and recharacterizations of the action follow, but no judgment is ever entered, and the cases about Surrey disappear after Easter term of </a:t>
            </a:r>
            <a:r>
              <a:rPr lang="en-US" sz="2000">
                <a:solidFill>
                  <a:schemeClr val="bg1"/>
                </a:solidFill>
                <a:ea typeface="Times New Roman" panose="02020603050405020304" pitchFamily="18" charset="0"/>
                <a:cs typeface="Times New Roman" panose="02020603050405020304" pitchFamily="18" charset="0"/>
              </a:rPr>
              <a:t>1208</a:t>
            </a:r>
            <a:r>
              <a:rPr lang="en-US" sz="2000" smtClean="0">
                <a:solidFill>
                  <a:schemeClr val="bg1"/>
                </a:solidFill>
                <a:ea typeface="Times New Roman" panose="02020603050405020304" pitchFamily="18" charset="0"/>
                <a:cs typeface="Times New Roman" panose="02020603050405020304" pitchFamily="18" charset="0"/>
              </a:rPr>
              <a:t>. </a:t>
            </a:r>
            <a:r>
              <a:rPr lang="en-US" sz="2000">
                <a:solidFill>
                  <a:schemeClr val="bg1"/>
                </a:solidFill>
                <a:ea typeface="Times New Roman" panose="02020603050405020304" pitchFamily="18" charset="0"/>
                <a:cs typeface="Times New Roman" panose="02020603050405020304" pitchFamily="18" charset="0"/>
              </a:rPr>
              <a:t>Thirty-three years later, Hugh de Polstead III still held half a knight’s fee in Compton (whether that included the land in Chiddingfold or not we can be less sure), but it is now said to be of the honour of William de Windsor, not Walter.</a:t>
            </a:r>
            <a:endParaRPr lang="en-US" sz="200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609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Compton and Chiddingfold (cont’d)</a:t>
            </a:r>
            <a:endParaRPr lang="en-US" altLang="en-US" dirty="0"/>
          </a:p>
        </p:txBody>
      </p:sp>
      <p:sp>
        <p:nvSpPr>
          <p:cNvPr id="31747" name="Content Placeholder 2"/>
          <p:cNvSpPr>
            <a:spLocks noGrp="1"/>
          </p:cNvSpPr>
          <p:nvPr>
            <p:ph idx="1"/>
          </p:nvPr>
        </p:nvSpPr>
        <p:spPr bwMode="auto">
          <a:xfrm>
            <a:off x="457200" y="835572"/>
            <a:ext cx="8416636" cy="71260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Polsteads’ Surrey holdings would seem to be a case of what the late Professor Milsom used to describe in lecture as a case in which one of the parties ‘got their ticket from the wrong management’. What is said in 1242 X 1243 suggests that the holdings ended up by being in the honour of William de Windsor, not Walter de Windsor, who had fined with Hugh Sr and Cecily in 1196. When the Polsteads got their ticket from the right management, we do not know. They clearly had done so by 1242 X 1243; it may have been as early as 1208 when they were encountering difficulties, to put it mildly, with Walter’s descendants and their people.</a:t>
            </a:r>
            <a:endParaRPr lang="en-US" altLang="en-US"/>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Burnham [Norfolk]</a:t>
            </a:r>
            <a:endParaRPr lang="en-US" altLang="en-US" sz="2400" i="1" dirty="0"/>
          </a:p>
        </p:txBody>
      </p:sp>
      <p:sp>
        <p:nvSpPr>
          <p:cNvPr id="31747" name="Content Placeholder 2"/>
          <p:cNvSpPr>
            <a:spLocks noGrp="1"/>
          </p:cNvSpPr>
          <p:nvPr>
            <p:ph idx="1"/>
          </p:nvPr>
        </p:nvSpPr>
        <p:spPr bwMode="auto">
          <a:xfrm>
            <a:off x="433137" y="818147"/>
            <a:ext cx="82296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a:t>The cases involving Burnham in Norfolk have 32 entries ranging in date 1199 to 1209. It is a wonderful group of cases to write a paper about, as a number of students in this course have.  Obviously, we cannot read all the entries, so I will focus on a few that seem to me to be the most important. That will build up to some conclusions that may or may not be right. If you take a crack at it, you may, by focusing on other entries, come to quite different </a:t>
            </a:r>
            <a:r>
              <a:rPr lang="en-US" altLang="en-US"/>
              <a:t>conclusions</a:t>
            </a:r>
            <a:r>
              <a:rPr lang="en-US" altLang="en-US" smtClean="0"/>
              <a:t>.</a:t>
            </a:r>
          </a:p>
          <a:p>
            <a:pPr marL="0" indent="0">
              <a:spcBef>
                <a:spcPts val="1000"/>
              </a:spcBef>
              <a:buNone/>
            </a:pPr>
            <a:r>
              <a:rPr lang="en-US" altLang="en-US"/>
              <a:t>The first eight entries date from 1199–1200. Entry 12 from around 9 May in Easter term of 1199 is damaged, but it is an essoin that suggests that that one William de Grancurt is suing Hugh son of Hugh de Polstead about land that was in William’s gift. </a:t>
            </a:r>
          </a:p>
          <a:p>
            <a:pPr marL="0" indent="0">
              <a:spcBef>
                <a:spcPts val="1000"/>
              </a:spcBef>
              <a:buNone/>
            </a:pPr>
            <a:r>
              <a:rPr lang="en-US" altLang="en-US"/>
              <a:t>Entry 15, from between 14 and 19 June in Trinity term of 1199, is also damaged but it sets a day for Hugh Jr and Walter de Grancurt in Michaelmas term to hear a ‘plea why’ [gap] ‘Juliana daughter of Hugh de Candos against a covenant’ [gap] ‘of the lord king’. The entry originally read ‘William de Grancurt’, but ‘William’ is struck out and replaced with ‘Walter’. William is never again mentioned as alive, and it is possible that he died in the short interval between entries 12 and 15.</a:t>
            </a:r>
          </a:p>
          <a:p>
            <a:pPr marL="0" indent="0">
              <a:buNone/>
            </a:pPr>
            <a:endParaRPr lang="en-US" altLang="en-US"/>
          </a:p>
          <a:p>
            <a:endParaRPr lang="en-US" altLang="en-US" sz="50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Introduction</a:t>
            </a:r>
            <a:endParaRPr lang="en-US" altLang="en-US" sz="2400" dirty="0"/>
          </a:p>
        </p:txBody>
      </p:sp>
      <p:sp>
        <p:nvSpPr>
          <p:cNvPr id="8" name="TextBox 7"/>
          <p:cNvSpPr txBox="1"/>
          <p:nvPr/>
        </p:nvSpPr>
        <p:spPr>
          <a:xfrm>
            <a:off x="363682" y="1350818"/>
            <a:ext cx="8416636" cy="4093428"/>
          </a:xfrm>
          <a:prstGeom prst="rect">
            <a:avLst/>
          </a:prstGeom>
          <a:noFill/>
        </p:spPr>
        <p:txBody>
          <a:bodyPr wrap="square">
            <a:spAutoFit/>
          </a:bodyPr>
          <a:lstStyle/>
          <a:p>
            <a:pPr>
              <a:defRPr/>
            </a:pPr>
            <a:r>
              <a:rPr lang="en-US" sz="2000">
                <a:solidFill>
                  <a:schemeClr val="bg1"/>
                </a:solidFill>
              </a:rPr>
              <a:t>I did not record a lecture on the Polstead Saga the last time I gave this course. I had hoped that the students would get the ideas out of the text itself as it is in the </a:t>
            </a:r>
            <a:r>
              <a:rPr lang="en-US" sz="2000" i="1">
                <a:solidFill>
                  <a:schemeClr val="bg1"/>
                </a:solidFill>
              </a:rPr>
              <a:t>Materials</a:t>
            </a:r>
            <a:r>
              <a:rPr lang="en-US" sz="2000">
                <a:solidFill>
                  <a:schemeClr val="bg1"/>
                </a:solidFill>
              </a:rPr>
              <a:t>, so that we could talk about it in class. I still hope that you will do that, but experience suggested that you needed some help before you were willing to talk about it. So I recorded this lecture. There’s a vocabulary chart which is posted on the Lectures tab of the website between the first </a:t>
            </a:r>
            <a:r>
              <a:rPr lang="en-US" sz="2000" i="1">
                <a:solidFill>
                  <a:schemeClr val="bg1"/>
                </a:solidFill>
              </a:rPr>
              <a:t>Glanvill</a:t>
            </a:r>
            <a:r>
              <a:rPr lang="en-US" sz="2000">
                <a:solidFill>
                  <a:schemeClr val="bg1"/>
                </a:solidFill>
              </a:rPr>
              <a:t> class and this one. Before you listen to this lecture, you might want to review your understanding of assize; seisin; warranty, exchange tenement; homage; subinfeudation, substitution; writ of right: with variants of the writ of right </a:t>
            </a:r>
            <a:r>
              <a:rPr lang="en-US" sz="2000" i="1">
                <a:solidFill>
                  <a:schemeClr val="bg1"/>
                </a:solidFill>
              </a:rPr>
              <a:t>in capite</a:t>
            </a:r>
            <a:r>
              <a:rPr lang="en-US" sz="2000">
                <a:solidFill>
                  <a:schemeClr val="bg1"/>
                </a:solidFill>
              </a:rPr>
              <a:t>, </a:t>
            </a:r>
            <a:r>
              <a:rPr lang="en-US" sz="2000" i="1">
                <a:solidFill>
                  <a:schemeClr val="bg1"/>
                </a:solidFill>
              </a:rPr>
              <a:t>quia dominus remisit curiam</a:t>
            </a:r>
            <a:r>
              <a:rPr lang="en-US" sz="2000">
                <a:solidFill>
                  <a:schemeClr val="bg1"/>
                </a:solidFill>
              </a:rPr>
              <a:t>, and patent; mort d’ancestor, novel disseisin, writ of entry. These all appear in the </a:t>
            </a:r>
            <a:r>
              <a:rPr lang="en-US" sz="2000" i="1">
                <a:solidFill>
                  <a:schemeClr val="bg1"/>
                </a:solidFill>
              </a:rPr>
              <a:t>Glanvill</a:t>
            </a:r>
            <a:r>
              <a:rPr lang="en-US" sz="2000">
                <a:solidFill>
                  <a:schemeClr val="bg1"/>
                </a:solidFill>
              </a:rPr>
              <a:t> lecture, and are necessary for understanding this one.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a:t>
            </a:r>
            <a:r>
              <a:rPr lang="en-US" altLang="en-US" sz="2400" smtClean="0"/>
              <a:t>(cont’d)</a:t>
            </a:r>
            <a:endParaRPr lang="en-US" altLang="en-US" sz="2400" dirty="0"/>
          </a:p>
        </p:txBody>
      </p:sp>
      <p:sp>
        <p:nvSpPr>
          <p:cNvPr id="31747" name="Content Placeholder 2"/>
          <p:cNvSpPr>
            <a:spLocks noGrp="1"/>
          </p:cNvSpPr>
          <p:nvPr>
            <p:ph idx="1"/>
          </p:nvPr>
        </p:nvSpPr>
        <p:spPr bwMode="auto">
          <a:xfrm>
            <a:off x="457200" y="753979"/>
            <a:ext cx="8229600" cy="57591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a:t>Entry 16 in Michaelmas of 1199 is the first one where we have the complete text: “Hugh de Polstead essoins himself against Walter de Grancurt about a plea why he made his grandniece  a nun by Robert son of Adam. To the octave of St. Martin [18 November]. He has sworn. Hugh his son about the same by Robert Poor. To the same term. He has sworn.”</a:t>
            </a:r>
          </a:p>
          <a:p>
            <a:pPr marL="0" indent="0">
              <a:spcBef>
                <a:spcPts val="1000"/>
              </a:spcBef>
              <a:buNone/>
            </a:pPr>
            <a:r>
              <a:rPr lang="en-US" altLang="en-US"/>
              <a:t>The language of entries of essoins has confused students in the past. It is cryptic, but it always follows the same form. The first person mentioned is the defendant or tenant in the case. The second person is the plaintiff or demandant. The nature of the case is then described. The third person is the essoiner, someone who was willing to take the chance that lightning would not strike him if he swore, as was almost certainly not the case, that the defendant/tenant got sick on his way to court. In this entry we learn that both Hugh Sr and Hugh Jr are being sued by Walter de Grancurt in a ‘plea why’ either Hugh Sr or Hugh Jr or both made Walter’s grandneice a nun. Why that might be something that Walter could sue about is suggested in the previous entries. The Polsteads are alleged to have breached a covenant when they did so.</a:t>
            </a:r>
          </a:p>
        </p:txBody>
      </p:sp>
    </p:spTree>
    <p:extLst>
      <p:ext uri="{BB962C8B-B14F-4D97-AF65-F5344CB8AC3E}">
        <p14:creationId xmlns:p14="http://schemas.microsoft.com/office/powerpoint/2010/main" val="1365322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4764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30332"/>
            <a:ext cx="8229600" cy="5703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a:t>Burnham (</a:t>
            </a:r>
            <a:r>
              <a:rPr lang="en-US" altLang="en-US"/>
              <a:t>cont’d</a:t>
            </a:r>
            <a:r>
              <a:rPr lang="en-US" altLang="en-US" smtClean="0"/>
              <a:t>)</a:t>
            </a:r>
          </a:p>
          <a:p>
            <a:pPr marL="0" indent="0">
              <a:buNone/>
            </a:pPr>
            <a:r>
              <a:rPr lang="en-US" altLang="en-US"/>
              <a:t>The action of covenant is not described in our extracts from </a:t>
            </a:r>
            <a:r>
              <a:rPr lang="en-US" altLang="en-US" i="1"/>
              <a:t>Glanvill</a:t>
            </a:r>
            <a:r>
              <a:rPr lang="en-US" altLang="en-US"/>
              <a:t>, but he mentions it elsewhere. There are a couple of examples around this time in the plea rolls but they do not follow the form suggested here. Actions in which someone is called to court to ‘show why’ (</a:t>
            </a:r>
            <a:r>
              <a:rPr lang="en-US" altLang="en-US" i="1"/>
              <a:t>ostensurus quare</a:t>
            </a:r>
            <a:r>
              <a:rPr lang="en-US" altLang="en-US"/>
              <a:t>) he had done something are characteristic of the writ of trespass, but that writ does not appear until the middle of the 13th century. The phrase is also found in the writ of right in this period, but not, so far as we can tell, in the writ of covenant. The system was still not totally rigid. Some litigants could persuade chancery to issue a writ not in the form book but that fit their case.</a:t>
            </a:r>
          </a:p>
          <a:p>
            <a:pPr marL="0" indent="0">
              <a:spcBef>
                <a:spcPts val="1000"/>
              </a:spcBef>
              <a:buNone/>
            </a:pPr>
            <a:r>
              <a:rPr lang="en-US" altLang="en-US"/>
              <a:t>In entry 18, later in Michaelmas term of 1199, we finally get some pleading in the case:</a:t>
            </a:r>
          </a:p>
          <a:p>
            <a:pPr marL="0" indent="0">
              <a:buNone/>
            </a:pPr>
            <a:endParaRPr lang="en-US" altLang="en-US"/>
          </a:p>
        </p:txBody>
      </p:sp>
    </p:spTree>
    <p:extLst>
      <p:ext uri="{BB962C8B-B14F-4D97-AF65-F5344CB8AC3E}">
        <p14:creationId xmlns:p14="http://schemas.microsoft.com/office/powerpoint/2010/main" val="13691501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3878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81322"/>
            <a:ext cx="8478982" cy="592427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“Walter de Grancurt complains that Hugh de Polstead, when Juliana his grandniece and his heir was in the custody of the same Hugh by the lord of Canterbury and he before him and the other justices faithfully promised that he would not marry her [to someone else] without the assent of this Walter and of his lineage, he [Hugh] of his own will made her a nun unjustly. Hugh came and defended that she was never made a nun by him but he says that the steward of the count of Perche [in Normandy], as is said, sent for her to his house, and he does not know what he did with her. Walter says that this Hugh against the will of the same Juliana and while she was under age made her take up the habit of religion so that he might obtain the portion of the inheritance of this Juliana along with her first-born sister whom he took to wife. Hugh proffered a charter of the count of Perche and of M. his countess which testified that they had given the same Hugh Avis the first-born with her inheritance and that this Juliana before this count and countess and many others asked if she could with their permission take up the habit of religion. And Walter says that this could not be because she never crossed [the Channel] nor spoke with the count or the countess. A day was given, one month after St. Hilary [13 February] to hear their judgment.” </a:t>
            </a:r>
            <a:endParaRPr lang="en-US"/>
          </a:p>
        </p:txBody>
      </p:sp>
    </p:spTree>
    <p:extLst>
      <p:ext uri="{BB962C8B-B14F-4D97-AF65-F5344CB8AC3E}">
        <p14:creationId xmlns:p14="http://schemas.microsoft.com/office/powerpoint/2010/main" val="1452063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4680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21894"/>
            <a:ext cx="8229600" cy="587141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‘lord Canterbury’ is Hubert Walter, who was also chief justiciar until 1198 and chancellor when the entry was written. “The count of Perche” is Geoffrey, the lord of the small county of Perche in Normandy, right on the border of the domains of the French king, and lord of the honour of Haughley [Suff], in which Burnham lay, from 1187 to his death in 1202. “M. his countess” is Matilda, the neice of Richard I, the daughter of his older sister (also Matilda) and Henry the Lion, duke of Saxony. She did not die until 1210. </a:t>
            </a:r>
          </a:p>
          <a:p>
            <a:pPr marL="0" indent="0">
              <a:spcBef>
                <a:spcPts val="1000"/>
              </a:spcBef>
              <a:buNone/>
            </a:pPr>
            <a:r>
              <a:rPr lang="en-US"/>
              <a:t>In entries 20–24, Hilary, Easter, and Michaelmas, 1200, Juliana appears, suggesting that she is out of the convent if she ever was in it; various essoins and constitutions of attorneys are recorded but no judgment.</a:t>
            </a:r>
          </a:p>
          <a:p>
            <a:pPr marL="0" indent="0">
              <a:spcBef>
                <a:spcPts val="1000"/>
              </a:spcBef>
              <a:buNone/>
            </a:pPr>
            <a:r>
              <a:rPr lang="en-US"/>
              <a:t>The five entries suggest that there are probably at least three lawsuits going on here: Walter (with Juliana) vs. Hugh (father and son). Juliana vs. Hugh and Avis. The count of Perche vs. Walter (about the wardship, ‘custody’, of Juliana). The plea rolls are virtually complete for the next six years, but nothing appears on them about this matter until Easter of </a:t>
            </a:r>
            <a:r>
              <a:rPr lang="en-US"/>
              <a:t>1206</a:t>
            </a:r>
            <a:r>
              <a:rPr lang="en-US" smtClean="0"/>
              <a:t>.</a:t>
            </a:r>
            <a:endParaRPr lang="en-US"/>
          </a:p>
        </p:txBody>
      </p:sp>
    </p:spTree>
    <p:extLst>
      <p:ext uri="{BB962C8B-B14F-4D97-AF65-F5344CB8AC3E}">
        <p14:creationId xmlns:p14="http://schemas.microsoft.com/office/powerpoint/2010/main" val="3989494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33196"/>
            <a:ext cx="8229600" cy="4813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Much happened in the intervening years. Geoffrey count of Perche died in 1202. Geoffrey’s widow, Matilda, seems to have held the honour of Haughley in her own name. King John lost Normandy in 1204. He seized the honour of Haughley in 1205, though later Matilda was able to get back some of her English lands. Also, sometime between 1200 and 1206, Hugh de Polstead Sr died, and Juliana married a man named William de </a:t>
            </a:r>
            <a:r>
              <a:rPr lang="en-US"/>
              <a:t>Gimingham</a:t>
            </a:r>
            <a:r>
              <a:rPr lang="en-US" smtClean="0"/>
              <a:t>.</a:t>
            </a:r>
          </a:p>
          <a:p>
            <a:pPr marL="0" indent="0">
              <a:spcBef>
                <a:spcPts val="1000"/>
              </a:spcBef>
              <a:buNone/>
            </a:pPr>
            <a:r>
              <a:rPr lang="en-US"/>
              <a:t>Entries 39–41 record that in Easter term of 1206 Hugh de Polstead Jr won a novel disseisin action brought against him by William de Gimingham, but a case brought by William and his wife Juliana against him continues.</a:t>
            </a:r>
            <a:endParaRPr lang="en-US"/>
          </a:p>
        </p:txBody>
      </p:sp>
    </p:spTree>
    <p:extLst>
      <p:ext uri="{BB962C8B-B14F-4D97-AF65-F5344CB8AC3E}">
        <p14:creationId xmlns:p14="http://schemas.microsoft.com/office/powerpoint/2010/main" val="3833500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893617"/>
            <a:ext cx="8229600" cy="5090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Later in Easter term of </a:t>
            </a:r>
            <a:r>
              <a:rPr lang="en-US"/>
              <a:t>1206 </a:t>
            </a:r>
            <a:r>
              <a:rPr lang="en-US" smtClean="0"/>
              <a:t>(no. </a:t>
            </a:r>
            <a:r>
              <a:rPr lang="en-US"/>
              <a:t>45), Hugh Jr. and Avis his wife bring what is called a writ of intrusion against Walter de Grancurt in which they allege that Walter intruded himself on a carucate of land in Burnham while Ascelina de Candos, who held the land in her </a:t>
            </a:r>
            <a:r>
              <a:rPr lang="en-US" i="1"/>
              <a:t>maritagium</a:t>
            </a:r>
            <a:r>
              <a:rPr lang="en-US"/>
              <a:t>, lay in the infirmity of which she died. The writ seems to be like an assize of mort d’ancestor, but it doesn’t quite fit, because </a:t>
            </a:r>
            <a:r>
              <a:rPr lang="en-US"/>
              <a:t>the </a:t>
            </a:r>
            <a:r>
              <a:rPr lang="en-US" smtClean="0"/>
              <a:t>intrusion </a:t>
            </a:r>
            <a:r>
              <a:rPr lang="en-US"/>
              <a:t>is alleged to have taken place before Ascelina died, and she is not alleged to have held the land in fee but as her </a:t>
            </a:r>
            <a:r>
              <a:rPr lang="en-US" i="1"/>
              <a:t>maritagium</a:t>
            </a:r>
            <a:r>
              <a:rPr lang="en-US"/>
              <a:t>. Also, the events described may have taken place at the end of reign of Richard I, which would have put the case beyond the limitation period of mort d’ancestor. Hugh and Avis pay the king 40 shillings to have a special verdict on the topic. Walter also pays 40 shillings, and William and Juliana are summoned to hear the jury’s verdict. Special verdicts like this were quite common in reign of King John.</a:t>
            </a:r>
          </a:p>
          <a:p>
            <a:pPr marL="0" indent="0">
              <a:spcBef>
                <a:spcPts val="1000"/>
              </a:spcBef>
              <a:buNone/>
            </a:pPr>
            <a:r>
              <a:rPr lang="en-US"/>
              <a:t>The jury comes quickly, and its verdict is recorded in entry 46, also in Easter term:</a:t>
            </a:r>
          </a:p>
        </p:txBody>
      </p:sp>
    </p:spTree>
    <p:extLst>
      <p:ext uri="{BB962C8B-B14F-4D97-AF65-F5344CB8AC3E}">
        <p14:creationId xmlns:p14="http://schemas.microsoft.com/office/powerpoint/2010/main" val="3350198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81323"/>
            <a:ext cx="8229600" cy="50419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jury comes to recognize if Ascelina de Candos, mother of Avis, wife of Hugh de Polstead, was seised on the day on which she died of one carucate of land with its appurtenances in Burnham as of her </a:t>
            </a:r>
            <a:r>
              <a:rPr lang="en-US" i="1"/>
              <a:t>maritagium</a:t>
            </a:r>
            <a:r>
              <a:rPr lang="en-US"/>
              <a:t> which was given to her by William de Grancurt, father of the aforesaid Ascelina, and if Walter de Grancurt with force and arms intruded himself on that land while this Ascelina was in her sickness of which she died and through that intrusion remained on that land after the decease of this Ascelina. The jurors say that William de Grancurt gave the aforesaid land to Hugh de Candos in </a:t>
            </a:r>
            <a:r>
              <a:rPr lang="en-US" i="1"/>
              <a:t>maritagium</a:t>
            </a:r>
            <a:r>
              <a:rPr lang="en-US"/>
              <a:t> with the aforesaid Ascelina, and she held that land as her </a:t>
            </a:r>
            <a:r>
              <a:rPr lang="en-US" i="1"/>
              <a:t>maritagium</a:t>
            </a:r>
            <a:r>
              <a:rPr lang="en-US"/>
              <a:t> all her life; and while she lay in her infirmity of which she died, fifteen days before </a:t>
            </a:r>
            <a:r>
              <a:rPr lang="en-US"/>
              <a:t>her </a:t>
            </a:r>
            <a:r>
              <a:rPr lang="en-US" smtClean="0"/>
              <a:t>death, </a:t>
            </a:r>
            <a:r>
              <a:rPr lang="en-US"/>
              <a:t>Walter came with a multitude of people and put himself on that land and thus he held it from then to now. It was considered that Hugh de Polstead and Avis his wife and William de Gimingham and Juliana his wife have seisin of that land of which Avis and Juliana are the heirs of this Ascelina. And Walter is in </a:t>
            </a:r>
            <a:r>
              <a:rPr lang="en-US"/>
              <a:t>mercy</a:t>
            </a:r>
            <a:r>
              <a:rPr lang="en-US" smtClean="0"/>
              <a:t>.”</a:t>
            </a:r>
            <a:endParaRPr lang="en-US"/>
          </a:p>
        </p:txBody>
      </p:sp>
    </p:spTree>
    <p:extLst>
      <p:ext uri="{BB962C8B-B14F-4D97-AF65-F5344CB8AC3E}">
        <p14:creationId xmlns:p14="http://schemas.microsoft.com/office/powerpoint/2010/main" val="18107638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312820" y="733196"/>
            <a:ext cx="8558463" cy="61248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i="1"/>
              <a:t>Maritagium</a:t>
            </a:r>
            <a:r>
              <a:rPr lang="en-US"/>
              <a:t> took various forms, but the version involved here was probably a grant to a husband and his wife for their joint lives with a remainder for life in the survivor and the inheritance passing to the heirs of the marriage. The issue here may be whether the inheritance would pass to the children of the couple when they had only daughters or would return to the wife’s family from whence it came. Be that as it may be, that is the last that we hear of </a:t>
            </a:r>
            <a:r>
              <a:rPr lang="en-US"/>
              <a:t>Walter</a:t>
            </a:r>
            <a:r>
              <a:rPr lang="en-US" smtClean="0"/>
              <a:t>.</a:t>
            </a:r>
          </a:p>
          <a:p>
            <a:pPr marL="0" indent="0">
              <a:spcBef>
                <a:spcPts val="1000"/>
              </a:spcBef>
              <a:buNone/>
            </a:pPr>
            <a:r>
              <a:rPr lang="en-US"/>
              <a:t>The litigation between Hugh and Avis and William and Juliana continues over multiple entries. It seems that there were different cases, one proceeding in the Bench and one in the Court before the King. Later in 1206, William and Juliana attempt to raise the ante by bringing an attaint proceeding against the jury in the novel disseisin case. In Hilary term of 1207, Matilda, countess of Perche, tries to get the case removed to her court, but she does not succeed. The entries in 1208 and Michaelmas and Hilary of 1209 are taken up with various maneuverings that look as if the case is heading toward a settlement, which finally comes in Easter term of 1209 with a massive fine, in which William and Juliana get the carucate that was specifically at stake in the case, and then proceed to divide Ascelina’s entire </a:t>
            </a:r>
            <a:r>
              <a:rPr lang="en-US" i="1"/>
              <a:t>maritagium</a:t>
            </a:r>
            <a:r>
              <a:rPr lang="en-US"/>
              <a:t> with Hugh and Avis.</a:t>
            </a:r>
            <a:endParaRPr lang="en-US"/>
          </a:p>
        </p:txBody>
      </p:sp>
    </p:spTree>
    <p:extLst>
      <p:ext uri="{BB962C8B-B14F-4D97-AF65-F5344CB8AC3E}">
        <p14:creationId xmlns:p14="http://schemas.microsoft.com/office/powerpoint/2010/main" val="37182203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320842" y="770088"/>
            <a:ext cx="8534400" cy="6087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An analysis of the entire fine is on the outline. It is organized in four parts: (1) free tenants, (2) unfree tenants, (3) demesne lands, (4) incorporeal rights (advowsons, markets, mills). The fine lists only what William and Juliana got. We probably should double it to get a sense of what was in the entire </a:t>
            </a:r>
            <a:r>
              <a:rPr lang="en-US" i="1"/>
              <a:t>maritagium</a:t>
            </a:r>
            <a:r>
              <a:rPr lang="en-US"/>
              <a:t>.</a:t>
            </a:r>
          </a:p>
          <a:p>
            <a:pPr marL="457200" indent="-457200">
              <a:spcBef>
                <a:spcPts val="1000"/>
              </a:spcBef>
              <a:buFont typeface="+mj-lt"/>
              <a:buAutoNum type="arabicPeriod"/>
            </a:pPr>
            <a:r>
              <a:rPr lang="en-US" smtClean="0"/>
              <a:t>Extrapolating </a:t>
            </a:r>
            <a:r>
              <a:rPr lang="en-US"/>
              <a:t>from what is in the fine to the entire holding, we get 28 free tenants, who contribute £1 7s 8d annually in service, and who are responsible for roughly 36% of any scutage levied.</a:t>
            </a:r>
          </a:p>
          <a:p>
            <a:pPr marL="457200" indent="-457200">
              <a:buFont typeface="+mj-lt"/>
              <a:buAutoNum type="arabicPeriod"/>
            </a:pPr>
            <a:r>
              <a:rPr lang="en-US" smtClean="0"/>
              <a:t>Doubling </a:t>
            </a:r>
            <a:r>
              <a:rPr lang="en-US"/>
              <a:t>what is listed in the fine, it looks as if we get roughly seventy unfree peasant householders.</a:t>
            </a:r>
          </a:p>
          <a:p>
            <a:pPr marL="457200" indent="-457200">
              <a:buFont typeface="+mj-lt"/>
              <a:buAutoNum type="arabicPeriod"/>
            </a:pPr>
            <a:r>
              <a:rPr lang="en-US" smtClean="0"/>
              <a:t>This </a:t>
            </a:r>
            <a:r>
              <a:rPr lang="en-US"/>
              <a:t>adds up to roughly 35 separate parcels of land, which are probably to be added to the 40 acres first mentioned, which, in turn, is probably half of the main demesne of the manor. Since so few acreages are given, estimates of total size are dangerous, but we are probably dealing with roughly 200 to 400 acres of demesne.</a:t>
            </a:r>
          </a:p>
          <a:p>
            <a:pPr marL="457200" indent="-457200">
              <a:buFont typeface="+mj-lt"/>
              <a:buAutoNum type="arabicPeriod"/>
            </a:pPr>
            <a:r>
              <a:rPr lang="en-US" smtClean="0"/>
              <a:t>The </a:t>
            </a:r>
            <a:r>
              <a:rPr lang="en-US"/>
              <a:t>advowsons of 2 churches, 2 mills, ½ a market, and some water </a:t>
            </a:r>
            <a:r>
              <a:rPr lang="en-US"/>
              <a:t>rights</a:t>
            </a:r>
            <a:r>
              <a:rPr lang="en-US" smtClean="0"/>
              <a:t>.</a:t>
            </a:r>
            <a:endParaRPr lang="en-US"/>
          </a:p>
        </p:txBody>
      </p:sp>
    </p:spTree>
    <p:extLst>
      <p:ext uri="{BB962C8B-B14F-4D97-AF65-F5344CB8AC3E}">
        <p14:creationId xmlns:p14="http://schemas.microsoft.com/office/powerpoint/2010/main" val="505723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(cont’d)</a:t>
            </a:r>
            <a:endParaRPr lang="en-US" altLang="en-US" sz="2400" dirty="0"/>
          </a:p>
        </p:txBody>
      </p:sp>
      <p:sp>
        <p:nvSpPr>
          <p:cNvPr id="31747" name="Content Placeholder 2"/>
          <p:cNvSpPr>
            <a:spLocks noGrp="1"/>
          </p:cNvSpPr>
          <p:nvPr>
            <p:ph idx="1"/>
          </p:nvPr>
        </p:nvSpPr>
        <p:spPr bwMode="auto">
          <a:xfrm>
            <a:off x="457200" y="707026"/>
            <a:ext cx="8229600" cy="43064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At the end of the fine William and Juliana exchange one named unfree peasant household for another named peasant household that Hugh and Avis have, and both agree that they can repair each others’ mills and take the costs of repair out of the profits of the </a:t>
            </a:r>
            <a:r>
              <a:rPr lang="en-US"/>
              <a:t>mills</a:t>
            </a:r>
            <a:r>
              <a:rPr lang="en-US" smtClean="0"/>
              <a:t>.</a:t>
            </a:r>
          </a:p>
          <a:p>
            <a:pPr marL="0" indent="0">
              <a:spcBef>
                <a:spcPts val="2000"/>
              </a:spcBef>
              <a:buNone/>
            </a:pPr>
            <a:r>
              <a:rPr lang="en-US"/>
              <a:t>What kind of conclusion can we draw from all this? It would seem that we have to look to vertical relationships in order to understand what is going on. The marriage settlement that Geofrey and Matilda probably had in mind for Avis and Juliana (there is no real reason to doubt the genuineness of their charter, even if it says that Juliana was in Perche when she was not) went awry because the lord’s arrangements for Juliana could not be enforced after the break with Normandy in </a:t>
            </a:r>
            <a:r>
              <a:rPr lang="en-US"/>
              <a:t>1204</a:t>
            </a:r>
            <a:r>
              <a:rPr lang="en-US" smtClean="0"/>
              <a:t>.</a:t>
            </a:r>
            <a:endParaRPr lang="en-US"/>
          </a:p>
        </p:txBody>
      </p:sp>
    </p:spTree>
    <p:extLst>
      <p:ext uri="{BB962C8B-B14F-4D97-AF65-F5344CB8AC3E}">
        <p14:creationId xmlns:p14="http://schemas.microsoft.com/office/powerpoint/2010/main" val="1617874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Introduction (cont’d)</a:t>
            </a:r>
            <a:endParaRPr lang="en-US" altLang="en-US" sz="2400" dirty="0"/>
          </a:p>
        </p:txBody>
      </p:sp>
      <p:sp>
        <p:nvSpPr>
          <p:cNvPr id="7" name="Rectangle 6"/>
          <p:cNvSpPr/>
          <p:nvPr/>
        </p:nvSpPr>
        <p:spPr>
          <a:xfrm>
            <a:off x="472966" y="727364"/>
            <a:ext cx="7715250" cy="5940088"/>
          </a:xfrm>
          <a:prstGeom prst="rect">
            <a:avLst/>
          </a:prstGeom>
        </p:spPr>
        <p:txBody>
          <a:bodyPr>
            <a:spAutoFit/>
          </a:bodyPr>
          <a:lstStyle/>
          <a:p>
            <a:pPr algn="just">
              <a:defRPr/>
            </a:pPr>
            <a:r>
              <a:rPr lang="en-US" sz="2000" smtClean="0">
                <a:solidFill>
                  <a:schemeClr val="bg1"/>
                </a:solidFill>
              </a:rPr>
              <a:t>I </a:t>
            </a:r>
            <a:r>
              <a:rPr lang="en-US" sz="2000">
                <a:solidFill>
                  <a:schemeClr val="bg1"/>
                </a:solidFill>
              </a:rPr>
              <a:t>got interested in the Polstead family quite by chance because of the church court case decided about Hugh de Polstead Sr’s daughter, decided between 1178 and 1181. I stuck with them because they seem to illustrate virtually every vicissitude of the legal system of late 12th and early 13th century England. Later entries in saga show that in the early 1240s Hugh Polstead, who is probably the son of the Hugh Polstead Jr in the saga, held between four and a half and seven knights’ fees, which puts him well over the line of respectability, but certainly does not make him a great lord. The map on the </a:t>
            </a:r>
            <a:r>
              <a:rPr lang="en-US" sz="2000">
                <a:solidFill>
                  <a:schemeClr val="bg1"/>
                </a:solidFill>
              </a:rPr>
              <a:t>outline </a:t>
            </a:r>
            <a:r>
              <a:rPr lang="en-US" sz="2000" smtClean="0">
                <a:solidFill>
                  <a:schemeClr val="bg1"/>
                </a:solidFill>
              </a:rPr>
              <a:t>shows </a:t>
            </a:r>
            <a:r>
              <a:rPr lang="en-US" sz="2000">
                <a:solidFill>
                  <a:schemeClr val="bg1"/>
                </a:solidFill>
              </a:rPr>
              <a:t>us that the holdings, though scattered, make some sense geographically. Burnham (and Burnham Sutton) are on the north coast of Norfolk. Polstead is in south Suffolk; Prittlewell is in Essex near the mouth of the Thames. Compton and Chiddingfold, on the other hand, are in Surrey, west and south of London, and Christian Malford and Stoke Winterbourne, which we’ll also be hearing about, is far to the west, in the western part of Wiltshire. Haughley, Rayleigh, Windsor, and Glastonbury are the seats of lordhips that are also involved in the cases.</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Burnham </a:t>
            </a:r>
            <a:r>
              <a:rPr lang="en-US" altLang="en-US" sz="2400"/>
              <a:t>(</a:t>
            </a:r>
            <a:r>
              <a:rPr lang="en-US" altLang="en-US" sz="2400" smtClean="0"/>
              <a:t>concluded)</a:t>
            </a:r>
            <a:endParaRPr lang="en-US" altLang="en-US" sz="2400" dirty="0"/>
          </a:p>
        </p:txBody>
      </p:sp>
      <p:sp>
        <p:nvSpPr>
          <p:cNvPr id="31747" name="Content Placeholder 2"/>
          <p:cNvSpPr>
            <a:spLocks noGrp="1"/>
          </p:cNvSpPr>
          <p:nvPr>
            <p:ph idx="1"/>
          </p:nvPr>
        </p:nvSpPr>
        <p:spPr bwMode="auto">
          <a:xfrm>
            <a:off x="457200" y="893617"/>
            <a:ext cx="8229600" cy="48765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After that it is tempting to think that we are talking about horizontal relationships, two sisters and their husbands squabbling. Until we get to the fine, there is nothing to suggest that anything is going on below the tenurial level of the litigants. The fine, however, is real eye-opener. What Hugh, Avis, William, and Juliana were litigating about was not really property in land as we normally think about it. It was a collection of relationships with a very large number of people, free and unfree. Even the demesne lands would not be being worked by the couples or their employees. They would have been being worked by all those unfree peasant householders.</a:t>
            </a:r>
          </a:p>
          <a:p>
            <a:pPr marL="0" indent="0">
              <a:spcBef>
                <a:spcPts val="1000"/>
              </a:spcBef>
              <a:buNone/>
            </a:pPr>
            <a:r>
              <a:rPr lang="en-US"/>
              <a:t>I am not arguing that an idea of property as we understand it did not emerge out of the assizes of Henry II. I am not sure that it had fully emerged as a reality in King John’s reign.</a:t>
            </a:r>
          </a:p>
          <a:p>
            <a:pPr marL="0" indent="0">
              <a:buNone/>
            </a:pPr>
            <a:endParaRPr lang="en-US"/>
          </a:p>
        </p:txBody>
      </p:sp>
    </p:spTree>
    <p:extLst>
      <p:ext uri="{BB962C8B-B14F-4D97-AF65-F5344CB8AC3E}">
        <p14:creationId xmlns:p14="http://schemas.microsoft.com/office/powerpoint/2010/main" val="569975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Introduction (cont’d)</a:t>
            </a:r>
            <a:endParaRPr lang="en-US" altLang="en-US" sz="2400" dirty="0"/>
          </a:p>
        </p:txBody>
      </p:sp>
      <p:sp>
        <p:nvSpPr>
          <p:cNvPr id="8" name="TextBox 7"/>
          <p:cNvSpPr txBox="1"/>
          <p:nvPr/>
        </p:nvSpPr>
        <p:spPr>
          <a:xfrm>
            <a:off x="441434" y="633294"/>
            <a:ext cx="8063345" cy="6440225"/>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various entries in the cases can be used to develop a genealogy of the </a:t>
            </a:r>
            <a:r>
              <a:rPr lang="en-US" sz="2000">
                <a:solidFill>
                  <a:schemeClr val="bg1"/>
                </a:solidFill>
              </a:rPr>
              <a:t>people </a:t>
            </a:r>
            <a:r>
              <a:rPr lang="en-US" sz="2000" smtClean="0">
                <a:solidFill>
                  <a:schemeClr val="bg1"/>
                </a:solidFill>
              </a:rPr>
              <a:t>involved. It’s </a:t>
            </a:r>
            <a:r>
              <a:rPr lang="en-US" sz="2000">
                <a:solidFill>
                  <a:schemeClr val="bg1"/>
                </a:solidFill>
              </a:rPr>
              <a:t>on the outline.</a:t>
            </a:r>
          </a:p>
          <a:p>
            <a:pPr>
              <a:spcBef>
                <a:spcPts val="500"/>
              </a:spcBef>
              <a:defRPr/>
            </a:pPr>
            <a:r>
              <a:rPr lang="en-US" sz="2000">
                <a:solidFill>
                  <a:schemeClr val="bg1"/>
                </a:solidFill>
              </a:rPr>
              <a:t>The two genealogies come together at the bottom where Hugh de Polstead Jr. marries Avis de Candos. We also have a number entries involving Hugh de Polstead Sr, and his wife Cecily</a:t>
            </a:r>
            <a:r>
              <a:rPr lang="en-US" sz="2000">
                <a:solidFill>
                  <a:schemeClr val="bg1"/>
                </a:solidFill>
              </a:rPr>
              <a:t>. </a:t>
            </a:r>
            <a:endParaRPr lang="en-US" sz="2000" smtClean="0">
              <a:solidFill>
                <a:schemeClr val="bg1"/>
              </a:solidFill>
            </a:endParaRPr>
          </a:p>
          <a:p>
            <a:pPr>
              <a:spcBef>
                <a:spcPts val="500"/>
              </a:spcBef>
              <a:defRPr/>
            </a:pPr>
            <a:r>
              <a:rPr lang="en-US" sz="2000">
                <a:solidFill>
                  <a:schemeClr val="bg1"/>
                </a:solidFill>
              </a:rPr>
              <a:t>Now what we have to do is figure out who was doing what to whom when. Of the numerous cases mentioned or reported, let’s focus on a couple of entries that show one of the basics of the system and on three cases. If we don’t finish the third case in today’s class, we can carry it over into the next class where it works just as well, and there’s one more case that we will deal with next week.</a:t>
            </a:r>
          </a:p>
          <a:p>
            <a:pPr>
              <a:spcBef>
                <a:spcPts val="500"/>
              </a:spcBef>
              <a:defRPr/>
            </a:pPr>
            <a:r>
              <a:rPr lang="en-US" sz="2000">
                <a:solidFill>
                  <a:schemeClr val="bg1"/>
                </a:solidFill>
              </a:rPr>
              <a:t>One more preliminary: The sessions of the central royal court were divided into four terms: Michaelmas term ran from the beginning of October to mid-December, when the court took a break for Christmas; Hilary term ran from mid-January to the beginning of Lent, the date of which varied depending on the date of Easter; Easter term began after Easter and ran until Pentecost, notionally 50 days after Easter, and Trinity term began after the first Sunday after Easter, and ran into late June or early July, when the court took a summer break.</a:t>
            </a:r>
          </a:p>
          <a:p>
            <a:pPr>
              <a:defRP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smtClean="0"/>
              <a:t>An institutional basic </a:t>
            </a:r>
            <a:r>
              <a:rPr lang="en-US" sz="2400"/>
              <a:t>— </a:t>
            </a:r>
            <a:r>
              <a:rPr lang="en-US" sz="2400" smtClean="0"/>
              <a:t>the Grand Assize</a:t>
            </a:r>
            <a:endParaRPr lang="en-US" sz="2400" dirty="0"/>
          </a:p>
        </p:txBody>
      </p:sp>
      <p:sp>
        <p:nvSpPr>
          <p:cNvPr id="3" name="Content Placeholder 2"/>
          <p:cNvSpPr>
            <a:spLocks noGrp="1"/>
          </p:cNvSpPr>
          <p:nvPr>
            <p:ph idx="1"/>
          </p:nvPr>
        </p:nvSpPr>
        <p:spPr>
          <a:xfrm>
            <a:off x="457200" y="727364"/>
            <a:ext cx="8229600" cy="5673436"/>
          </a:xfrm>
        </p:spPr>
        <p:txBody>
          <a:bodyPr/>
          <a:lstStyle/>
          <a:p>
            <a:pPr marL="0" lvl="2" indent="0">
              <a:buNone/>
            </a:pPr>
            <a:r>
              <a:rPr lang="en-US" sz="2000" smtClean="0">
                <a:solidFill>
                  <a:schemeClr val="bg1"/>
                </a:solidFill>
              </a:rPr>
              <a:t>“10:AssOct98” Each </a:t>
            </a:r>
            <a:r>
              <a:rPr lang="en-US" sz="2000">
                <a:solidFill>
                  <a:schemeClr val="bg1"/>
                </a:solidFill>
              </a:rPr>
              <a:t>entry in the Saga is numbered in the </a:t>
            </a:r>
            <a:r>
              <a:rPr lang="en-US" sz="2000" i="1">
                <a:solidFill>
                  <a:schemeClr val="bg1"/>
                </a:solidFill>
              </a:rPr>
              <a:t>Mats</a:t>
            </a:r>
            <a:r>
              <a:rPr lang="en-US" sz="2000" smtClean="0">
                <a:solidFill>
                  <a:schemeClr val="bg1"/>
                </a:solidFill>
              </a:rPr>
              <a:t>., </a:t>
            </a:r>
            <a:r>
              <a:rPr lang="en-US" sz="2000">
                <a:solidFill>
                  <a:schemeClr val="bg1"/>
                </a:solidFill>
              </a:rPr>
              <a:t>roughly in chronological order. ‘Ass’ tells that this entry does not come from a plea roll, but from the roll that the assize justices returned when they came back to Westminster. Each heading contains a brief summary of what the entry says, in this </a:t>
            </a:r>
            <a:r>
              <a:rPr lang="en-US" sz="2000">
                <a:solidFill>
                  <a:schemeClr val="bg1"/>
                </a:solidFill>
              </a:rPr>
              <a:t>case</a:t>
            </a:r>
            <a:r>
              <a:rPr lang="en-US" sz="2000" smtClean="0">
                <a:solidFill>
                  <a:schemeClr val="bg1"/>
                </a:solidFill>
              </a:rPr>
              <a:t>: </a:t>
            </a:r>
            <a:r>
              <a:rPr lang="en-US" sz="2000">
                <a:solidFill>
                  <a:schemeClr val="bg1"/>
                </a:solidFill>
              </a:rPr>
              <a:t>“Hugh de P. one of the knights of the grand assize.”</a:t>
            </a:r>
          </a:p>
          <a:p>
            <a:pPr marL="0" lvl="2" indent="0">
              <a:spcBef>
                <a:spcPts val="1000"/>
              </a:spcBef>
              <a:buNone/>
            </a:pPr>
            <a:r>
              <a:rPr lang="en-US" sz="2000">
                <a:solidFill>
                  <a:schemeClr val="bg1"/>
                </a:solidFill>
              </a:rPr>
              <a:t>Let’s look at what the entry says:</a:t>
            </a:r>
          </a:p>
          <a:p>
            <a:pPr marL="0" lvl="2" indent="0">
              <a:spcBef>
                <a:spcPts val="1000"/>
              </a:spcBef>
              <a:buNone/>
            </a:pPr>
            <a:r>
              <a:rPr lang="en-US" sz="2000" smtClean="0">
                <a:solidFill>
                  <a:schemeClr val="bg1"/>
                </a:solidFill>
              </a:rPr>
              <a:t>10. “Roll </a:t>
            </a:r>
            <a:r>
              <a:rPr lang="en-US" sz="2000">
                <a:solidFill>
                  <a:schemeClr val="bg1"/>
                </a:solidFill>
              </a:rPr>
              <a:t>of the assizes taken at Stratford [Essex] by Geoffrey fitz Peter and his </a:t>
            </a:r>
            <a:r>
              <a:rPr lang="en-US" sz="2000">
                <a:solidFill>
                  <a:schemeClr val="bg1"/>
                </a:solidFill>
              </a:rPr>
              <a:t>associates</a:t>
            </a:r>
            <a:r>
              <a:rPr lang="en-US" sz="2000" smtClean="0">
                <a:solidFill>
                  <a:schemeClr val="bg1"/>
                </a:solidFill>
              </a:rPr>
              <a:t>:” </a:t>
            </a:r>
            <a:r>
              <a:rPr lang="en-US" sz="2000">
                <a:solidFill>
                  <a:schemeClr val="bg1"/>
                </a:solidFill>
              </a:rPr>
              <a:t>“These twelve knights Roger de ‘Ginnes’, Robert de ‘Bounton’, Pain de ‘Stanford’, Hugh de Polstead [and seven others with a space for a name the clerk didn’t get</a:t>
            </a:r>
            <a:r>
              <a:rPr lang="en-US" sz="2000">
                <a:solidFill>
                  <a:schemeClr val="bg1"/>
                </a:solidFill>
              </a:rPr>
              <a:t>] </a:t>
            </a:r>
            <a:r>
              <a:rPr lang="en-US" sz="2000" smtClean="0">
                <a:solidFill>
                  <a:schemeClr val="bg1"/>
                </a:solidFill>
              </a:rPr>
              <a:t>. . . </a:t>
            </a:r>
            <a:r>
              <a:rPr lang="en-US" sz="2000">
                <a:solidFill>
                  <a:schemeClr val="bg1"/>
                </a:solidFill>
              </a:rPr>
              <a:t>were chosen to make a recognizance between Roes daughter of Roger and Simon de ‘Bures’ tenant about a half a hide of land and fifteen acres of land with appurtenances in Mucking [Essex] and Tilbury [Essex] about which the aforesaid Simon, tenant, puts himself on the grand assize of the lord king and asks that a recognizance be made about it whether she has greater right in that land or this Simon.” </a:t>
            </a:r>
          </a:p>
          <a:p>
            <a:endParaRPr lang="en-US"/>
          </a:p>
        </p:txBody>
      </p:sp>
    </p:spTree>
    <p:extLst>
      <p:ext uri="{BB962C8B-B14F-4D97-AF65-F5344CB8AC3E}">
        <p14:creationId xmlns:p14="http://schemas.microsoft.com/office/powerpoint/2010/main" val="3963533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a:t>An institutional basic </a:t>
            </a:r>
            <a:r>
              <a:rPr lang="en-US" sz="2400"/>
              <a:t>— the </a:t>
            </a:r>
            <a:r>
              <a:rPr lang="en-US" sz="2400"/>
              <a:t>Grand </a:t>
            </a:r>
            <a:r>
              <a:rPr lang="en-US" sz="2400" smtClean="0"/>
              <a:t>Assize (cont’d)</a:t>
            </a:r>
            <a:endParaRPr lang="en-US" sz="2400" dirty="0"/>
          </a:p>
        </p:txBody>
      </p:sp>
      <p:sp>
        <p:nvSpPr>
          <p:cNvPr id="3" name="Content Placeholder 2"/>
          <p:cNvSpPr>
            <a:spLocks noGrp="1"/>
          </p:cNvSpPr>
          <p:nvPr>
            <p:ph idx="1"/>
          </p:nvPr>
        </p:nvSpPr>
        <p:spPr>
          <a:xfrm>
            <a:off x="457200" y="979969"/>
            <a:ext cx="8229600" cy="4998027"/>
          </a:xfrm>
        </p:spPr>
        <p:txBody>
          <a:bodyPr/>
          <a:lstStyle/>
          <a:p>
            <a:pPr marL="0" lvl="2" indent="0">
              <a:buNone/>
            </a:pPr>
            <a:r>
              <a:rPr lang="en-US" sz="2000">
                <a:solidFill>
                  <a:schemeClr val="bg1"/>
                </a:solidFill>
              </a:rPr>
              <a:t>Later on the same roll we read:</a:t>
            </a:r>
          </a:p>
          <a:p>
            <a:pPr marL="0" lvl="2" indent="0">
              <a:spcBef>
                <a:spcPts val="1000"/>
              </a:spcBef>
              <a:buNone/>
            </a:pPr>
            <a:r>
              <a:rPr lang="en-US" sz="2000">
                <a:solidFill>
                  <a:schemeClr val="bg1"/>
                </a:solidFill>
              </a:rPr>
              <a:t>11. </a:t>
            </a:r>
            <a:r>
              <a:rPr lang="en-US" sz="2000" i="1">
                <a:solidFill>
                  <a:schemeClr val="bg1"/>
                </a:solidFill>
              </a:rPr>
              <a:t>Ibid</a:t>
            </a:r>
            <a:r>
              <a:rPr lang="en-US" sz="2000">
                <a:solidFill>
                  <a:schemeClr val="bg1"/>
                </a:solidFill>
              </a:rPr>
              <a:t>. “These four knights, Hugh de Polstead, Laurence de ‘Plumberg’ Julian de ‘Lefteneston’, Robert de ‘Trindeia’, summoned to choose twelve knights to make a recognizance between Christopher de ‘Berking’ and Worthina de Hockley [Essex] about forty acres of land with its appurtenances in Hockley about which Worthina who is the tenant put herself on the grand assize of the lord king and asked for a recognizance [as to] who of them has greater right in that land, chose these: [six names given, twelve should have been] . . . . A day is given to them at Greenwich and in the meantime let there be a view. The sheriff was ordered that he summon the knights to be present there at that time.” </a:t>
            </a:r>
          </a:p>
          <a:p>
            <a:pPr marL="0" indent="0">
              <a:buNone/>
            </a:pPr>
            <a:endParaRPr lang="en-US" smtClean="0"/>
          </a:p>
          <a:p>
            <a:endParaRPr lang="en-US"/>
          </a:p>
          <a:p>
            <a:pPr marL="0" indent="0">
              <a:buNone/>
            </a:pPr>
            <a:endParaRPr lang="en-US" dirty="0"/>
          </a:p>
        </p:txBody>
      </p:sp>
    </p:spTree>
    <p:extLst>
      <p:ext uri="{BB962C8B-B14F-4D97-AF65-F5344CB8AC3E}">
        <p14:creationId xmlns:p14="http://schemas.microsoft.com/office/powerpoint/2010/main" val="2843044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a:t>An institutional basic </a:t>
            </a:r>
            <a:r>
              <a:rPr lang="en-US" sz="2400"/>
              <a:t>— the Grand Assize (cont’d)</a:t>
            </a:r>
            <a:endParaRPr lang="en-US" sz="2400" dirty="0"/>
          </a:p>
        </p:txBody>
      </p:sp>
      <p:sp>
        <p:nvSpPr>
          <p:cNvPr id="3" name="Content Placeholder 2"/>
          <p:cNvSpPr>
            <a:spLocks noGrp="1"/>
          </p:cNvSpPr>
          <p:nvPr>
            <p:ph idx="1"/>
          </p:nvPr>
        </p:nvSpPr>
        <p:spPr>
          <a:xfrm>
            <a:off x="457200" y="845351"/>
            <a:ext cx="8229600" cy="4998027"/>
          </a:xfrm>
        </p:spPr>
        <p:txBody>
          <a:bodyPr/>
          <a:lstStyle/>
          <a:p>
            <a:pPr marL="0" indent="0">
              <a:buNone/>
            </a:pPr>
            <a:r>
              <a:rPr lang="en-US"/>
              <a:t>The grand assize was a blue-ribbon jury used for proof in actions on the right, at the tenant’s option, in lieu of trial by battle. Unlike a regular civil jury, where the sheriff choose twelve ordinary freeholders, the sheriff here chose four knights to make up the grand assize of twelve knights, a procedure somewhat similar to the one that is used today arbitration proceedings. </a:t>
            </a:r>
            <a:r>
              <a:rPr lang="en-US" i="1"/>
              <a:t>Glanvill</a:t>
            </a:r>
            <a:r>
              <a:rPr lang="en-US"/>
              <a:t> waxes enthusiastic about this institution</a:t>
            </a:r>
            <a:r>
              <a:rPr lang="en-US"/>
              <a:t>. </a:t>
            </a:r>
            <a:endParaRPr lang="en-US" smtClean="0"/>
          </a:p>
          <a:p>
            <a:pPr marL="0" indent="0">
              <a:buNone/>
            </a:pPr>
            <a:endParaRPr lang="en-US"/>
          </a:p>
          <a:p>
            <a:pPr marL="0" indent="0">
              <a:buNone/>
            </a:pPr>
            <a:r>
              <a:rPr lang="en-US" smtClean="0"/>
              <a:t>Let’s </a:t>
            </a:r>
            <a:r>
              <a:rPr lang="en-US"/>
              <a:t>now look at some land cases. Land cases in the plea rolls are not easy. It’s so tempting to see the world in terms horizontal relationships. Some joker is on my land, and I want to get him off. </a:t>
            </a:r>
            <a:r>
              <a:rPr lang="en-US" i="1"/>
              <a:t>Glanvill</a:t>
            </a:r>
            <a:r>
              <a:rPr lang="en-US"/>
              <a:t> because of his Romanism masks, to some extent, the nature of what was going on. Even the plea rolls do, but we may, if we push on both, see a much more complicated three-dimensional world.</a:t>
            </a:r>
            <a:endParaRPr lang="en-US"/>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a:t>Christian Malford and </a:t>
            </a:r>
            <a:r>
              <a:rPr lang="en-US" altLang="en-US" sz="2400"/>
              <a:t>Winterbourne </a:t>
            </a:r>
            <a:r>
              <a:rPr lang="en-US" altLang="en-US" sz="2400" smtClean="0"/>
              <a:t>Stoke [Wiltshire]</a:t>
            </a:r>
            <a:endParaRPr lang="en-US" sz="2400" dirty="0"/>
          </a:p>
        </p:txBody>
      </p:sp>
      <p:sp>
        <p:nvSpPr>
          <p:cNvPr id="3" name="Content Placeholder 2"/>
          <p:cNvSpPr>
            <a:spLocks noGrp="1"/>
          </p:cNvSpPr>
          <p:nvPr>
            <p:ph idx="1"/>
          </p:nvPr>
        </p:nvSpPr>
        <p:spPr>
          <a:xfrm>
            <a:off x="605666" y="894686"/>
            <a:ext cx="8229600" cy="5048914"/>
          </a:xfrm>
        </p:spPr>
        <p:txBody>
          <a:bodyPr/>
          <a:lstStyle/>
          <a:p>
            <a:pPr marL="0" indent="0">
              <a:buNone/>
            </a:pPr>
            <a:r>
              <a:rPr lang="en-US"/>
              <a:t>In Michaelmas term of 1195, the Great Roll of the Pipe records an</a:t>
            </a:r>
          </a:p>
          <a:p>
            <a:pPr marL="0" indent="0">
              <a:spcBef>
                <a:spcPts val="1000"/>
              </a:spcBef>
              <a:buNone/>
            </a:pPr>
            <a:r>
              <a:rPr lang="en-US" smtClean="0"/>
              <a:t>3. “</a:t>
            </a:r>
            <a:r>
              <a:rPr lang="en-US" i="1" smtClean="0"/>
              <a:t>Item </a:t>
            </a:r>
            <a:r>
              <a:rPr lang="en-US" i="1"/>
              <a:t>about new promises through the archbishop of Canterbury</a:t>
            </a:r>
            <a:r>
              <a:rPr lang="en-US"/>
              <a:t>: Geoffrey de ‘Maisi’ [? Mayfield, Sussex] owes one mark for right about four hides of land in Winterbourne [Winterbourne Stoke, Wilts]. And about a half a hide of land in Christian Malford [Wilts] against Hugh de Polstead.”</a:t>
            </a:r>
          </a:p>
          <a:p>
            <a:pPr marL="0" indent="0">
              <a:spcBef>
                <a:spcPts val="1000"/>
              </a:spcBef>
              <a:buNone/>
            </a:pPr>
            <a:r>
              <a:rPr lang="en-US"/>
              <a:t>The archbishop of Canterbury is Hubert Walter, who was chief justiciar at the time. His clerks have sent to the Exchequer a note that Geoffrey de Maisi owes a fee of a mark for having purchased a writ of right, against Hugh de Polstead. </a:t>
            </a:r>
            <a:r>
              <a:rPr lang="en-US" i="1"/>
              <a:t>Glanvill</a:t>
            </a:r>
            <a:r>
              <a:rPr lang="en-US"/>
              <a:t> tells us that this would be a writ of writ right patent.</a:t>
            </a:r>
          </a:p>
          <a:p>
            <a:pPr marL="0" indent="0">
              <a:spcBef>
                <a:spcPts val="1000"/>
              </a:spcBef>
              <a:buNone/>
            </a:pPr>
            <a:r>
              <a:rPr lang="en-US"/>
              <a:t>The next entry appears in Easter term of 1196, in records of what are called ‘fines’. This has nothing to do with fines in the normal sense of term but rather is a shortening of ‘final concord’. The records are purportedly records of settlements of litigation:</a:t>
            </a:r>
          </a:p>
          <a:p>
            <a:endParaRPr lang="en-US" sz="1000" dirty="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3480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Christian Malford and </a:t>
            </a:r>
            <a:r>
              <a:rPr lang="en-US" altLang="en-US" sz="2400"/>
              <a:t>Winterbourne </a:t>
            </a:r>
            <a:r>
              <a:rPr lang="en-US" altLang="en-US" sz="2400" smtClean="0"/>
              <a:t>Stoke (cont’d)</a:t>
            </a:r>
            <a:endParaRPr lang="en-US" altLang="en-US" sz="2400" i="1" dirty="0"/>
          </a:p>
        </p:txBody>
      </p:sp>
      <p:sp>
        <p:nvSpPr>
          <p:cNvPr id="12293" name="TextBox 1"/>
          <p:cNvSpPr txBox="1">
            <a:spLocks noChangeArrowheads="1"/>
          </p:cNvSpPr>
          <p:nvPr/>
        </p:nvSpPr>
        <p:spPr bwMode="auto">
          <a:xfrm>
            <a:off x="268014" y="709448"/>
            <a:ext cx="856067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2" indent="0"/>
            <a:r>
              <a:rPr lang="en-US" sz="2000">
                <a:solidFill>
                  <a:schemeClr val="bg1"/>
                </a:solidFill>
              </a:rPr>
              <a:t>4. “This is a final concord made in the court of the lord king at Westminster on the Saturday after the Invention of the Holy Cross [4 May] in the seventh year of the reign of King Richard [1196] before H[ubert Walter] archbishop of Canterbury, R[ichard fitz Neal] of London, G[ilbert Glanvill] of Rochester, bishops, H[enry] of Canterbury, R[alph ?Foliot] of Hereford, R[ichard Barre] of Ely, archdeacons, G[eoffrey] fitz Peter, William de Warenne, Ric[hard] de Herriard, Osbert fitz Hervey, Simon de Pattishall, Thomas de Hurstbourne and other barons and faithful of the lord king then present [These are all the justices of the central royal court at the time.], between Hugh de Polstead demandant and Geoffrey de ‘Maisil’’ tenant, about four hides of land with its appurtenances in Winterbourne and a half a hide of land with its appurtenances in Christian Malford which are of the fee of the abbot of Glastonbury about which there was a plea between them in the court of the lord king, to wit: that the same Hugh de Polstead granted to the aforesaid Geoffrey de ‘Maisil’’ and his heirs all the aforesaid land with its appurtenances to hold of him and his heirs for the service of one knight. And for this grant and concord the aforesaid Geoffrey de ‘Maisil’’ gave forty marks of silver to the aforenamed Hugh de Polstead and did him homage for the aforesaid land.”</a:t>
            </a:r>
            <a:endParaRPr lang="en-US" sz="200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33846</TotalTime>
  <Words>6225</Words>
  <Application>Microsoft Office PowerPoint</Application>
  <PresentationFormat>On-screen Show (4:3)</PresentationFormat>
  <Paragraphs>116</Paragraphs>
  <Slides>30</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Courier New</vt:lpstr>
      <vt:lpstr>MS Mincho</vt:lpstr>
      <vt:lpstr>Times New Roman</vt:lpstr>
      <vt:lpstr>bilder constitutionalism</vt:lpstr>
      <vt:lpstr>PowerPoint Presentation</vt:lpstr>
      <vt:lpstr>Introduction</vt:lpstr>
      <vt:lpstr>Introduction (cont’d)</vt:lpstr>
      <vt:lpstr>Introduction (cont’d)</vt:lpstr>
      <vt:lpstr>An institutional basic — the Grand Assize</vt:lpstr>
      <vt:lpstr>An institutional basic — the Grand Assize (cont’d)</vt:lpstr>
      <vt:lpstr>An institutional basic — the Grand Assize (cont’d)</vt:lpstr>
      <vt:lpstr>Christian Malford and Winterbourne Stoke [Wiltshire]</vt:lpstr>
      <vt:lpstr>Christian Malford and Winterbourne Stoke (cont’d)</vt:lpstr>
      <vt:lpstr>Christian Malford and Winterbourne Stoke (cont’d)</vt:lpstr>
      <vt:lpstr>Christian Malford and Winterbourne Stoke (cont’d)</vt:lpstr>
      <vt:lpstr>Christian Malford and Winterbourne Stoke (cont’d)</vt:lpstr>
      <vt:lpstr>Christian Malford and Winterbourne Stoke (cont’d)</vt:lpstr>
      <vt:lpstr>Compton and Chiddingfold [Surrey]</vt:lpstr>
      <vt:lpstr>Compton and Chiddingfold (cont’d)</vt:lpstr>
      <vt:lpstr>Compton and Chiddingfold (cont’d)</vt:lpstr>
      <vt:lpstr>Compton and Chiddingfold (cont’d)</vt:lpstr>
      <vt:lpstr>Compton and Chiddingfold (cont’d)</vt:lpstr>
      <vt:lpstr>Burnham [Norfolk]</vt:lpstr>
      <vt:lpstr>Burnham (cont’d)</vt:lpstr>
      <vt:lpstr>Burnham (cont’d)</vt:lpstr>
      <vt:lpstr>Burnham (cont’d)</vt:lpstr>
      <vt:lpstr>Burnham (cont’d)</vt:lpstr>
      <vt:lpstr>Burnham (cont’d)</vt:lpstr>
      <vt:lpstr>Burnham (cont’d)</vt:lpstr>
      <vt:lpstr>Burnham (cont’d)</vt:lpstr>
      <vt:lpstr>Burnham (cont’d)</vt:lpstr>
      <vt:lpstr>Burnham (cont’d)</vt:lpstr>
      <vt:lpstr>Burnham (cont’d)</vt:lpstr>
      <vt:lpstr>Burnham (concluded)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365</cp:revision>
  <dcterms:created xsi:type="dcterms:W3CDTF">2007-01-08T17:13:49Z</dcterms:created>
  <dcterms:modified xsi:type="dcterms:W3CDTF">2023-09-05T15:54:24Z</dcterms:modified>
</cp:coreProperties>
</file>