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83" r:id="rId2"/>
    <p:sldId id="425" r:id="rId3"/>
    <p:sldId id="405" r:id="rId4"/>
    <p:sldId id="446" r:id="rId5"/>
    <p:sldId id="447" r:id="rId6"/>
    <p:sldId id="448" r:id="rId7"/>
    <p:sldId id="468" r:id="rId8"/>
    <p:sldId id="449" r:id="rId9"/>
    <p:sldId id="434" r:id="rId10"/>
    <p:sldId id="409" r:id="rId11"/>
    <p:sldId id="445" r:id="rId12"/>
    <p:sldId id="429" r:id="rId13"/>
    <p:sldId id="469" r:id="rId14"/>
    <p:sldId id="417" r:id="rId15"/>
    <p:sldId id="464" r:id="rId16"/>
    <p:sldId id="433" r:id="rId17"/>
    <p:sldId id="465" r:id="rId18"/>
    <p:sldId id="435" r:id="rId19"/>
    <p:sldId id="466" r:id="rId20"/>
    <p:sldId id="467" r:id="rId21"/>
    <p:sldId id="470" r:id="rId22"/>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88" autoAdjust="0"/>
    <p:restoredTop sz="87500" autoAdjust="0"/>
  </p:normalViewPr>
  <p:slideViewPr>
    <p:cSldViewPr snapToGrid="0">
      <p:cViewPr varScale="1">
        <p:scale>
          <a:sx n="95" d="100"/>
          <a:sy n="95" d="100"/>
        </p:scale>
        <p:origin x="8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86"/>
    </p:cViewPr>
  </p:sorterViewPr>
  <p:notesViewPr>
    <p:cSldViewPr snapToGrid="0">
      <p:cViewPr varScale="1">
        <p:scale>
          <a:sx n="81" d="100"/>
          <a:sy n="81" d="100"/>
        </p:scale>
        <p:origin x="-199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670" eaLnBrk="1" hangingPunct="1">
              <a:defRPr>
                <a:latin typeface="Arial" charset="0"/>
              </a:defRPr>
            </a:lvl1pPr>
          </a:lstStyle>
          <a:p>
            <a:pPr>
              <a:defRPr/>
            </a:pPr>
            <a:endParaRPr lang="en-US" dirty="0"/>
          </a:p>
        </p:txBody>
      </p:sp>
      <p:sp>
        <p:nvSpPr>
          <p:cNvPr id="5123" name="Rectangle 3"/>
          <p:cNvSpPr>
            <a:spLocks noGrp="1" noChangeArrowheads="1"/>
          </p:cNvSpPr>
          <p:nvPr>
            <p:ph type="dt" idx="1"/>
          </p:nvPr>
        </p:nvSpPr>
        <p:spPr bwMode="auto">
          <a:xfrm>
            <a:off x="3971925"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eaLnBrk="1" hangingPunct="1">
              <a:defRPr>
                <a:latin typeface="Arial" charset="0"/>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670" eaLnBrk="1" hangingPunct="1">
              <a:defRPr>
                <a:latin typeface="Arial" charset="0"/>
              </a:defRPr>
            </a:lvl1pPr>
          </a:lstStyle>
          <a:p>
            <a:pPr>
              <a:defRPr/>
            </a:pPr>
            <a:endParaRPr lang="en-US" dirty="0"/>
          </a:p>
        </p:txBody>
      </p:sp>
      <p:sp>
        <p:nvSpPr>
          <p:cNvPr id="5127"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0275" eaLnBrk="1" hangingPunct="1">
              <a:defRPr/>
            </a:lvl1pPr>
          </a:lstStyle>
          <a:p>
            <a:pPr>
              <a:defRPr/>
            </a:pPr>
            <a:fld id="{F923ECB2-CE3C-43B6-9640-57D6926B146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From a manuscript statute book of c. 1312. </a:t>
            </a:r>
            <a:r>
              <a:rPr lang="en-US" sz="1200" kern="1200" smtClean="0">
                <a:solidFill>
                  <a:schemeClr val="tx1"/>
                </a:solidFill>
                <a:effectLst/>
                <a:latin typeface="Arial" charset="0"/>
                <a:ea typeface="+mn-ea"/>
                <a:cs typeface="+mn-cs"/>
              </a:rPr>
              <a:t>British Library Cotton MS Claudius D. II, f.73.</a:t>
            </a:r>
            <a:endParaRPr lang="en-US"/>
          </a:p>
        </p:txBody>
      </p:sp>
      <p:sp>
        <p:nvSpPr>
          <p:cNvPr id="4" name="Slide Number Placeholder 3"/>
          <p:cNvSpPr>
            <a:spLocks noGrp="1"/>
          </p:cNvSpPr>
          <p:nvPr>
            <p:ph type="sldNum" sz="quarter" idx="10"/>
          </p:nvPr>
        </p:nvSpPr>
        <p:spPr/>
        <p:txBody>
          <a:bodyPr/>
          <a:lstStyle/>
          <a:p>
            <a:pPr>
              <a:defRPr/>
            </a:pPr>
            <a:fld id="{F923ECB2-CE3C-43B6-9640-57D6926B1462}" type="slidenum">
              <a:rPr lang="en-US" altLang="en-US" smtClean="0"/>
              <a:pPr>
                <a:defRPr/>
              </a:pPr>
              <a:t>16</a:t>
            </a:fld>
            <a:endParaRPr lang="en-US" altLang="en-US" dirty="0"/>
          </a:p>
        </p:txBody>
      </p:sp>
    </p:spTree>
    <p:extLst>
      <p:ext uri="{BB962C8B-B14F-4D97-AF65-F5344CB8AC3E}">
        <p14:creationId xmlns:p14="http://schemas.microsoft.com/office/powerpoint/2010/main" val="1387623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4</a:t>
            </a:fld>
            <a:endParaRPr lang="en-US" altLang="en-US" dirty="0"/>
          </a:p>
        </p:txBody>
      </p:sp>
    </p:spTree>
    <p:extLst>
      <p:ext uri="{BB962C8B-B14F-4D97-AF65-F5344CB8AC3E}">
        <p14:creationId xmlns:p14="http://schemas.microsoft.com/office/powerpoint/2010/main" val="195991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a:ln/>
        </p:spPr>
      </p:sp>
      <p:sp>
        <p:nvSpPr>
          <p:cNvPr id="1229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9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F714B2F7-B8C7-4292-9CEC-1D3001CE41AF}" type="slidenum">
              <a:rPr lang="en-US" altLang="en-US" smtClean="0"/>
              <a:pPr/>
              <a:t>9</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434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8F19055D-2886-4E53-B199-26697198E137}" type="slidenum">
              <a:rPr lang="en-US" altLang="en-US" smtClean="0"/>
              <a:pPr/>
              <a:t>10</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434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8F19055D-2886-4E53-B199-26697198E137}" type="slidenum">
              <a:rPr lang="en-US" altLang="en-US" smtClean="0"/>
              <a:pPr/>
              <a:t>11</a:t>
            </a:fld>
            <a:endParaRPr lang="en-US" altLang="en-US" dirty="0"/>
          </a:p>
        </p:txBody>
      </p:sp>
    </p:spTree>
    <p:extLst>
      <p:ext uri="{BB962C8B-B14F-4D97-AF65-F5344CB8AC3E}">
        <p14:creationId xmlns:p14="http://schemas.microsoft.com/office/powerpoint/2010/main" val="1058389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741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99FA0E12-244F-448D-A1CA-E4A76F108C61}" type="slidenum">
              <a:rPr lang="en-US" altLang="en-US" smtClean="0"/>
              <a:pPr/>
              <a:t>12</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741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99FA0E12-244F-448D-A1CA-E4A76F108C61}" type="slidenum">
              <a:rPr lang="en-US" altLang="en-US" smtClean="0"/>
              <a:pPr/>
              <a:t>13</a:t>
            </a:fld>
            <a:endParaRPr lang="en-US" altLang="en-US" dirty="0"/>
          </a:p>
        </p:txBody>
      </p:sp>
    </p:spTree>
    <p:extLst>
      <p:ext uri="{BB962C8B-B14F-4D97-AF65-F5344CB8AC3E}">
        <p14:creationId xmlns:p14="http://schemas.microsoft.com/office/powerpoint/2010/main" val="162082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a:ln/>
        </p:spPr>
      </p:sp>
      <p:sp>
        <p:nvSpPr>
          <p:cNvPr id="2048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Cathedral</a:t>
            </a:r>
            <a:r>
              <a:rPr lang="en-US" altLang="en-US" baseline="0" smtClean="0">
                <a:latin typeface="Arial" panose="020B0604020202020204" pitchFamily="34" charset="0"/>
              </a:rPr>
              <a:t> of Monreale, Sicily (1174 X 1181), apse mosaics of martyrs, Thomas of Canterbury is flanked by the Roman martyrs Silvester and Laurence</a:t>
            </a:r>
            <a:endParaRPr lang="en-US" altLang="en-US" dirty="0">
              <a:latin typeface="Arial" panose="020B0604020202020204" pitchFamily="34" charset="0"/>
            </a:endParaRPr>
          </a:p>
        </p:txBody>
      </p:sp>
      <p:sp>
        <p:nvSpPr>
          <p:cNvPr id="2048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C181FE2A-EFE7-4430-948C-AF9A7880E69D}" type="slidenum">
              <a:rPr lang="en-US" altLang="en-US" smtClean="0"/>
              <a:pPr/>
              <a:t>14</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From a psalter</a:t>
            </a:r>
            <a:r>
              <a:rPr lang="en-US" baseline="0" smtClean="0"/>
              <a:t> of c. 1220, BL, Harley MS 5102, fol. 32</a:t>
            </a:r>
            <a:endParaRPr lang="en-US"/>
          </a:p>
        </p:txBody>
      </p:sp>
      <p:sp>
        <p:nvSpPr>
          <p:cNvPr id="4" name="Slide Number Placeholder 3"/>
          <p:cNvSpPr>
            <a:spLocks noGrp="1"/>
          </p:cNvSpPr>
          <p:nvPr>
            <p:ph type="sldNum" sz="quarter" idx="10"/>
          </p:nvPr>
        </p:nvSpPr>
        <p:spPr/>
        <p:txBody>
          <a:bodyPr/>
          <a:lstStyle/>
          <a:p>
            <a:pPr>
              <a:defRPr/>
            </a:pPr>
            <a:fld id="{F923ECB2-CE3C-43B6-9640-57D6926B1462}" type="slidenum">
              <a:rPr lang="en-US" altLang="en-US" smtClean="0"/>
              <a:pPr>
                <a:defRPr/>
              </a:pPr>
              <a:t>15</a:t>
            </a:fld>
            <a:endParaRPr lang="en-US" altLang="en-US" dirty="0"/>
          </a:p>
        </p:txBody>
      </p:sp>
    </p:spTree>
    <p:extLst>
      <p:ext uri="{BB962C8B-B14F-4D97-AF65-F5344CB8AC3E}">
        <p14:creationId xmlns:p14="http://schemas.microsoft.com/office/powerpoint/2010/main" val="2620630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6776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63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2800">
                <a:solidFill>
                  <a:schemeClr val="bg1"/>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000">
                <a:solidFill>
                  <a:schemeClr val="bg1"/>
                </a:solidFill>
              </a:defRPr>
            </a:lvl1pPr>
            <a:lvl2pPr>
              <a:defRPr sz="2000">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99869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5335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83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1079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6407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8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455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5059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3175"/>
            <a:ext cx="9144000" cy="6854825"/>
          </a:xfrm>
          <a:prstGeom prst="rect">
            <a:avLst/>
          </a:prstGeom>
          <a:solidFill>
            <a:srgbClr val="000050"/>
          </a:solidFill>
          <a:ln>
            <a:noFill/>
          </a:ln>
        </p:spPr>
        <p:txBody>
          <a:bodyPr wrap="none"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defRPr/>
            </a:pPr>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w.harvard.edu/faculty/cdonahue/courses/ELH/lectures/l05.out.pdf" TargetMode="External"/><Relationship Id="rId2" Type="http://schemas.openxmlformats.org/officeDocument/2006/relationships/hyperlink" Target="l01.screenout.doc"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altLang="en-US" sz="2400" dirty="0"/>
              <a:t>English Constitutional and Legal History:</a:t>
            </a:r>
            <a:r>
              <a:rPr lang="en-US" altLang="en-US" sz="2400"/>
              <a:t/>
            </a:r>
            <a:br>
              <a:rPr lang="en-US" altLang="en-US" sz="2400"/>
            </a:br>
            <a:r>
              <a:rPr lang="en-US" altLang="en-US" sz="2400" i="1" smtClean="0"/>
              <a:t>Regnum</a:t>
            </a:r>
            <a:r>
              <a:rPr lang="en-US" altLang="en-US" sz="2400" smtClean="0"/>
              <a:t> and </a:t>
            </a:r>
            <a:r>
              <a:rPr lang="en-US" altLang="en-US" sz="2400" i="1" smtClean="0"/>
              <a:t>Sacerdotium</a:t>
            </a:r>
            <a:r>
              <a:rPr lang="en-US" altLang="en-US" dirty="0"/>
              <a:t/>
            </a:r>
            <a:br>
              <a:rPr lang="en-US" altLang="en-US" dirty="0"/>
            </a:br>
            <a:r>
              <a:rPr lang="en-US" altLang="en-US"/>
              <a:t>Lecture </a:t>
            </a:r>
            <a:r>
              <a:rPr lang="en-US" altLang="en-US" smtClean="0"/>
              <a:t>5</a:t>
            </a:r>
            <a:endParaRPr lang="en-US" altLang="en-US" dirty="0"/>
          </a:p>
          <a:p>
            <a:pPr algn="ctr" eaLnBrk="1" hangingPunct="1">
              <a:buFontTx/>
              <a:buNone/>
            </a:pPr>
            <a:endParaRPr lang="en-US" altLang="en-US" dirty="0">
              <a:hlinkClick r:id="rId2" action="ppaction://hlinkfile"/>
            </a:endParaRPr>
          </a:p>
          <a:p>
            <a:pPr eaLnBrk="1" hangingPunct="1">
              <a:buFontTx/>
              <a:buNone/>
            </a:pPr>
            <a:r>
              <a:rPr lang="en-US" altLang="en-US" dirty="0">
                <a:hlinkClick r:id="rId3"/>
              </a:rPr>
              <a:t>Click here for a printed outline</a:t>
            </a:r>
            <a:r>
              <a:rPr lang="en-US" altLang="en-US" dirty="0"/>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58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smtClean="0"/>
              <a:t>Henry II</a:t>
            </a:r>
            <a:endParaRPr lang="en-US" altLang="en-US" sz="2400" dirty="0"/>
          </a:p>
        </p:txBody>
      </p:sp>
      <p:sp>
        <p:nvSpPr>
          <p:cNvPr id="14342" name="TextBox 9"/>
          <p:cNvSpPr txBox="1">
            <a:spLocks noChangeArrowheads="1"/>
          </p:cNvSpPr>
          <p:nvPr/>
        </p:nvSpPr>
        <p:spPr bwMode="auto">
          <a:xfrm>
            <a:off x="457200" y="862013"/>
            <a:ext cx="84582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342900" indent="-342900">
              <a:buFont typeface="Arial" panose="020B0604020202020204" pitchFamily="34" charset="0"/>
              <a:buChar char="•"/>
              <a:defRPr/>
            </a:pPr>
            <a:r>
              <a:rPr lang="en-US" sz="2000" smtClean="0">
                <a:solidFill>
                  <a:schemeClr val="bg1">
                    <a:lumMod val="95000"/>
                  </a:schemeClr>
                </a:solidFill>
                <a:latin typeface="+mn-lt"/>
              </a:rPr>
              <a:t>The </a:t>
            </a:r>
            <a:r>
              <a:rPr lang="en-US" sz="2000">
                <a:solidFill>
                  <a:schemeClr val="bg1">
                    <a:lumMod val="95000"/>
                  </a:schemeClr>
                </a:solidFill>
                <a:latin typeface="+mn-lt"/>
              </a:rPr>
              <a:t>Constitutions of Clarendon (</a:t>
            </a:r>
            <a:r>
              <a:rPr lang="en-US" sz="2000">
                <a:solidFill>
                  <a:schemeClr val="bg1">
                    <a:lumMod val="95000"/>
                  </a:schemeClr>
                </a:solidFill>
                <a:latin typeface="+mn-lt"/>
              </a:rPr>
              <a:t>1164</a:t>
            </a:r>
            <a:r>
              <a:rPr lang="en-US" sz="2000" smtClean="0">
                <a:solidFill>
                  <a:schemeClr val="bg1">
                    <a:lumMod val="95000"/>
                  </a:schemeClr>
                </a:solidFill>
                <a:latin typeface="+mn-lt"/>
              </a:rPr>
              <a:t>)</a:t>
            </a:r>
          </a:p>
          <a:p>
            <a:pPr marL="342900" indent="-342900">
              <a:buFont typeface="Arial" panose="020B0604020202020204" pitchFamily="34" charset="0"/>
              <a:buChar char="•"/>
              <a:defRPr/>
            </a:pPr>
            <a:endParaRPr lang="en-US" altLang="en-US" sz="2000" dirty="0">
              <a:solidFill>
                <a:schemeClr val="bg1">
                  <a:lumMod val="95000"/>
                </a:schemeClr>
              </a:solidFill>
              <a:latin typeface="+mn-lt"/>
            </a:endParaRPr>
          </a:p>
          <a:p>
            <a:pPr>
              <a:defRPr/>
            </a:pPr>
            <a:r>
              <a:rPr lang="en-US" altLang="en-US" sz="2000">
                <a:solidFill>
                  <a:schemeClr val="bg1">
                    <a:lumMod val="95000"/>
                  </a:schemeClr>
                </a:solidFill>
                <a:latin typeface="+mn-lt"/>
              </a:rPr>
              <a:t>[c.9] “If a claim is raised by a clergyman against a layman, or by a layman against a clergyman, with regard to any tenement which the clergyman wishes to treat as free alms, but which the layman [wishes to treat] as lay fee, let it, by the consideration of the king’s chief justice and in the presence of the said justice, be settled through the recognition of twelve lawful men whether the tenement belongs to free alms or to lay fee.  And if it is recognized as belonging to free alms, the plea shall be [held] in the ecclesiastical court; but if [it is recognized as belonging] to lay fee, unless both call upon the same bishop or [other] baron, the plea shall be [held] in the king’s court.  But if, with regard to that fee, both call upon the same bishop or [other] baron, the plea shall be [held] in his court; [yet] so that, on account of the recognition which has been made, he who first was seised [of the land] shall not lose his seisin until proof [of the title] has been made in the plea.”</a:t>
            </a:r>
            <a:endParaRPr lang="en-US" altLang="en-US" sz="2000" dirty="0" smtClean="0">
              <a:solidFill>
                <a:schemeClr val="bg1">
                  <a:lumMod val="95000"/>
                </a:schemeClr>
              </a:solidFill>
              <a:latin typeface="+mn-lt"/>
            </a:endParaRPr>
          </a:p>
        </p:txBody>
      </p:sp>
      <p:sp>
        <p:nvSpPr>
          <p:cNvPr id="3" name="Rectangle 8"/>
          <p:cNvSpPr>
            <a:spLocks noChangeArrowheads="1"/>
          </p:cNvSpPr>
          <p:nvPr/>
        </p:nvSpPr>
        <p:spPr bwMode="auto">
          <a:xfrm>
            <a:off x="0" y="-44450"/>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ltLang="en-US" sz="2000" dirty="0">
              <a:solidFill>
                <a:schemeClr val="bg1">
                  <a:lumMod val="95000"/>
                </a:schemeClr>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58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a:t>Henry </a:t>
            </a:r>
            <a:r>
              <a:rPr lang="en-US" altLang="en-US" sz="2400" smtClean="0"/>
              <a:t>II </a:t>
            </a:r>
            <a:r>
              <a:rPr lang="en-US" sz="2400" smtClean="0">
                <a:solidFill>
                  <a:schemeClr val="bg1">
                    <a:lumMod val="95000"/>
                  </a:schemeClr>
                </a:solidFill>
              </a:rPr>
              <a:t>— the Constitutions of Clarendon (cont’d)</a:t>
            </a:r>
            <a:endParaRPr lang="en-US" altLang="en-US" sz="2400" dirty="0"/>
          </a:p>
        </p:txBody>
      </p:sp>
      <p:sp>
        <p:nvSpPr>
          <p:cNvPr id="14342" name="TextBox 9"/>
          <p:cNvSpPr txBox="1">
            <a:spLocks noChangeArrowheads="1"/>
          </p:cNvSpPr>
          <p:nvPr/>
        </p:nvSpPr>
        <p:spPr bwMode="auto">
          <a:xfrm>
            <a:off x="498764" y="1360777"/>
            <a:ext cx="818803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defRPr/>
            </a:pPr>
            <a:r>
              <a:rPr lang="en-US" sz="2000">
                <a:solidFill>
                  <a:schemeClr val="bg1">
                    <a:lumMod val="95000"/>
                  </a:schemeClr>
                </a:solidFill>
                <a:latin typeface="+mn-lt"/>
              </a:rPr>
              <a:t>[c.1] “If controversy arises between laymen, between laymen and clergymen, with regard to advowson and presentation to churches, it shall be treated or concluded in the court of the lord king.”</a:t>
            </a:r>
          </a:p>
          <a:p>
            <a:pPr>
              <a:defRPr/>
            </a:pPr>
            <a:endParaRPr lang="en-US" sz="2000" smtClean="0">
              <a:solidFill>
                <a:schemeClr val="bg1">
                  <a:lumMod val="95000"/>
                </a:schemeClr>
              </a:solidFill>
              <a:latin typeface="+mn-lt"/>
            </a:endParaRPr>
          </a:p>
          <a:p>
            <a:pPr>
              <a:defRPr/>
            </a:pPr>
            <a:r>
              <a:rPr lang="en-US" sz="2000" smtClean="0">
                <a:solidFill>
                  <a:schemeClr val="bg1">
                    <a:lumMod val="95000"/>
                  </a:schemeClr>
                </a:solidFill>
                <a:latin typeface="+mn-lt"/>
              </a:rPr>
              <a:t>[</a:t>
            </a:r>
            <a:r>
              <a:rPr lang="en-US" sz="2000">
                <a:solidFill>
                  <a:schemeClr val="bg1">
                    <a:lumMod val="95000"/>
                  </a:schemeClr>
                </a:solidFill>
                <a:latin typeface="+mn-lt"/>
              </a:rPr>
              <a:t>c.3] “Clergymen charged and accused of anything shall, on being summoned by a justice of the king, come into his court, to be responsible there for whatever it may seem to the king’s court they should there be responsible for; and [to be responsible] in the ecclesiastical court [for what] it may seem they should there be responsible for—so that the king’s justice shall send into the court of Holy Church to see on what ground matters are there to be treated.  And if the clergyman is convicted, or [if he] confesses, the Church should no longer protect him.”</a:t>
            </a:r>
            <a:endParaRPr lang="en-US" sz="2000" dirty="0">
              <a:solidFill>
                <a:schemeClr val="bg1">
                  <a:lumMod val="95000"/>
                </a:schemeClr>
              </a:solidFill>
              <a:latin typeface="+mn-lt"/>
            </a:endParaRPr>
          </a:p>
        </p:txBody>
      </p:sp>
      <p:sp>
        <p:nvSpPr>
          <p:cNvPr id="3" name="Rectangle 8"/>
          <p:cNvSpPr>
            <a:spLocks noChangeArrowheads="1"/>
          </p:cNvSpPr>
          <p:nvPr/>
        </p:nvSpPr>
        <p:spPr bwMode="auto">
          <a:xfrm>
            <a:off x="0" y="-44450"/>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n-US" altLang="en-US" sz="2000" dirty="0">
              <a:solidFill>
                <a:schemeClr val="bg1">
                  <a:lumMod val="95000"/>
                </a:schemeClr>
              </a:solidFill>
              <a:latin typeface="+mn-lt"/>
            </a:endParaRPr>
          </a:p>
        </p:txBody>
      </p:sp>
    </p:spTree>
    <p:extLst>
      <p:ext uri="{BB962C8B-B14F-4D97-AF65-F5344CB8AC3E}">
        <p14:creationId xmlns:p14="http://schemas.microsoft.com/office/powerpoint/2010/main" val="1007131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77982" y="274638"/>
            <a:ext cx="82296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a:t>Henry II </a:t>
            </a:r>
            <a:r>
              <a:rPr lang="en-US" sz="2400">
                <a:solidFill>
                  <a:schemeClr val="bg1">
                    <a:lumMod val="95000"/>
                  </a:schemeClr>
                </a:solidFill>
              </a:rPr>
              <a:t>— the Constitutions of Clarendon (cont’d)</a:t>
            </a:r>
            <a:endParaRPr lang="en-US" altLang="en-US" sz="2400" dirty="0"/>
          </a:p>
        </p:txBody>
      </p:sp>
      <p:sp>
        <p:nvSpPr>
          <p:cNvPr id="16387" name="TextBox 6"/>
          <p:cNvSpPr txBox="1">
            <a:spLocks noChangeArrowheads="1"/>
          </p:cNvSpPr>
          <p:nvPr/>
        </p:nvSpPr>
        <p:spPr bwMode="auto">
          <a:xfrm>
            <a:off x="477982" y="936792"/>
            <a:ext cx="841663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indent="0"/>
            <a:r>
              <a:rPr lang="en-US" sz="2000">
                <a:solidFill>
                  <a:schemeClr val="bg1"/>
                </a:solidFill>
                <a:latin typeface="+mn-lt"/>
              </a:rPr>
              <a:t>[c.8] “With regard to appeals, should they arise—they should proceed from the archdeacon to the bishop, and from the bishop to the archbishop.  And if the archbishop fails to provide justice, recourse should finally be had to the lord king, in order that by his precept the controversy may be brought to an end in the court of the archbishop; so that it should not proceed further without the assent of the lord </a:t>
            </a:r>
            <a:r>
              <a:rPr lang="en-US" sz="2000">
                <a:solidFill>
                  <a:schemeClr val="bg1"/>
                </a:solidFill>
                <a:latin typeface="+mn-lt"/>
              </a:rPr>
              <a:t>king</a:t>
            </a:r>
            <a:r>
              <a:rPr lang="en-US" sz="2000" smtClean="0">
                <a:solidFill>
                  <a:schemeClr val="bg1"/>
                </a:solidFill>
                <a:latin typeface="+mn-lt"/>
              </a:rPr>
              <a:t>.”</a:t>
            </a:r>
          </a:p>
          <a:p>
            <a:pPr marL="0" indent="0"/>
            <a:endParaRPr lang="en-US" sz="2000">
              <a:solidFill>
                <a:schemeClr val="bg1"/>
              </a:solidFill>
              <a:latin typeface="+mn-lt"/>
            </a:endParaRPr>
          </a:p>
          <a:p>
            <a:pPr marL="0" indent="0"/>
            <a:r>
              <a:rPr lang="en-US" sz="2000">
                <a:solidFill>
                  <a:schemeClr val="bg1"/>
                </a:solidFill>
                <a:latin typeface="+mn-lt"/>
              </a:rPr>
              <a:t>[c.15] “Pleas of debt, owed under pledge of faith or without pledge of faith, belong to the king’s justice.”</a:t>
            </a:r>
            <a:endParaRPr lang="en-US" sz="2000" dirty="0">
              <a:solidFill>
                <a:schemeClr val="bg1"/>
              </a:solidFill>
              <a:latin typeface="+mn-lt"/>
            </a:endParaRPr>
          </a:p>
        </p:txBody>
      </p:sp>
      <p:sp>
        <p:nvSpPr>
          <p:cNvPr id="7" name="Rectangle 6"/>
          <p:cNvSpPr>
            <a:spLocks noChangeArrowheads="1"/>
          </p:cNvSpPr>
          <p:nvPr/>
        </p:nvSpPr>
        <p:spPr bwMode="auto">
          <a:xfrm flipV="1">
            <a:off x="477982" y="1890755"/>
            <a:ext cx="928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77982" y="274638"/>
            <a:ext cx="82296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a:t>Henry II </a:t>
            </a:r>
            <a:r>
              <a:rPr lang="en-US" sz="2400">
                <a:solidFill>
                  <a:schemeClr val="bg1">
                    <a:lumMod val="95000"/>
                  </a:schemeClr>
                </a:solidFill>
              </a:rPr>
              <a:t>— the Becket Controversy</a:t>
            </a:r>
            <a:endParaRPr lang="en-US" altLang="en-US" sz="2400" dirty="0"/>
          </a:p>
        </p:txBody>
      </p:sp>
      <p:sp>
        <p:nvSpPr>
          <p:cNvPr id="16387" name="TextBox 6"/>
          <p:cNvSpPr txBox="1">
            <a:spLocks noChangeArrowheads="1"/>
          </p:cNvSpPr>
          <p:nvPr/>
        </p:nvSpPr>
        <p:spPr bwMode="auto">
          <a:xfrm>
            <a:off x="477982" y="936792"/>
            <a:ext cx="841663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indent="0"/>
            <a:r>
              <a:rPr lang="en-US" sz="2000" smtClean="0">
                <a:solidFill>
                  <a:schemeClr val="bg1"/>
                </a:solidFill>
                <a:latin typeface="+mn-lt"/>
              </a:rPr>
              <a:t>I </a:t>
            </a:r>
            <a:r>
              <a:rPr lang="en-US" sz="2000">
                <a:solidFill>
                  <a:schemeClr val="bg1"/>
                </a:solidFill>
                <a:latin typeface="+mn-lt"/>
              </a:rPr>
              <a:t>cannot do justice to the Becket controversy here. The sources are rich, the literature vast, and the leading characters two of the most enigmatic in all history. I must confess, however, that I find many pictures, particularly of Becket, one-sided. (I rather like Brooke’s.) That Becket’s motives were, at times, mixed, that he could be singularly tactless, is certainly true. But tact is not a quality for which martyrs are known. That Henry II had English custom going for him is also true, at least for much of what he was trying to do. But as Becket said to him, quoting Gratian, in one of his less tactful remarks: “Christ did not say ‘I am the custom’; He said ‘I am the truth.’” The controversy brought out the worst in everyone: Becket’s inhumanity, Henry II’s duplicity, the envy of Gilbert Foliot, the bishop of London, a man who otherwise appears in a quite favorable light.</a:t>
            </a:r>
          </a:p>
        </p:txBody>
      </p:sp>
      <p:sp>
        <p:nvSpPr>
          <p:cNvPr id="7" name="Rectangle 6"/>
          <p:cNvSpPr>
            <a:spLocks noChangeArrowheads="1"/>
          </p:cNvSpPr>
          <p:nvPr/>
        </p:nvSpPr>
        <p:spPr bwMode="auto">
          <a:xfrm flipV="1">
            <a:off x="477982" y="1890755"/>
            <a:ext cx="928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460065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9"/>
            <a:ext cx="8229600" cy="411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a:t>Henry </a:t>
            </a:r>
            <a:r>
              <a:rPr lang="en-US" altLang="en-US" sz="2400"/>
              <a:t>II </a:t>
            </a:r>
            <a:r>
              <a:rPr lang="en-US" sz="2400" smtClean="0">
                <a:solidFill>
                  <a:schemeClr val="bg1">
                    <a:lumMod val="95000"/>
                  </a:schemeClr>
                </a:solidFill>
              </a:rPr>
              <a:t>— the Becket Controversy</a:t>
            </a:r>
            <a:endParaRPr lang="en-US" alt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935182"/>
            <a:ext cx="7315200" cy="5486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457200" y="274638"/>
            <a:ext cx="8229600" cy="5150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Henry II </a:t>
            </a:r>
            <a:r>
              <a:rPr lang="en-US" sz="2400">
                <a:solidFill>
                  <a:schemeClr val="bg1">
                    <a:lumMod val="95000"/>
                  </a:schemeClr>
                </a:solidFill>
              </a:rPr>
              <a:t>— the </a:t>
            </a:r>
            <a:r>
              <a:rPr lang="en-US" sz="2400">
                <a:solidFill>
                  <a:schemeClr val="bg1">
                    <a:lumMod val="95000"/>
                  </a:schemeClr>
                </a:solidFill>
              </a:rPr>
              <a:t>Becket </a:t>
            </a:r>
            <a:r>
              <a:rPr lang="en-US" sz="2400" smtClean="0">
                <a:solidFill>
                  <a:schemeClr val="bg1">
                    <a:lumMod val="95000"/>
                  </a:schemeClr>
                </a:solidFill>
              </a:rPr>
              <a:t>controversy (cont’d)</a:t>
            </a:r>
            <a:endParaRPr lang="en-US" altLang="en-US" sz="2400" i="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26" t="3351" r="14270" b="18037"/>
          <a:stretch/>
        </p:blipFill>
        <p:spPr>
          <a:xfrm>
            <a:off x="1760826" y="976745"/>
            <a:ext cx="4275706" cy="5486400"/>
          </a:xfrm>
          <a:prstGeom prst="rect">
            <a:avLst/>
          </a:prstGeom>
        </p:spPr>
      </p:pic>
    </p:spTree>
    <p:extLst>
      <p:ext uri="{BB962C8B-B14F-4D97-AF65-F5344CB8AC3E}">
        <p14:creationId xmlns:p14="http://schemas.microsoft.com/office/powerpoint/2010/main" val="132116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Henry II </a:t>
            </a:r>
            <a:r>
              <a:rPr lang="en-US" sz="2400">
                <a:solidFill>
                  <a:schemeClr val="bg1">
                    <a:lumMod val="95000"/>
                  </a:schemeClr>
                </a:solidFill>
              </a:rPr>
              <a:t>— the Becket controversy (</a:t>
            </a:r>
            <a:r>
              <a:rPr lang="en-US" sz="2400">
                <a:solidFill>
                  <a:schemeClr val="bg1">
                    <a:lumMod val="95000"/>
                  </a:schemeClr>
                </a:solidFill>
              </a:rPr>
              <a:t>cont’d</a:t>
            </a:r>
            <a:r>
              <a:rPr lang="en-US" sz="2400" smtClean="0">
                <a:solidFill>
                  <a:schemeClr val="bg1">
                    <a:lumMod val="95000"/>
                  </a:schemeClr>
                </a:solidFill>
              </a:rPr>
              <a:t>)</a:t>
            </a:r>
            <a:endParaRPr lang="en-US" alt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740" y="914400"/>
            <a:ext cx="6446520" cy="5486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Henry </a:t>
            </a:r>
            <a:r>
              <a:rPr lang="en-US" altLang="en-US" sz="2400"/>
              <a:t>II </a:t>
            </a:r>
            <a:r>
              <a:rPr lang="en-US" sz="2400" smtClean="0">
                <a:solidFill>
                  <a:schemeClr val="bg1">
                    <a:lumMod val="95000"/>
                  </a:schemeClr>
                </a:solidFill>
              </a:rPr>
              <a:t>(</a:t>
            </a:r>
            <a:r>
              <a:rPr lang="en-US" sz="2400">
                <a:solidFill>
                  <a:schemeClr val="bg1">
                    <a:lumMod val="95000"/>
                  </a:schemeClr>
                </a:solidFill>
              </a:rPr>
              <a:t>cont’d)</a:t>
            </a:r>
            <a:endParaRPr lang="en-US" altLang="en-US" dirty="0"/>
          </a:p>
        </p:txBody>
      </p:sp>
      <p:sp>
        <p:nvSpPr>
          <p:cNvPr id="31747" name="Content Placeholder 2"/>
          <p:cNvSpPr>
            <a:spLocks noGrp="1"/>
          </p:cNvSpPr>
          <p:nvPr>
            <p:ph idx="1"/>
          </p:nvPr>
        </p:nvSpPr>
        <p:spPr bwMode="auto">
          <a:xfrm>
            <a:off x="457200" y="1184563"/>
            <a:ext cx="8416636" cy="19534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The </a:t>
            </a:r>
            <a:r>
              <a:rPr lang="en-US" altLang="en-US"/>
              <a:t>compromise of Avranches of 1172—the constitutions of Clarendon are under a cloud; appeals to the pope are allowed; criminous clerks will be punished by the church and not by secular authority, but how the procedure is to work is not settled; nothing is said about advowsons and debts, and much else remains unsettled.</a:t>
            </a:r>
            <a:endParaRPr lang="en-US" altLang="en-US" dirty="0"/>
          </a:p>
        </p:txBody>
      </p:sp>
    </p:spTree>
    <p:extLst>
      <p:ext uri="{BB962C8B-B14F-4D97-AF65-F5344CB8AC3E}">
        <p14:creationId xmlns:p14="http://schemas.microsoft.com/office/powerpoint/2010/main" val="170310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smtClean="0">
                <a:solidFill>
                  <a:schemeClr val="bg1">
                    <a:lumMod val="95000"/>
                  </a:schemeClr>
                </a:solidFill>
              </a:rPr>
              <a:t>Settlements ultimately reached</a:t>
            </a:r>
            <a:endParaRPr lang="en-US" altLang="en-US" sz="2400" dirty="0"/>
          </a:p>
        </p:txBody>
      </p:sp>
      <p:sp>
        <p:nvSpPr>
          <p:cNvPr id="31747" name="Content Placeholder 2"/>
          <p:cNvSpPr>
            <a:spLocks noGrp="1"/>
          </p:cNvSpPr>
          <p:nvPr>
            <p:ph idx="1"/>
          </p:nvPr>
        </p:nvSpPr>
        <p:spPr bwMode="auto">
          <a:xfrm>
            <a:off x="457200" y="914400"/>
            <a:ext cx="8229600" cy="57357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The </a:t>
            </a:r>
            <a:r>
              <a:rPr lang="en-US" altLang="en-US"/>
              <a:t>assize </a:t>
            </a:r>
            <a:r>
              <a:rPr lang="en-US" altLang="en-US" i="1"/>
              <a:t>utrum</a:t>
            </a:r>
            <a:r>
              <a:rPr lang="en-US" altLang="en-US"/>
              <a:t>, </a:t>
            </a:r>
            <a:r>
              <a:rPr lang="en-US" altLang="en-US"/>
              <a:t>which </a:t>
            </a:r>
            <a:r>
              <a:rPr lang="en-US" altLang="en-US" smtClean="0"/>
              <a:t>began as </a:t>
            </a:r>
            <a:r>
              <a:rPr lang="en-US" altLang="en-US"/>
              <a:t>a preliminary inquiry into whether land was held in lay fee or by free alms, became by a process that is still imperfectly undersood, what was called the “parson’s writ of right.” If the clergyman won the case that was the end of </a:t>
            </a:r>
            <a:r>
              <a:rPr lang="en-US" altLang="en-US"/>
              <a:t>it</a:t>
            </a:r>
            <a:r>
              <a:rPr lang="en-US" altLang="en-US" smtClean="0"/>
              <a:t>.</a:t>
            </a:r>
          </a:p>
          <a:p>
            <a:endParaRPr lang="en-US" altLang="en-US" sz="500"/>
          </a:p>
          <a:p>
            <a:r>
              <a:rPr lang="en-US" altLang="en-US" smtClean="0"/>
              <a:t>Advowsons </a:t>
            </a:r>
            <a:r>
              <a:rPr lang="en-US" altLang="en-US"/>
              <a:t>remained within the jurisdiction of the secular courts, but possessory actions concerning churches were tried in the ecclesiastical </a:t>
            </a:r>
            <a:r>
              <a:rPr lang="en-US" altLang="en-US"/>
              <a:t>courts</a:t>
            </a:r>
            <a:r>
              <a:rPr lang="en-US" altLang="en-US" smtClean="0"/>
              <a:t>.</a:t>
            </a:r>
          </a:p>
          <a:p>
            <a:endParaRPr lang="en-US" altLang="en-US" sz="500"/>
          </a:p>
          <a:p>
            <a:r>
              <a:rPr lang="en-US" altLang="en-US" smtClean="0"/>
              <a:t>Criminous </a:t>
            </a:r>
            <a:r>
              <a:rPr lang="en-US" altLang="en-US"/>
              <a:t>clerks were tried in the secular courts, but they could then claim their clergy and were turned over the bishop for punishment. The bishop sometimes retried them and set them free. Sometimes he imprisoned </a:t>
            </a:r>
            <a:r>
              <a:rPr lang="en-US" altLang="en-US"/>
              <a:t>them</a:t>
            </a:r>
            <a:r>
              <a:rPr lang="en-US" altLang="en-US" smtClean="0"/>
              <a:t>.</a:t>
            </a:r>
          </a:p>
          <a:p>
            <a:endParaRPr lang="en-US" altLang="en-US" sz="500"/>
          </a:p>
          <a:p>
            <a:r>
              <a:rPr lang="en-US" altLang="en-US" smtClean="0"/>
              <a:t>Appeals </a:t>
            </a:r>
            <a:r>
              <a:rPr lang="en-US" altLang="en-US"/>
              <a:t>to the papacy from the ecclesiastical courts were common and largely unimpeded until a new set of statutes were passed about the practice in </a:t>
            </a:r>
            <a:r>
              <a:rPr lang="en-US" altLang="en-US"/>
              <a:t>the </a:t>
            </a:r>
            <a:r>
              <a:rPr lang="en-US" altLang="en-US" smtClean="0"/>
              <a:t>14th c.</a:t>
            </a:r>
          </a:p>
          <a:p>
            <a:endParaRPr lang="en-US" altLang="en-US" sz="500"/>
          </a:p>
          <a:p>
            <a:r>
              <a:rPr lang="en-US" altLang="en-US" smtClean="0"/>
              <a:t>Lay </a:t>
            </a:r>
            <a:r>
              <a:rPr lang="en-US" altLang="en-US"/>
              <a:t>debts, except those that dealt with marriage or with testaments, were officially matters for the king’s courts. The ecclesiastical courts, in fact, heard a large number of such cases in </a:t>
            </a:r>
            <a:r>
              <a:rPr lang="en-US" altLang="en-US"/>
              <a:t>the </a:t>
            </a:r>
            <a:r>
              <a:rPr lang="en-US" altLang="en-US" smtClean="0"/>
              <a:t>14th </a:t>
            </a:r>
            <a:r>
              <a:rPr lang="en-US" altLang="en-US"/>
              <a:t>and </a:t>
            </a:r>
            <a:r>
              <a:rPr lang="en-US" altLang="en-US" smtClean="0"/>
              <a:t>15th c.</a:t>
            </a:r>
            <a:endParaRPr lang="en-US" altLang="en-US" dirty="0"/>
          </a:p>
        </p:txBody>
      </p:sp>
    </p:spTree>
    <p:extLst>
      <p:ext uri="{BB962C8B-B14F-4D97-AF65-F5344CB8AC3E}">
        <p14:creationId xmlns:p14="http://schemas.microsoft.com/office/powerpoint/2010/main" val="2811769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a:t>An attempt to summarize at the macro level</a:t>
            </a:r>
            <a:endParaRPr lang="en-US" altLang="en-US" sz="2400" dirty="0"/>
          </a:p>
        </p:txBody>
      </p:sp>
      <p:sp>
        <p:nvSpPr>
          <p:cNvPr id="31747" name="Content Placeholder 2"/>
          <p:cNvSpPr>
            <a:spLocks noGrp="1"/>
          </p:cNvSpPr>
          <p:nvPr>
            <p:ph idx="1"/>
          </p:nvPr>
        </p:nvSpPr>
        <p:spPr bwMode="auto">
          <a:xfrm>
            <a:off x="457200" y="1301101"/>
            <a:ext cx="8229600" cy="2169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An </a:t>
            </a:r>
            <a:r>
              <a:rPr lang="en-US" altLang="en-US"/>
              <a:t>attempt at a “constitutional” document before the time was </a:t>
            </a:r>
            <a:r>
              <a:rPr lang="en-US" altLang="en-US"/>
              <a:t>ripe</a:t>
            </a:r>
            <a:r>
              <a:rPr lang="en-US" altLang="en-US" smtClean="0"/>
              <a:t>?</a:t>
            </a:r>
          </a:p>
          <a:p>
            <a:endParaRPr lang="en-US" altLang="en-US"/>
          </a:p>
          <a:p>
            <a:r>
              <a:rPr lang="en-US" altLang="en-US" smtClean="0"/>
              <a:t>The </a:t>
            </a:r>
            <a:r>
              <a:rPr lang="en-US" altLang="en-US"/>
              <a:t>reason </a:t>
            </a:r>
            <a:r>
              <a:rPr lang="en-US" altLang="en-US" smtClean="0"/>
              <a:t>that </a:t>
            </a:r>
            <a:r>
              <a:rPr lang="en-US" altLang="en-US"/>
              <a:t>the west developed the notion of the rule of law?</a:t>
            </a:r>
            <a:endParaRPr lang="en-US" altLang="en-US" dirty="0"/>
          </a:p>
        </p:txBody>
      </p:sp>
    </p:spTree>
    <p:extLst>
      <p:ext uri="{BB962C8B-B14F-4D97-AF65-F5344CB8AC3E}">
        <p14:creationId xmlns:p14="http://schemas.microsoft.com/office/powerpoint/2010/main" val="1365322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1"/>
            <a:ext cx="8229600" cy="54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smtClean="0"/>
              <a:t>Chronology</a:t>
            </a:r>
            <a:endParaRPr lang="en-US" altLang="en-US" sz="2400" dirty="0"/>
          </a:p>
        </p:txBody>
      </p:sp>
      <p:sp>
        <p:nvSpPr>
          <p:cNvPr id="8" name="TextBox 7"/>
          <p:cNvSpPr txBox="1"/>
          <p:nvPr/>
        </p:nvSpPr>
        <p:spPr>
          <a:xfrm>
            <a:off x="457200" y="1766454"/>
            <a:ext cx="8416636" cy="1938992"/>
          </a:xfrm>
          <a:prstGeom prst="rect">
            <a:avLst/>
          </a:prstGeom>
          <a:noFill/>
        </p:spPr>
        <p:txBody>
          <a:bodyPr wrap="square">
            <a:spAutoFit/>
          </a:bodyPr>
          <a:lstStyle/>
          <a:p>
            <a:pPr>
              <a:defRPr/>
            </a:pPr>
            <a:r>
              <a:rPr lang="en-US" sz="2000" smtClean="0">
                <a:solidFill>
                  <a:schemeClr val="bg1"/>
                </a:solidFill>
              </a:rPr>
              <a:t>(There’s </a:t>
            </a:r>
            <a:r>
              <a:rPr lang="en-US" sz="2000">
                <a:solidFill>
                  <a:schemeClr val="bg1"/>
                </a:solidFill>
              </a:rPr>
              <a:t>a chronology for this lecture on p. III–48 of the </a:t>
            </a:r>
            <a:r>
              <a:rPr lang="en-US" sz="2000" i="1">
                <a:solidFill>
                  <a:schemeClr val="bg1"/>
                </a:solidFill>
              </a:rPr>
              <a:t>Mats</a:t>
            </a:r>
            <a:r>
              <a:rPr lang="en-US" sz="2000">
                <a:solidFill>
                  <a:schemeClr val="bg1"/>
                </a:solidFill>
              </a:rPr>
              <a:t>., which appears at the head of the printed outline. It won’t fit on a PowerPoint slide, and you might want to have a paper copy of it or have it available on an another device while you are listening </a:t>
            </a:r>
            <a:r>
              <a:rPr lang="en-US" sz="2000">
                <a:solidFill>
                  <a:schemeClr val="bg1"/>
                </a:solidFill>
              </a:rPr>
              <a:t>to </a:t>
            </a:r>
            <a:r>
              <a:rPr lang="en-US" sz="2000" smtClean="0">
                <a:solidFill>
                  <a:schemeClr val="bg1"/>
                </a:solidFill>
              </a:rPr>
              <a:t>this lecture. </a:t>
            </a:r>
            <a:r>
              <a:rPr lang="en-US" sz="2000">
                <a:solidFill>
                  <a:schemeClr val="bg1"/>
                </a:solidFill>
              </a:rPr>
              <a:t>Much of what I’ll be saying will be a reaction to Christopher Brooke’s account of these developments which are on pp. III–54 to III–62 of </a:t>
            </a:r>
            <a:r>
              <a:rPr lang="en-US" sz="2000">
                <a:solidFill>
                  <a:schemeClr val="bg1"/>
                </a:solidFill>
              </a:rPr>
              <a:t>the </a:t>
            </a:r>
            <a:r>
              <a:rPr lang="en-US" sz="2000" i="1" smtClean="0">
                <a:solidFill>
                  <a:schemeClr val="bg1"/>
                </a:solidFill>
              </a:rPr>
              <a:t>Mats</a:t>
            </a:r>
            <a:r>
              <a:rPr lang="en-US" sz="200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53856"/>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a:t>An attempt to summarize at </a:t>
            </a:r>
            <a:r>
              <a:rPr lang="en-US" sz="2400"/>
              <a:t>the </a:t>
            </a:r>
            <a:r>
              <a:rPr lang="en-US" sz="2400" smtClean="0"/>
              <a:t>micro </a:t>
            </a:r>
            <a:r>
              <a:rPr lang="en-US" sz="2400"/>
              <a:t>level</a:t>
            </a:r>
            <a:endParaRPr lang="en-US" altLang="en-US" sz="2400" dirty="0"/>
          </a:p>
        </p:txBody>
      </p:sp>
      <p:sp>
        <p:nvSpPr>
          <p:cNvPr id="31747" name="Content Placeholder 2"/>
          <p:cNvSpPr>
            <a:spLocks noGrp="1"/>
          </p:cNvSpPr>
          <p:nvPr>
            <p:ph idx="1"/>
          </p:nvPr>
        </p:nvSpPr>
        <p:spPr bwMode="auto">
          <a:xfrm>
            <a:off x="706582" y="1321882"/>
            <a:ext cx="8229600" cy="144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Introduction </a:t>
            </a:r>
            <a:r>
              <a:rPr lang="en-US" altLang="en-US"/>
              <a:t>of bifurcated proceedings (possessory vs. </a:t>
            </a:r>
            <a:r>
              <a:rPr lang="en-US" altLang="en-US"/>
              <a:t>proprietary</a:t>
            </a:r>
            <a:r>
              <a:rPr lang="en-US" altLang="en-US" smtClean="0"/>
              <a:t>)?</a:t>
            </a:r>
          </a:p>
          <a:p>
            <a:endParaRPr lang="en-US" altLang="en-US"/>
          </a:p>
          <a:p>
            <a:r>
              <a:rPr lang="en-US" altLang="en-US" smtClean="0"/>
              <a:t>Jurisdictional </a:t>
            </a:r>
            <a:r>
              <a:rPr lang="en-US" altLang="en-US"/>
              <a:t>division on the basis of substance rather than persons.</a:t>
            </a:r>
            <a:endParaRPr lang="en-US" altLang="en-US" dirty="0"/>
          </a:p>
        </p:txBody>
      </p:sp>
    </p:spTree>
    <p:extLst>
      <p:ext uri="{BB962C8B-B14F-4D97-AF65-F5344CB8AC3E}">
        <p14:creationId xmlns:p14="http://schemas.microsoft.com/office/powerpoint/2010/main" val="1369150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53856"/>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smtClean="0"/>
              <a:t>Where do we go from here?</a:t>
            </a:r>
            <a:endParaRPr lang="en-US" altLang="en-US" sz="2400" dirty="0"/>
          </a:p>
        </p:txBody>
      </p:sp>
      <p:sp>
        <p:nvSpPr>
          <p:cNvPr id="31747" name="Content Placeholder 2"/>
          <p:cNvSpPr>
            <a:spLocks noGrp="1"/>
          </p:cNvSpPr>
          <p:nvPr>
            <p:ph idx="1"/>
          </p:nvPr>
        </p:nvSpPr>
        <p:spPr bwMode="auto">
          <a:xfrm>
            <a:off x="706582" y="1321882"/>
            <a:ext cx="8229600" cy="23149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t>In the second half of this class we’ll look at the secular side and at lordship in the treatise known as </a:t>
            </a:r>
            <a:r>
              <a:rPr lang="en-US" i="1"/>
              <a:t>Glanvill</a:t>
            </a:r>
            <a:r>
              <a:rPr lang="en-US"/>
              <a:t>. Next week we’ll do some more with </a:t>
            </a:r>
            <a:r>
              <a:rPr lang="en-US" i="1"/>
              <a:t>Glanvill </a:t>
            </a:r>
            <a:r>
              <a:rPr lang="en-US"/>
              <a:t>and look at some cases that show </a:t>
            </a:r>
            <a:r>
              <a:rPr lang="en-US" i="1"/>
              <a:t>Glanvill</a:t>
            </a:r>
            <a:r>
              <a:rPr lang="en-US"/>
              <a:t>’s treatise in operation, in a series of documents that I call </a:t>
            </a:r>
            <a:r>
              <a:rPr lang="en-US"/>
              <a:t>the </a:t>
            </a:r>
            <a:r>
              <a:rPr lang="en-US" smtClean="0"/>
              <a:t>‘Polstead saga’. </a:t>
            </a:r>
            <a:r>
              <a:rPr lang="en-US"/>
              <a:t>There won’t be any recorded lectures for these materials. The name of the game is not what I get out of these documents but what you get out of them.</a:t>
            </a:r>
            <a:endParaRPr lang="en-US" altLang="en-US" dirty="0"/>
          </a:p>
        </p:txBody>
      </p:sp>
    </p:spTree>
    <p:extLst>
      <p:ext uri="{BB962C8B-B14F-4D97-AF65-F5344CB8AC3E}">
        <p14:creationId xmlns:p14="http://schemas.microsoft.com/office/powerpoint/2010/main" val="2995853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452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smtClean="0"/>
              <a:t>The traditional view</a:t>
            </a:r>
            <a:endParaRPr lang="en-US" altLang="en-US" sz="2400" dirty="0"/>
          </a:p>
        </p:txBody>
      </p:sp>
      <p:sp>
        <p:nvSpPr>
          <p:cNvPr id="7" name="Rectangle 6"/>
          <p:cNvSpPr/>
          <p:nvPr/>
        </p:nvSpPr>
        <p:spPr>
          <a:xfrm>
            <a:off x="457200" y="1039236"/>
            <a:ext cx="7715250" cy="3170099"/>
          </a:xfrm>
          <a:prstGeom prst="rect">
            <a:avLst/>
          </a:prstGeom>
        </p:spPr>
        <p:txBody>
          <a:bodyPr>
            <a:spAutoFit/>
          </a:bodyPr>
          <a:lstStyle/>
          <a:p>
            <a:pPr marL="342900" indent="-342900" algn="just">
              <a:buFont typeface="Arial" panose="020B0604020202020204" pitchFamily="34" charset="0"/>
              <a:buChar char="•"/>
              <a:defRPr/>
            </a:pPr>
            <a:r>
              <a:rPr lang="en-US" sz="2000" smtClean="0">
                <a:solidFill>
                  <a:schemeClr val="bg1"/>
                </a:solidFill>
              </a:rPr>
              <a:t>William </a:t>
            </a:r>
            <a:r>
              <a:rPr lang="en-US" sz="2000">
                <a:solidFill>
                  <a:schemeClr val="bg1"/>
                </a:solidFill>
              </a:rPr>
              <a:t>I, co-operation between Lanfranc and </a:t>
            </a:r>
            <a:r>
              <a:rPr lang="en-US" sz="2000">
                <a:solidFill>
                  <a:schemeClr val="bg1"/>
                </a:solidFill>
              </a:rPr>
              <a:t>the </a:t>
            </a:r>
            <a:r>
              <a:rPr lang="en-US" sz="2000" smtClean="0">
                <a:solidFill>
                  <a:schemeClr val="bg1"/>
                </a:solidFill>
              </a:rPr>
              <a:t>king</a:t>
            </a:r>
          </a:p>
          <a:p>
            <a:pPr marL="342900" indent="-342900" algn="just">
              <a:buFont typeface="Arial" panose="020B0604020202020204" pitchFamily="34" charset="0"/>
              <a:buChar char="•"/>
              <a:defRPr/>
            </a:pPr>
            <a:endParaRPr lang="en-US" sz="2000">
              <a:solidFill>
                <a:schemeClr val="bg1"/>
              </a:solidFill>
            </a:endParaRPr>
          </a:p>
          <a:p>
            <a:pPr marL="342900" indent="-342900" algn="just">
              <a:buFont typeface="Arial" panose="020B0604020202020204" pitchFamily="34" charset="0"/>
              <a:buChar char="•"/>
              <a:defRPr/>
            </a:pPr>
            <a:r>
              <a:rPr lang="en-US" sz="2000" smtClean="0">
                <a:solidFill>
                  <a:schemeClr val="bg1"/>
                </a:solidFill>
              </a:rPr>
              <a:t>Henry </a:t>
            </a:r>
            <a:r>
              <a:rPr lang="en-US" sz="2000">
                <a:solidFill>
                  <a:schemeClr val="bg1"/>
                </a:solidFill>
              </a:rPr>
              <a:t>I, attempts by the papacy to exercise influence thwarted by a </a:t>
            </a:r>
            <a:r>
              <a:rPr lang="en-US" sz="2000">
                <a:solidFill>
                  <a:schemeClr val="bg1"/>
                </a:solidFill>
              </a:rPr>
              <a:t>strong </a:t>
            </a:r>
            <a:r>
              <a:rPr lang="en-US" sz="2000" smtClean="0">
                <a:solidFill>
                  <a:schemeClr val="bg1"/>
                </a:solidFill>
              </a:rPr>
              <a:t>king</a:t>
            </a:r>
          </a:p>
          <a:p>
            <a:pPr marL="342900" indent="-342900" algn="just">
              <a:buFont typeface="Arial" panose="020B0604020202020204" pitchFamily="34" charset="0"/>
              <a:buChar char="•"/>
              <a:defRPr/>
            </a:pPr>
            <a:endParaRPr lang="en-US" sz="2000">
              <a:solidFill>
                <a:schemeClr val="bg1"/>
              </a:solidFill>
            </a:endParaRPr>
          </a:p>
          <a:p>
            <a:pPr marL="342900" indent="-342900" algn="just">
              <a:buFont typeface="Arial" panose="020B0604020202020204" pitchFamily="34" charset="0"/>
              <a:buChar char="•"/>
              <a:defRPr/>
            </a:pPr>
            <a:r>
              <a:rPr lang="en-US" sz="2000" smtClean="0">
                <a:solidFill>
                  <a:schemeClr val="bg1"/>
                </a:solidFill>
              </a:rPr>
              <a:t>Stephen</a:t>
            </a:r>
            <a:r>
              <a:rPr lang="en-US" sz="2000">
                <a:solidFill>
                  <a:schemeClr val="bg1"/>
                </a:solidFill>
              </a:rPr>
              <a:t>, papal influence fills a </a:t>
            </a:r>
            <a:r>
              <a:rPr lang="en-US" sz="2000">
                <a:solidFill>
                  <a:schemeClr val="bg1"/>
                </a:solidFill>
              </a:rPr>
              <a:t>power </a:t>
            </a:r>
            <a:r>
              <a:rPr lang="en-US" sz="2000" smtClean="0">
                <a:solidFill>
                  <a:schemeClr val="bg1"/>
                </a:solidFill>
              </a:rPr>
              <a:t>vacuum</a:t>
            </a:r>
          </a:p>
          <a:p>
            <a:pPr marL="342900" indent="-342900" algn="just">
              <a:buFont typeface="Arial" panose="020B0604020202020204" pitchFamily="34" charset="0"/>
              <a:buChar char="•"/>
              <a:defRPr/>
            </a:pPr>
            <a:endParaRPr lang="en-US" sz="2000">
              <a:solidFill>
                <a:schemeClr val="bg1"/>
              </a:solidFill>
            </a:endParaRPr>
          </a:p>
          <a:p>
            <a:pPr marL="342900" indent="-342900" algn="just">
              <a:buFont typeface="Arial" panose="020B0604020202020204" pitchFamily="34" charset="0"/>
              <a:buChar char="•"/>
              <a:defRPr/>
            </a:pPr>
            <a:r>
              <a:rPr lang="en-US" sz="2000" smtClean="0">
                <a:solidFill>
                  <a:schemeClr val="bg1"/>
                </a:solidFill>
              </a:rPr>
              <a:t>Henry </a:t>
            </a:r>
            <a:r>
              <a:rPr lang="en-US" sz="2000">
                <a:solidFill>
                  <a:schemeClr val="bg1"/>
                </a:solidFill>
              </a:rPr>
              <a:t>II, attempts to restore the situation to what it was in the time of his grandfather, but was betrayed by Thomas Becket</a:t>
            </a:r>
          </a:p>
          <a:p>
            <a:pPr marL="342900" indent="-342900" algn="just">
              <a:buFont typeface="Arial" panose="020B0604020202020204" pitchFamily="34" charset="0"/>
              <a:buChar char="•"/>
              <a:defRPr/>
            </a:pP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1"/>
            <a:ext cx="8229600" cy="517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a:t>The </a:t>
            </a:r>
            <a:r>
              <a:rPr lang="en-US" altLang="en-US" sz="2400" smtClean="0"/>
              <a:t>problems with the traditional </a:t>
            </a:r>
            <a:r>
              <a:rPr lang="en-US" altLang="en-US" sz="2400"/>
              <a:t>view</a:t>
            </a:r>
            <a:endParaRPr lang="en-US" altLang="en-US" sz="2400" dirty="0"/>
          </a:p>
        </p:txBody>
      </p:sp>
      <p:sp>
        <p:nvSpPr>
          <p:cNvPr id="8" name="TextBox 7"/>
          <p:cNvSpPr txBox="1"/>
          <p:nvPr/>
        </p:nvSpPr>
        <p:spPr>
          <a:xfrm>
            <a:off x="457200" y="1302726"/>
            <a:ext cx="8063345" cy="3477875"/>
          </a:xfrm>
          <a:prstGeom prst="rect">
            <a:avLst/>
          </a:prstGeom>
          <a:noFill/>
        </p:spPr>
        <p:txBody>
          <a:bodyPr wrap="square">
            <a:spAutoFit/>
          </a:bodyPr>
          <a:lstStyle/>
          <a:p>
            <a:pPr marL="342900" indent="-342900">
              <a:buFont typeface="Arial" panose="020B0604020202020204" pitchFamily="34" charset="0"/>
              <a:buChar char="•"/>
              <a:defRPr/>
            </a:pPr>
            <a:r>
              <a:rPr lang="en-US" sz="2000" smtClean="0">
                <a:solidFill>
                  <a:schemeClr val="bg1"/>
                </a:solidFill>
              </a:rPr>
              <a:t>The facts are accurate to the extent that we can separate fact from attitude in the traditional account.</a:t>
            </a:r>
            <a:endParaRPr lang="en-US" sz="2000" dirty="0" smtClean="0">
              <a:solidFill>
                <a:schemeClr val="bg1"/>
              </a:solidFill>
            </a:endParaRP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smtClean="0">
                <a:solidFill>
                  <a:schemeClr val="bg1"/>
                </a:solidFill>
              </a:rPr>
              <a:t>It misses the point in much the same way that Henry II missed the point when he attempted to restore the </a:t>
            </a:r>
            <a:r>
              <a:rPr lang="en-US" sz="2000" i="1" smtClean="0">
                <a:solidFill>
                  <a:schemeClr val="bg1"/>
                </a:solidFill>
              </a:rPr>
              <a:t>status quo </a:t>
            </a:r>
            <a:r>
              <a:rPr lang="en-US" sz="2000" smtClean="0">
                <a:solidFill>
                  <a:schemeClr val="bg1"/>
                </a:solidFill>
              </a:rPr>
              <a:t>in the time of his grandfather</a:t>
            </a:r>
            <a:endParaRPr lang="en-US" sz="2000" dirty="0" smtClean="0">
              <a:solidFill>
                <a:schemeClr val="bg1"/>
              </a:solidFill>
            </a:endParaRP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smtClean="0">
                <a:solidFill>
                  <a:schemeClr val="bg1"/>
                </a:solidFill>
              </a:rPr>
              <a:t>The issues of the 12th century are not those of the 16th.</a:t>
            </a:r>
          </a:p>
          <a:p>
            <a:pPr marL="342900" indent="-342900">
              <a:buFont typeface="Arial" panose="020B0604020202020204" pitchFamily="34" charset="0"/>
              <a:buChar char="•"/>
              <a:defRPr/>
            </a:pPr>
            <a:endParaRPr lang="en-US" sz="2000">
              <a:solidFill>
                <a:schemeClr val="bg1"/>
              </a:solidFill>
            </a:endParaRPr>
          </a:p>
          <a:p>
            <a:pPr marL="342900" indent="-342900">
              <a:buFont typeface="Arial" panose="020B0604020202020204" pitchFamily="34" charset="0"/>
              <a:buChar char="•"/>
              <a:defRPr/>
            </a:pPr>
            <a:r>
              <a:rPr lang="en-US" sz="2000" smtClean="0">
                <a:solidFill>
                  <a:schemeClr val="bg1"/>
                </a:solidFill>
              </a:rPr>
              <a:t>We should not speak of church and state in his period but of </a:t>
            </a:r>
            <a:r>
              <a:rPr lang="en-US" sz="2000" i="1" smtClean="0">
                <a:solidFill>
                  <a:schemeClr val="bg1"/>
                </a:solidFill>
              </a:rPr>
              <a:t>regnum</a:t>
            </a:r>
            <a:r>
              <a:rPr lang="en-US" sz="2000" smtClean="0">
                <a:solidFill>
                  <a:schemeClr val="bg1"/>
                </a:solidFill>
              </a:rPr>
              <a:t> and </a:t>
            </a:r>
            <a:r>
              <a:rPr lang="en-US" sz="2000" i="1" smtClean="0">
                <a:solidFill>
                  <a:schemeClr val="bg1"/>
                </a:solidFill>
              </a:rPr>
              <a:t>sacerdotium</a:t>
            </a:r>
            <a:r>
              <a:rPr lang="en-US" sz="2000" smtClean="0">
                <a:solidFill>
                  <a:schemeClr val="bg1"/>
                </a:solidFill>
              </a:rPr>
              <a:t> or temporal and spiritual.</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975788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726"/>
          </a:xfrm>
        </p:spPr>
        <p:txBody>
          <a:bodyPr/>
          <a:lstStyle/>
          <a:p>
            <a:r>
              <a:rPr lang="en-US" sz="2400" smtClean="0"/>
              <a:t>The reform movement </a:t>
            </a:r>
            <a:r>
              <a:rPr lang="en-US" sz="2400"/>
              <a:t>of </a:t>
            </a:r>
            <a:r>
              <a:rPr lang="en-US" sz="2400"/>
              <a:t>the </a:t>
            </a:r>
            <a:r>
              <a:rPr lang="en-US" sz="2400" smtClean="0"/>
              <a:t>eleventh century</a:t>
            </a:r>
            <a:endParaRPr lang="en-US" sz="2400" dirty="0"/>
          </a:p>
        </p:txBody>
      </p:sp>
      <p:sp>
        <p:nvSpPr>
          <p:cNvPr id="3" name="Content Placeholder 2"/>
          <p:cNvSpPr>
            <a:spLocks noGrp="1"/>
          </p:cNvSpPr>
          <p:nvPr>
            <p:ph idx="1"/>
          </p:nvPr>
        </p:nvSpPr>
        <p:spPr>
          <a:xfrm>
            <a:off x="457200" y="1381992"/>
            <a:ext cx="8229600" cy="4083626"/>
          </a:xfrm>
        </p:spPr>
        <p:txBody>
          <a:bodyPr/>
          <a:lstStyle/>
          <a:p>
            <a:r>
              <a:rPr lang="en-US" smtClean="0"/>
              <a:t>Integration </a:t>
            </a:r>
            <a:r>
              <a:rPr lang="en-US"/>
              <a:t>of regnum and sacerdotium under a sacral king—the abuses to which </a:t>
            </a:r>
            <a:r>
              <a:rPr lang="en-US"/>
              <a:t>this </a:t>
            </a:r>
            <a:r>
              <a:rPr lang="en-US" smtClean="0"/>
              <a:t>leads</a:t>
            </a:r>
          </a:p>
          <a:p>
            <a:endParaRPr lang="en-US"/>
          </a:p>
          <a:p>
            <a:r>
              <a:rPr lang="en-US" smtClean="0"/>
              <a:t>Monastic </a:t>
            </a:r>
            <a:r>
              <a:rPr lang="en-US"/>
              <a:t>reform—Cluny, Henry II of Germany (</a:t>
            </a:r>
            <a:r>
              <a:rPr lang="en-US"/>
              <a:t>1002–24</a:t>
            </a:r>
            <a:r>
              <a:rPr lang="en-US" smtClean="0"/>
              <a:t>)</a:t>
            </a:r>
          </a:p>
          <a:p>
            <a:endParaRPr lang="en-US"/>
          </a:p>
          <a:p>
            <a:r>
              <a:rPr lang="en-US" smtClean="0"/>
              <a:t>Clerical </a:t>
            </a:r>
            <a:r>
              <a:rPr lang="en-US"/>
              <a:t>reform—Leo IX (1049–54), Gregory VII (1073–85): general moral reform, simony, lay investiture, lay ownership of churches, clerical celibacy, primacy of </a:t>
            </a:r>
            <a:r>
              <a:rPr lang="en-US"/>
              <a:t>the </a:t>
            </a:r>
            <a:r>
              <a:rPr lang="en-US" smtClean="0"/>
              <a:t>papacy</a:t>
            </a:r>
          </a:p>
          <a:p>
            <a:endParaRPr lang="en-US"/>
          </a:p>
          <a:p>
            <a:r>
              <a:rPr lang="en-US" smtClean="0"/>
              <a:t>The </a:t>
            </a:r>
            <a:r>
              <a:rPr lang="en-US"/>
              <a:t>controversy over </a:t>
            </a:r>
            <a:r>
              <a:rPr lang="en-US"/>
              <a:t>lay </a:t>
            </a:r>
            <a:r>
              <a:rPr lang="en-US" smtClean="0"/>
              <a:t>investiture—why it could not be resolved by the modern solution of separation of church and state </a:t>
            </a:r>
            <a:endParaRPr lang="en-US"/>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963533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726"/>
          </a:xfrm>
        </p:spPr>
        <p:txBody>
          <a:bodyPr/>
          <a:lstStyle/>
          <a:p>
            <a:r>
              <a:rPr lang="en-US"/>
              <a:t>The Conqueror and Lanfranc (1070–1089)</a:t>
            </a:r>
            <a:endParaRPr lang="en-US" sz="2400" dirty="0"/>
          </a:p>
        </p:txBody>
      </p:sp>
      <p:sp>
        <p:nvSpPr>
          <p:cNvPr id="3" name="Content Placeholder 2"/>
          <p:cNvSpPr>
            <a:spLocks noGrp="1"/>
          </p:cNvSpPr>
          <p:nvPr>
            <p:ph idx="1"/>
          </p:nvPr>
        </p:nvSpPr>
        <p:spPr>
          <a:xfrm>
            <a:off x="477982" y="1153390"/>
            <a:ext cx="8229600" cy="4998027"/>
          </a:xfrm>
        </p:spPr>
        <p:txBody>
          <a:bodyPr/>
          <a:lstStyle/>
          <a:p>
            <a:r>
              <a:rPr lang="en-US" smtClean="0"/>
              <a:t>Council </a:t>
            </a:r>
            <a:r>
              <a:rPr lang="en-US"/>
              <a:t>of London (</a:t>
            </a:r>
            <a:r>
              <a:rPr lang="en-US"/>
              <a:t>1075</a:t>
            </a:r>
            <a:r>
              <a:rPr lang="en-US" smtClean="0"/>
              <a:t>)</a:t>
            </a:r>
          </a:p>
          <a:p>
            <a:endParaRPr lang="en-US"/>
          </a:p>
          <a:p>
            <a:r>
              <a:rPr lang="en-US" smtClean="0"/>
              <a:t>Letter </a:t>
            </a:r>
            <a:r>
              <a:rPr lang="en-US"/>
              <a:t>to Gregory VII (1073 X 1085, probably earlier in that span)</a:t>
            </a:r>
          </a:p>
          <a:p>
            <a:pPr marL="0" indent="0">
              <a:buNone/>
            </a:pPr>
            <a:r>
              <a:rPr lang="en-US"/>
              <a:t>“To Gregory, the most noble shepherd of the Holy Church, William, by the grace of God renowned king of the English, and duke of the Normans, greeting with </a:t>
            </a:r>
            <a:r>
              <a:rPr lang="en-US"/>
              <a:t>amity</a:t>
            </a:r>
            <a:r>
              <a:rPr lang="en-US" smtClean="0"/>
              <a:t>.”</a:t>
            </a:r>
          </a:p>
          <a:p>
            <a:pPr marL="0" indent="0">
              <a:buNone/>
            </a:pPr>
            <a:endParaRPr lang="en-US"/>
          </a:p>
          <a:p>
            <a:r>
              <a:rPr lang="en-US" smtClean="0"/>
              <a:t>The </a:t>
            </a:r>
            <a:r>
              <a:rPr lang="en-US"/>
              <a:t>document entitled ‘William and the Royal Supremacy’ derived from Eadmer’s History (</a:t>
            </a:r>
            <a:r>
              <a:rPr lang="en-US" i="1"/>
              <a:t>Mats</a:t>
            </a:r>
            <a:r>
              <a:rPr lang="en-US"/>
              <a:t>. p. III–50) may not be </a:t>
            </a:r>
            <a:r>
              <a:rPr lang="en-US"/>
              <a:t>genuine</a:t>
            </a:r>
            <a:r>
              <a:rPr lang="en-US" smtClean="0"/>
              <a:t>.</a:t>
            </a:r>
          </a:p>
          <a:p>
            <a:endParaRPr lang="en-US"/>
          </a:p>
          <a:p>
            <a:r>
              <a:rPr lang="en-US"/>
              <a:t>d.	Division of the courts (1066 X 1087, probably later in that span)</a:t>
            </a:r>
          </a:p>
          <a:p>
            <a:pPr marL="0" indent="0">
              <a:buNone/>
            </a:pPr>
            <a:r>
              <a:rPr lang="en-US"/>
              <a:t>“If any one refuses to come to justice before the bishop ... let him be excommunicated; and should there be need to enforce this ban, let the power and justice of the king or of the sheriff be invoked.”</a:t>
            </a:r>
          </a:p>
          <a:p>
            <a:endParaRPr lang="en-US" dirty="0"/>
          </a:p>
        </p:txBody>
      </p:sp>
    </p:spTree>
    <p:extLst>
      <p:ext uri="{BB962C8B-B14F-4D97-AF65-F5344CB8AC3E}">
        <p14:creationId xmlns:p14="http://schemas.microsoft.com/office/powerpoint/2010/main" val="2843044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726"/>
          </a:xfrm>
        </p:spPr>
        <p:txBody>
          <a:bodyPr/>
          <a:lstStyle/>
          <a:p>
            <a:r>
              <a:rPr lang="en-US" sz="2400"/>
              <a:t>The </a:t>
            </a:r>
            <a:r>
              <a:rPr lang="en-US" sz="2400" smtClean="0"/>
              <a:t>investiture controversy in England (1097</a:t>
            </a:r>
            <a:r>
              <a:rPr lang="en-US" sz="2400"/>
              <a:t>–</a:t>
            </a:r>
            <a:r>
              <a:rPr lang="en-US" sz="2400" smtClean="0"/>
              <a:t>1107)</a:t>
            </a:r>
            <a:endParaRPr lang="en-US" sz="2400" dirty="0"/>
          </a:p>
        </p:txBody>
      </p:sp>
      <p:sp>
        <p:nvSpPr>
          <p:cNvPr id="3" name="Content Placeholder 2"/>
          <p:cNvSpPr>
            <a:spLocks noGrp="1"/>
          </p:cNvSpPr>
          <p:nvPr>
            <p:ph idx="1"/>
          </p:nvPr>
        </p:nvSpPr>
        <p:spPr>
          <a:xfrm>
            <a:off x="477982" y="1153390"/>
            <a:ext cx="8229600" cy="4998027"/>
          </a:xfrm>
        </p:spPr>
        <p:txBody>
          <a:bodyPr/>
          <a:lstStyle/>
          <a:p>
            <a:r>
              <a:rPr lang="en-US" smtClean="0"/>
              <a:t>It was remarkably short. Contrast the Continent (1075</a:t>
            </a:r>
            <a:r>
              <a:rPr lang="en-US"/>
              <a:t>–</a:t>
            </a:r>
            <a:r>
              <a:rPr lang="en-US" smtClean="0"/>
              <a:t>1122)</a:t>
            </a:r>
          </a:p>
          <a:p>
            <a:endParaRPr lang="en-US"/>
          </a:p>
          <a:p>
            <a:r>
              <a:rPr lang="en-US" smtClean="0"/>
              <a:t>Appeals </a:t>
            </a:r>
            <a:r>
              <a:rPr lang="en-US"/>
              <a:t>to the papacy were as common in Henry I’s reign as they were in any other place </a:t>
            </a:r>
            <a:r>
              <a:rPr lang="en-US"/>
              <a:t>in </a:t>
            </a:r>
            <a:r>
              <a:rPr lang="en-US" smtClean="0"/>
              <a:t>Europe.</a:t>
            </a:r>
          </a:p>
          <a:p>
            <a:pPr marL="0" indent="0">
              <a:buNone/>
            </a:pPr>
            <a:endParaRPr lang="en-US"/>
          </a:p>
          <a:p>
            <a:r>
              <a:rPr lang="en-US" smtClean="0"/>
              <a:t>The difference between Lanfranc and Anselm is a difference of generations.</a:t>
            </a:r>
          </a:p>
        </p:txBody>
      </p:sp>
    </p:spTree>
    <p:extLst>
      <p:ext uri="{BB962C8B-B14F-4D97-AF65-F5344CB8AC3E}">
        <p14:creationId xmlns:p14="http://schemas.microsoft.com/office/powerpoint/2010/main" val="1362477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726"/>
          </a:xfrm>
        </p:spPr>
        <p:txBody>
          <a:bodyPr/>
          <a:lstStyle/>
          <a:p>
            <a:r>
              <a:rPr lang="en-US" sz="2400" smtClean="0"/>
              <a:t>The events of Stephen’s reign</a:t>
            </a:r>
            <a:endParaRPr lang="en-US" sz="2400" dirty="0"/>
          </a:p>
        </p:txBody>
      </p:sp>
      <p:sp>
        <p:nvSpPr>
          <p:cNvPr id="3" name="Content Placeholder 2"/>
          <p:cNvSpPr>
            <a:spLocks noGrp="1"/>
          </p:cNvSpPr>
          <p:nvPr>
            <p:ph idx="1"/>
          </p:nvPr>
        </p:nvSpPr>
        <p:spPr>
          <a:xfrm>
            <a:off x="558369" y="1273058"/>
            <a:ext cx="8229600" cy="4213341"/>
          </a:xfrm>
        </p:spPr>
        <p:txBody>
          <a:bodyPr/>
          <a:lstStyle/>
          <a:p>
            <a:r>
              <a:rPr lang="en-US"/>
              <a:t>Gratian (c. </a:t>
            </a:r>
            <a:r>
              <a:rPr lang="en-US"/>
              <a:t>1140</a:t>
            </a:r>
            <a:r>
              <a:rPr lang="en-US" smtClean="0"/>
              <a:t>)</a:t>
            </a:r>
          </a:p>
          <a:p>
            <a:endParaRPr lang="en-US" smtClean="0"/>
          </a:p>
          <a:p>
            <a:r>
              <a:rPr lang="en-US" smtClean="0"/>
              <a:t>Revival </a:t>
            </a:r>
            <a:r>
              <a:rPr lang="en-US"/>
              <a:t>of the study of </a:t>
            </a:r>
            <a:r>
              <a:rPr lang="en-US"/>
              <a:t>Roman </a:t>
            </a:r>
            <a:r>
              <a:rPr lang="en-US" smtClean="0"/>
              <a:t>law</a:t>
            </a:r>
          </a:p>
          <a:p>
            <a:endParaRPr lang="en-US" smtClean="0"/>
          </a:p>
          <a:p>
            <a:r>
              <a:rPr lang="en-US" smtClean="0"/>
              <a:t>Archbishop </a:t>
            </a:r>
            <a:r>
              <a:rPr lang="en-US"/>
              <a:t>Theobald </a:t>
            </a:r>
            <a:r>
              <a:rPr lang="en-US"/>
              <a:t>(</a:t>
            </a:r>
            <a:r>
              <a:rPr lang="en-US" smtClean="0"/>
              <a:t>1138–1161)</a:t>
            </a:r>
          </a:p>
          <a:p>
            <a:endParaRPr lang="en-US" smtClean="0"/>
          </a:p>
          <a:p>
            <a:r>
              <a:rPr lang="en-US" smtClean="0"/>
              <a:t>Vacarius </a:t>
            </a:r>
            <a:r>
              <a:rPr lang="en-US"/>
              <a:t>(?1120</a:t>
            </a:r>
            <a:r>
              <a:rPr lang="en-US"/>
              <a:t>–?</a:t>
            </a:r>
            <a:r>
              <a:rPr lang="en-US" smtClean="0"/>
              <a:t>1200)</a:t>
            </a:r>
          </a:p>
          <a:p>
            <a:endParaRPr lang="en-US" smtClean="0"/>
          </a:p>
          <a:p>
            <a:r>
              <a:rPr lang="en-US" smtClean="0"/>
              <a:t>John </a:t>
            </a:r>
            <a:r>
              <a:rPr lang="en-US"/>
              <a:t>of Salisbury </a:t>
            </a:r>
            <a:r>
              <a:rPr lang="en-US"/>
              <a:t>(</a:t>
            </a:r>
            <a:r>
              <a:rPr lang="en-US" smtClean="0"/>
              <a:t>c.1120–1180</a:t>
            </a:r>
          </a:p>
          <a:p>
            <a:endParaRPr lang="en-US" smtClean="0"/>
          </a:p>
          <a:p>
            <a:r>
              <a:rPr lang="en-US" smtClean="0"/>
              <a:t>The Cistercians</a:t>
            </a:r>
            <a:endParaRPr lang="en-US" dirty="0"/>
          </a:p>
          <a:p>
            <a:endParaRPr lang="en-US" sz="1000" dirty="0"/>
          </a:p>
        </p:txBody>
      </p:sp>
    </p:spTree>
    <p:extLst>
      <p:ext uri="{BB962C8B-B14F-4D97-AF65-F5344CB8AC3E}">
        <p14:creationId xmlns:p14="http://schemas.microsoft.com/office/powerpoint/2010/main" val="2801659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9"/>
            <a:ext cx="8229600" cy="6189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a:t>Gratian’s </a:t>
            </a:r>
            <a:r>
              <a:rPr lang="en-US" sz="2400" i="1"/>
              <a:t>Concordance of Discordant Canons</a:t>
            </a:r>
            <a:endParaRPr lang="en-US" altLang="en-US" sz="2400" i="1" dirty="0"/>
          </a:p>
        </p:txBody>
      </p:sp>
      <p:sp>
        <p:nvSpPr>
          <p:cNvPr id="12293" name="TextBox 1"/>
          <p:cNvSpPr txBox="1">
            <a:spLocks noChangeArrowheads="1"/>
          </p:cNvSpPr>
          <p:nvPr/>
        </p:nvSpPr>
        <p:spPr bwMode="auto">
          <a:xfrm>
            <a:off x="457200" y="1267691"/>
            <a:ext cx="82296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marL="0" indent="0">
              <a:defRPr/>
            </a:pPr>
            <a:r>
              <a:rPr lang="en-US" sz="2000">
                <a:solidFill>
                  <a:schemeClr val="bg1"/>
                </a:solidFill>
              </a:rPr>
              <a:t>“Mankind is ruled by two things, to wit, natural law and customs. Natural law is what is contained in the law and the Gospel in which everyone is ordered to do to another what he wishes to happen to himself and is prohihited from inflicting on another what he does not wish to happen to himself—whence Christ in the Gospel: “Everything that you wish that men do to you, you also do to them, for this is the law and the prophets.” [Matthew </a:t>
            </a:r>
            <a:r>
              <a:rPr lang="en-US" sz="2000">
                <a:solidFill>
                  <a:schemeClr val="bg1"/>
                </a:solidFill>
              </a:rPr>
              <a:t>7:12</a:t>
            </a:r>
            <a:r>
              <a:rPr lang="en-US" sz="2000" smtClean="0">
                <a:solidFill>
                  <a:schemeClr val="bg1"/>
                </a:solidFill>
              </a:rPr>
              <a:t>]</a:t>
            </a:r>
          </a:p>
          <a:p>
            <a:pPr marL="0" indent="0">
              <a:defRPr/>
            </a:pPr>
            <a:endParaRPr lang="en-US" sz="2000">
              <a:solidFill>
                <a:schemeClr val="bg1"/>
              </a:solidFill>
            </a:endParaRPr>
          </a:p>
          <a:p>
            <a:pPr marL="0" indent="0">
              <a:defRPr/>
            </a:pPr>
            <a:r>
              <a:rPr lang="en-US" sz="2000">
                <a:solidFill>
                  <a:schemeClr val="bg1"/>
                </a:solidFill>
              </a:rPr>
              <a:t>“Hence Isidore [</a:t>
            </a:r>
            <a:r>
              <a:rPr lang="en-US" sz="2000">
                <a:solidFill>
                  <a:schemeClr val="bg1"/>
                </a:solidFill>
              </a:rPr>
              <a:t>of </a:t>
            </a:r>
            <a:r>
              <a:rPr lang="en-US" sz="2000" smtClean="0">
                <a:solidFill>
                  <a:schemeClr val="bg1"/>
                </a:solidFill>
              </a:rPr>
              <a:t>Seville, before 640] </a:t>
            </a:r>
            <a:r>
              <a:rPr lang="en-US" sz="2000">
                <a:solidFill>
                  <a:schemeClr val="bg1"/>
                </a:solidFill>
              </a:rPr>
              <a:t>says in the fifth book </a:t>
            </a:r>
            <a:r>
              <a:rPr lang="en-US" sz="2000">
                <a:solidFill>
                  <a:schemeClr val="bg1"/>
                </a:solidFill>
              </a:rPr>
              <a:t>of </a:t>
            </a:r>
            <a:r>
              <a:rPr lang="en-US" sz="2000" i="1" smtClean="0">
                <a:solidFill>
                  <a:schemeClr val="bg1"/>
                </a:solidFill>
              </a:rPr>
              <a:t>Etymologies</a:t>
            </a:r>
            <a:r>
              <a:rPr lang="en-US" sz="2000" smtClean="0">
                <a:solidFill>
                  <a:schemeClr val="bg1"/>
                </a:solidFill>
              </a:rPr>
              <a:t>:</a:t>
            </a:r>
          </a:p>
          <a:p>
            <a:pPr marL="0" indent="0">
              <a:defRPr/>
            </a:pPr>
            <a:endParaRPr lang="en-US" sz="2000">
              <a:solidFill>
                <a:schemeClr val="bg1"/>
              </a:solidFill>
            </a:endParaRPr>
          </a:p>
          <a:p>
            <a:pPr marL="0" indent="0">
              <a:defRPr/>
            </a:pPr>
            <a:r>
              <a:rPr lang="en-US" sz="2000">
                <a:solidFill>
                  <a:schemeClr val="bg1"/>
                </a:solidFill>
              </a:rPr>
              <a:t>“‘All laws are either divine or human, divine laws </a:t>
            </a:r>
            <a:r>
              <a:rPr lang="en-US" sz="2000">
                <a:solidFill>
                  <a:schemeClr val="bg1"/>
                </a:solidFill>
              </a:rPr>
              <a:t>correspond </a:t>
            </a:r>
            <a:r>
              <a:rPr lang="en-US" sz="2000" smtClean="0">
                <a:solidFill>
                  <a:schemeClr val="bg1"/>
                </a:solidFill>
              </a:rPr>
              <a:t>to nature</a:t>
            </a:r>
            <a:r>
              <a:rPr lang="en-US" sz="2000">
                <a:solidFill>
                  <a:schemeClr val="bg1"/>
                </a:solidFill>
              </a:rPr>
              <a:t>, human laws to </a:t>
            </a:r>
            <a:r>
              <a:rPr lang="en-US" sz="2000">
                <a:solidFill>
                  <a:schemeClr val="bg1"/>
                </a:solidFill>
              </a:rPr>
              <a:t>custom</a:t>
            </a:r>
            <a:r>
              <a:rPr lang="en-US" sz="2000" smtClean="0">
                <a:solidFill>
                  <a:schemeClr val="bg1"/>
                </a:solidFill>
              </a:rPr>
              <a:t>’.”</a:t>
            </a:r>
            <a:endParaRPr lang="en-US" sz="200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ilder constitutionalism">
  <a:themeElements>
    <a:clrScheme name="bilder constitutionali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lder constitutionalis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lder constitutionali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lder constitutionalis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lder constitutionalis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lder constitutionalis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lder constitutionalis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lder constitutionalis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lder constitutionalis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lder constitutionalis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lder constitutionalis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lder constitutionalis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lder constitutionalis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lder constitutionalis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bilder constitutionalism</Template>
  <TotalTime>29410</TotalTime>
  <Words>1881</Words>
  <Application>Microsoft Office PowerPoint</Application>
  <PresentationFormat>On-screen Show (4:3)</PresentationFormat>
  <Paragraphs>120</Paragraphs>
  <Slides>21</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21</vt:i4>
      </vt:variant>
    </vt:vector>
  </HeadingPairs>
  <TitlesOfParts>
    <vt:vector size="23" baseType="lpstr">
      <vt:lpstr>Arial</vt:lpstr>
      <vt:lpstr>bilder constitutionalism</vt:lpstr>
      <vt:lpstr>PowerPoint Presentation</vt:lpstr>
      <vt:lpstr>Chronology</vt:lpstr>
      <vt:lpstr>The traditional view</vt:lpstr>
      <vt:lpstr>The problems with the traditional view</vt:lpstr>
      <vt:lpstr>The reform movement of the eleventh century</vt:lpstr>
      <vt:lpstr>The Conqueror and Lanfranc (1070–1089)</vt:lpstr>
      <vt:lpstr>The investiture controversy in England (1097–1107)</vt:lpstr>
      <vt:lpstr>The events of Stephen’s reign</vt:lpstr>
      <vt:lpstr>Gratian’s Concordance of Discordant Canons</vt:lpstr>
      <vt:lpstr>Henry II</vt:lpstr>
      <vt:lpstr>Henry II — the Constitutions of Clarendon (cont’d)</vt:lpstr>
      <vt:lpstr>Henry II — the Constitutions of Clarendon (cont’d)</vt:lpstr>
      <vt:lpstr>Henry II — the Becket Controversy</vt:lpstr>
      <vt:lpstr>Henry II — the Becket Controversy</vt:lpstr>
      <vt:lpstr>Henry II — the Becket controversy (cont’d)</vt:lpstr>
      <vt:lpstr>Henry II — the Becket controversy (cont’d)</vt:lpstr>
      <vt:lpstr>Henry II (cont’d)</vt:lpstr>
      <vt:lpstr>Settlements ultimately reached</vt:lpstr>
      <vt:lpstr>An attempt to summarize at the macro level</vt:lpstr>
      <vt:lpstr>An attempt to summarize at the micro level</vt:lpstr>
      <vt:lpstr>Where do we go from here?</vt:lpstr>
    </vt:vector>
  </TitlesOfParts>
  <Company>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Colonial Constitutionalism  &amp;  Constitutional Law  Mary Sarah Bilder  American Society for Legal History November 18, 2006</dc:title>
  <dc:creator>bilder</dc:creator>
  <cp:lastModifiedBy>Charles Donahue</cp:lastModifiedBy>
  <cp:revision>303</cp:revision>
  <dcterms:created xsi:type="dcterms:W3CDTF">2007-01-08T17:13:49Z</dcterms:created>
  <dcterms:modified xsi:type="dcterms:W3CDTF">2021-08-22T20:22:25Z</dcterms:modified>
</cp:coreProperties>
</file>