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83" r:id="rId2"/>
    <p:sldId id="425" r:id="rId3"/>
    <p:sldId id="405" r:id="rId4"/>
    <p:sldId id="446" r:id="rId5"/>
    <p:sldId id="447" r:id="rId6"/>
    <p:sldId id="461" r:id="rId7"/>
    <p:sldId id="448" r:id="rId8"/>
    <p:sldId id="449" r:id="rId9"/>
    <p:sldId id="434" r:id="rId10"/>
    <p:sldId id="409" r:id="rId11"/>
    <p:sldId id="445" r:id="rId12"/>
    <p:sldId id="429" r:id="rId13"/>
    <p:sldId id="417" r:id="rId14"/>
    <p:sldId id="464" r:id="rId15"/>
    <p:sldId id="433" r:id="rId16"/>
    <p:sldId id="465" r:id="rId17"/>
    <p:sldId id="435" r:id="rId18"/>
    <p:sldId id="466" r:id="rId19"/>
    <p:sldId id="467" r:id="rId20"/>
    <p:sldId id="437" r:id="rId21"/>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88" autoAdjust="0"/>
    <p:restoredTop sz="87500" autoAdjust="0"/>
  </p:normalViewPr>
  <p:slideViewPr>
    <p:cSldViewPr snapToGrid="0">
      <p:cViewPr varScale="1">
        <p:scale>
          <a:sx n="95" d="100"/>
          <a:sy n="95" d="100"/>
        </p:scale>
        <p:origin x="8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86"/>
    </p:cViewPr>
  </p:sorterViewPr>
  <p:notesViewPr>
    <p:cSldViewPr snapToGrid="0">
      <p:cViewPr varScale="1">
        <p:scale>
          <a:sx n="81" d="100"/>
          <a:sy n="81"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a:lvl1pPr>
          </a:lstStyle>
          <a:p>
            <a:pPr>
              <a:defRPr/>
            </a:pPr>
            <a:fld id="{F923ECB2-CE3C-43B6-9640-57D6926B14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4</a:t>
            </a:fld>
            <a:endParaRPr lang="en-US" altLang="en-US" dirty="0"/>
          </a:p>
        </p:txBody>
      </p:sp>
    </p:spTree>
    <p:extLst>
      <p:ext uri="{BB962C8B-B14F-4D97-AF65-F5344CB8AC3E}">
        <p14:creationId xmlns:p14="http://schemas.microsoft.com/office/powerpoint/2010/main" val="195991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23ECB2-CE3C-43B6-9640-57D6926B1462}" type="slidenum">
              <a:rPr lang="en-US" altLang="en-US" smtClean="0"/>
              <a:pPr>
                <a:defRPr/>
              </a:pPr>
              <a:t>6</a:t>
            </a:fld>
            <a:endParaRPr lang="en-US" altLang="en-US" dirty="0"/>
          </a:p>
        </p:txBody>
      </p:sp>
    </p:spTree>
    <p:extLst>
      <p:ext uri="{BB962C8B-B14F-4D97-AF65-F5344CB8AC3E}">
        <p14:creationId xmlns:p14="http://schemas.microsoft.com/office/powerpoint/2010/main" val="122707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F714B2F7-B8C7-4292-9CEC-1D3001CE41AF}" type="slidenum">
              <a:rPr lang="en-US" altLang="en-US" smtClean="0"/>
              <a:pPr/>
              <a:t>9</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10</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11</a:t>
            </a:fld>
            <a:endParaRPr lang="en-US" altLang="en-US" dirty="0"/>
          </a:p>
        </p:txBody>
      </p:sp>
    </p:spTree>
    <p:extLst>
      <p:ext uri="{BB962C8B-B14F-4D97-AF65-F5344CB8AC3E}">
        <p14:creationId xmlns:p14="http://schemas.microsoft.com/office/powerpoint/2010/main" val="105838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12</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048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C181FE2A-EFE7-4430-948C-AF9A7880E69D}" type="slidenum">
              <a:rPr lang="en-US" altLang="en-US" smtClean="0"/>
              <a:pPr/>
              <a:t>13</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776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3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solidFill>
                  <a:schemeClr val="bg1"/>
                </a:solidFill>
              </a:defRPr>
            </a:lvl1pPr>
            <a:lvl2pPr>
              <a:defRPr sz="20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9869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3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8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07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40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05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175"/>
            <a:ext cx="9144000" cy="6854825"/>
          </a:xfrm>
          <a:prstGeom prst="rect">
            <a:avLst/>
          </a:prstGeom>
          <a:solidFill>
            <a:srgbClr val="000050"/>
          </a:solidFill>
          <a:ln>
            <a:noFill/>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harvard.edu/faculty/cdonahue/courses/ELH/lectures/l04.out.pdf" TargetMode="External"/><Relationship Id="rId2" Type="http://schemas.openxmlformats.org/officeDocument/2006/relationships/hyperlink" Target="l01.screenout.do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endomesday.org/county/herefordshire/" TargetMode="External"/><Relationship Id="rId2" Type="http://schemas.openxmlformats.org/officeDocument/2006/relationships/hyperlink" Target="https://www.google.com/maps/place/Herefordshire,+UK/@52.1093798,-3.3003441,9z/data=!3m1!4b1!4m5!3m4!1s0x486fd425aa3fe7a7:0x767c1094a3729716!8m2!3d52.0765164!4d-2.654418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2400" dirty="0"/>
              <a:t>English Constitutional and Legal History:</a:t>
            </a:r>
            <a:br>
              <a:rPr lang="en-US" altLang="en-US" sz="2400" dirty="0"/>
            </a:br>
            <a:r>
              <a:rPr lang="en-US" altLang="en-US" sz="2400" dirty="0" smtClean="0"/>
              <a:t>The Conquest and Feudalism</a:t>
            </a:r>
            <a:r>
              <a:rPr lang="en-US" altLang="en-US" dirty="0"/>
              <a:t/>
            </a:r>
            <a:br>
              <a:rPr lang="en-US" altLang="en-US" dirty="0"/>
            </a:br>
            <a:r>
              <a:rPr lang="en-US" altLang="en-US" dirty="0"/>
              <a:t>Lecture </a:t>
            </a:r>
            <a:r>
              <a:rPr lang="en-US" altLang="en-US" dirty="0" smtClean="0"/>
              <a:t>4</a:t>
            </a:r>
            <a:endParaRPr lang="en-US" altLang="en-US" dirty="0"/>
          </a:p>
          <a:p>
            <a:pPr algn="ctr" eaLnBrk="1" hangingPunct="1">
              <a:buFontTx/>
              <a:buNone/>
            </a:pPr>
            <a:endParaRPr lang="en-US" altLang="en-US" dirty="0">
              <a:hlinkClick r:id="rId2" action="ppaction://hlinkfile"/>
            </a:endParaRPr>
          </a:p>
          <a:p>
            <a:pPr eaLnBrk="1" hangingPunct="1">
              <a:buFontTx/>
              <a:buNone/>
            </a:pPr>
            <a:r>
              <a:rPr lang="en-US" altLang="en-US" dirty="0">
                <a:hlinkClick r:id="rId3"/>
              </a:rPr>
              <a:t>Click here for a printed outline</a:t>
            </a:r>
            <a:r>
              <a:rPr lang="en-US" altLang="en-US"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Feudalism: what is it?</a:t>
            </a:r>
            <a:endParaRPr lang="en-US" altLang="en-US" sz="2400" dirty="0"/>
          </a:p>
        </p:txBody>
      </p:sp>
      <p:sp>
        <p:nvSpPr>
          <p:cNvPr id="14342" name="TextBox 9"/>
          <p:cNvSpPr txBox="1">
            <a:spLocks noChangeArrowheads="1"/>
          </p:cNvSpPr>
          <p:nvPr/>
        </p:nvSpPr>
        <p:spPr bwMode="auto">
          <a:xfrm>
            <a:off x="457200" y="862013"/>
            <a:ext cx="8458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buFont typeface="Arial" panose="020B0604020202020204" pitchFamily="34" charset="0"/>
              <a:buChar char="•"/>
              <a:defRPr/>
            </a:pPr>
            <a:r>
              <a:rPr lang="en-US" sz="2000" dirty="0" smtClean="0">
                <a:solidFill>
                  <a:schemeClr val="bg1">
                    <a:lumMod val="95000"/>
                  </a:schemeClr>
                </a:solidFill>
                <a:latin typeface="+mn-lt"/>
              </a:rPr>
              <a:t>A </a:t>
            </a:r>
            <a:r>
              <a:rPr lang="en-US" sz="2000" dirty="0">
                <a:solidFill>
                  <a:schemeClr val="bg1">
                    <a:lumMod val="95000"/>
                  </a:schemeClr>
                </a:solidFill>
                <a:latin typeface="+mn-lt"/>
              </a:rPr>
              <a:t>type of economy, built around the manor, in the model, though not always in reality, the manor is coextensive with the vill, with open fields, lord, priest, free tenants, serfs and a lord’s court to manage the whole thing</a:t>
            </a:r>
            <a:r>
              <a:rPr lang="en-US" sz="2000" dirty="0" smtClean="0">
                <a:solidFill>
                  <a:schemeClr val="bg1">
                    <a:lumMod val="95000"/>
                  </a:schemeClr>
                </a:solidFill>
                <a:latin typeface="+mn-lt"/>
              </a:rPr>
              <a:t>. Marxists and Marc Bloch.</a:t>
            </a:r>
          </a:p>
          <a:p>
            <a:pPr marL="342900" indent="-342900">
              <a:buFont typeface="Arial" panose="020B0604020202020204" pitchFamily="34" charset="0"/>
              <a:buChar char="•"/>
              <a:defRPr/>
            </a:pPr>
            <a:endParaRPr lang="en-US" altLang="en-US" sz="2000" dirty="0">
              <a:solidFill>
                <a:schemeClr val="bg1">
                  <a:lumMod val="95000"/>
                </a:schemeClr>
              </a:solidFill>
              <a:latin typeface="+mn-lt"/>
            </a:endParaRPr>
          </a:p>
          <a:p>
            <a:pPr marL="342900" indent="-342900">
              <a:buFont typeface="Arial" panose="020B0604020202020204" pitchFamily="34" charset="0"/>
              <a:buChar char="•"/>
              <a:defRPr/>
            </a:pPr>
            <a:r>
              <a:rPr lang="en-US" altLang="en-US" sz="2000" dirty="0" smtClean="0">
                <a:solidFill>
                  <a:schemeClr val="bg1">
                    <a:lumMod val="95000"/>
                  </a:schemeClr>
                </a:solidFill>
                <a:latin typeface="+mn-lt"/>
              </a:rPr>
              <a:t>A </a:t>
            </a:r>
            <a:r>
              <a:rPr lang="en-US" altLang="en-US" sz="2000" dirty="0">
                <a:solidFill>
                  <a:schemeClr val="bg1">
                    <a:lumMod val="95000"/>
                  </a:schemeClr>
                </a:solidFill>
                <a:latin typeface="+mn-lt"/>
              </a:rPr>
              <a:t>type of society characterized by multiple relationships of dependency, lord and man (vassal) with mutual obligations of support, particularly military, summed up in the ceremonies of homage and fealty</a:t>
            </a:r>
            <a:r>
              <a:rPr lang="en-US" altLang="en-US" sz="2000" dirty="0" smtClean="0">
                <a:solidFill>
                  <a:schemeClr val="bg1">
                    <a:lumMod val="95000"/>
                  </a:schemeClr>
                </a:solidFill>
                <a:latin typeface="+mn-lt"/>
              </a:rPr>
              <a:t>. Allen Brown.</a:t>
            </a:r>
          </a:p>
          <a:p>
            <a:pPr marL="342900" indent="-342900">
              <a:buFont typeface="Arial" panose="020B0604020202020204" pitchFamily="34" charset="0"/>
              <a:buChar char="•"/>
              <a:defRPr/>
            </a:pPr>
            <a:endParaRPr lang="en-US" altLang="en-US" sz="2000" dirty="0">
              <a:solidFill>
                <a:schemeClr val="bg1">
                  <a:lumMod val="95000"/>
                </a:schemeClr>
              </a:solidFill>
              <a:latin typeface="+mn-lt"/>
            </a:endParaRPr>
          </a:p>
          <a:p>
            <a:pPr marL="342900" indent="-342900">
              <a:buFont typeface="Arial" panose="020B0604020202020204" pitchFamily="34" charset="0"/>
              <a:buChar char="•"/>
              <a:defRPr/>
            </a:pPr>
            <a:r>
              <a:rPr lang="en-US" altLang="en-US" sz="2000" dirty="0" smtClean="0">
                <a:solidFill>
                  <a:schemeClr val="bg1">
                    <a:lumMod val="95000"/>
                  </a:schemeClr>
                </a:solidFill>
                <a:latin typeface="+mn-lt"/>
              </a:rPr>
              <a:t>A </a:t>
            </a:r>
            <a:r>
              <a:rPr lang="en-US" altLang="en-US" sz="2000" dirty="0">
                <a:solidFill>
                  <a:schemeClr val="bg1">
                    <a:lumMod val="95000"/>
                  </a:schemeClr>
                </a:solidFill>
                <a:latin typeface="+mn-lt"/>
              </a:rPr>
              <a:t>pyramidal structure of government, based on landholding in which the king rules his tenants-in-chief, they their vassals down to the peasant</a:t>
            </a:r>
            <a:r>
              <a:rPr lang="en-US" altLang="en-US" sz="2000" dirty="0" smtClean="0">
                <a:solidFill>
                  <a:schemeClr val="bg1">
                    <a:lumMod val="95000"/>
                  </a:schemeClr>
                </a:solidFill>
                <a:latin typeface="+mn-lt"/>
              </a:rPr>
              <a:t>.</a:t>
            </a:r>
          </a:p>
          <a:p>
            <a:pPr marL="342900" indent="-342900">
              <a:buFont typeface="Arial" panose="020B0604020202020204" pitchFamily="34" charset="0"/>
              <a:buChar char="•"/>
              <a:defRPr/>
            </a:pPr>
            <a:endParaRPr lang="en-US" altLang="en-US" sz="2000" dirty="0">
              <a:solidFill>
                <a:schemeClr val="bg1">
                  <a:lumMod val="95000"/>
                </a:schemeClr>
              </a:solidFill>
              <a:latin typeface="+mn-lt"/>
            </a:endParaRPr>
          </a:p>
          <a:p>
            <a:pPr marL="342900" indent="-342900">
              <a:buFont typeface="Arial" panose="020B0604020202020204" pitchFamily="34" charset="0"/>
              <a:buChar char="•"/>
              <a:defRPr/>
            </a:pPr>
            <a:r>
              <a:rPr lang="en-US" altLang="en-US" sz="2000" dirty="0" smtClean="0">
                <a:solidFill>
                  <a:schemeClr val="bg1">
                    <a:lumMod val="95000"/>
                  </a:schemeClr>
                </a:solidFill>
                <a:latin typeface="+mn-lt"/>
              </a:rPr>
              <a:t>A </a:t>
            </a:r>
            <a:r>
              <a:rPr lang="en-US" altLang="en-US" sz="2000" dirty="0">
                <a:solidFill>
                  <a:schemeClr val="bg1">
                    <a:lumMod val="95000"/>
                  </a:schemeClr>
                </a:solidFill>
                <a:latin typeface="+mn-lt"/>
              </a:rPr>
              <a:t>pyramidal system of land holding whereby all land is holden of the king for service usually knight’s service and the tenants in chief parcel out the land to subtenants for service, knights and other things.</a:t>
            </a:r>
          </a:p>
          <a:p>
            <a:pPr marL="342900" indent="-342900">
              <a:buFont typeface="Arial" panose="020B0604020202020204" pitchFamily="34" charset="0"/>
              <a:buChar char="•"/>
              <a:defRPr/>
            </a:pPr>
            <a:endParaRPr lang="en-US" altLang="en-US" sz="2000" dirty="0">
              <a:solidFill>
                <a:schemeClr val="bg1">
                  <a:lumMod val="95000"/>
                </a:schemeClr>
              </a:solidFill>
              <a:latin typeface="+mn-lt"/>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In England the principal free tenures are:</a:t>
            </a:r>
            <a:endParaRPr lang="en-US" altLang="en-US" sz="2400" dirty="0"/>
          </a:p>
        </p:txBody>
      </p:sp>
      <p:sp>
        <p:nvSpPr>
          <p:cNvPr id="14342" name="TextBox 9"/>
          <p:cNvSpPr txBox="1">
            <a:spLocks noChangeArrowheads="1"/>
          </p:cNvSpPr>
          <p:nvPr/>
        </p:nvSpPr>
        <p:spPr bwMode="auto">
          <a:xfrm>
            <a:off x="498764" y="1360777"/>
            <a:ext cx="818803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buFont typeface="Arial" panose="020B0604020202020204" pitchFamily="34" charset="0"/>
              <a:buChar char="•"/>
              <a:defRPr/>
            </a:pPr>
            <a:r>
              <a:rPr lang="en-US" sz="2000" dirty="0" smtClean="0">
                <a:solidFill>
                  <a:schemeClr val="bg1">
                    <a:lumMod val="95000"/>
                  </a:schemeClr>
                </a:solidFill>
                <a:latin typeface="+mn-lt"/>
              </a:rPr>
              <a:t>knight’s </a:t>
            </a:r>
            <a:r>
              <a:rPr lang="en-US" sz="2000" dirty="0">
                <a:solidFill>
                  <a:schemeClr val="bg1">
                    <a:lumMod val="95000"/>
                  </a:schemeClr>
                </a:solidFill>
                <a:latin typeface="+mn-lt"/>
              </a:rPr>
              <a:t>service—the provision of one or more knights (or a fraction thereof) for a fixed period of the </a:t>
            </a:r>
            <a:r>
              <a:rPr lang="en-US" sz="2000" dirty="0" smtClean="0">
                <a:solidFill>
                  <a:schemeClr val="bg1">
                    <a:lumMod val="95000"/>
                  </a:schemeClr>
                </a:solidFill>
                <a:latin typeface="+mn-lt"/>
              </a:rPr>
              <a:t>year</a:t>
            </a:r>
          </a:p>
          <a:p>
            <a:pPr marL="342900" indent="-342900">
              <a:buFont typeface="Arial" panose="020B0604020202020204" pitchFamily="34" charset="0"/>
              <a:buChar char="•"/>
              <a:defRPr/>
            </a:pPr>
            <a:endParaRPr lang="en-US" sz="2000" dirty="0">
              <a:solidFill>
                <a:schemeClr val="bg1">
                  <a:lumMod val="95000"/>
                </a:schemeClr>
              </a:solidFill>
              <a:latin typeface="+mn-lt"/>
            </a:endParaRPr>
          </a:p>
          <a:p>
            <a:pPr marL="342900" indent="-342900">
              <a:buFont typeface="Arial" panose="020B0604020202020204" pitchFamily="34" charset="0"/>
              <a:buChar char="•"/>
              <a:defRPr/>
            </a:pPr>
            <a:r>
              <a:rPr lang="en-US" sz="2000" dirty="0" smtClean="0">
                <a:solidFill>
                  <a:schemeClr val="bg1">
                    <a:lumMod val="95000"/>
                  </a:schemeClr>
                </a:solidFill>
                <a:latin typeface="+mn-lt"/>
              </a:rPr>
              <a:t>serjeanty—the </a:t>
            </a:r>
            <a:r>
              <a:rPr lang="en-US" sz="2000" dirty="0">
                <a:solidFill>
                  <a:schemeClr val="bg1">
                    <a:lumMod val="95000"/>
                  </a:schemeClr>
                </a:solidFill>
                <a:latin typeface="+mn-lt"/>
              </a:rPr>
              <a:t>performance of a specific military duty, like carrying the king’s banner in battle or guarding a </a:t>
            </a:r>
            <a:r>
              <a:rPr lang="en-US" sz="2000" dirty="0" smtClean="0">
                <a:solidFill>
                  <a:schemeClr val="bg1">
                    <a:lumMod val="95000"/>
                  </a:schemeClr>
                </a:solidFill>
                <a:latin typeface="+mn-lt"/>
              </a:rPr>
              <a:t>castle</a:t>
            </a:r>
          </a:p>
          <a:p>
            <a:pPr marL="342900" indent="-342900">
              <a:buFont typeface="Arial" panose="020B0604020202020204" pitchFamily="34" charset="0"/>
              <a:buChar char="•"/>
              <a:defRPr/>
            </a:pPr>
            <a:endParaRPr lang="en-US" sz="2000" dirty="0">
              <a:solidFill>
                <a:schemeClr val="bg1">
                  <a:lumMod val="95000"/>
                </a:schemeClr>
              </a:solidFill>
              <a:latin typeface="+mn-lt"/>
            </a:endParaRPr>
          </a:p>
          <a:p>
            <a:pPr marL="342900" indent="-342900">
              <a:buFont typeface="Arial" panose="020B0604020202020204" pitchFamily="34" charset="0"/>
              <a:buChar char="•"/>
              <a:defRPr/>
            </a:pPr>
            <a:r>
              <a:rPr lang="en-US" sz="2000" dirty="0" smtClean="0">
                <a:solidFill>
                  <a:schemeClr val="bg1">
                    <a:lumMod val="95000"/>
                  </a:schemeClr>
                </a:solidFill>
                <a:latin typeface="+mn-lt"/>
              </a:rPr>
              <a:t>socage—the </a:t>
            </a:r>
            <a:r>
              <a:rPr lang="en-US" sz="2000" dirty="0">
                <a:solidFill>
                  <a:schemeClr val="bg1">
                    <a:lumMod val="95000"/>
                  </a:schemeClr>
                </a:solidFill>
                <a:latin typeface="+mn-lt"/>
              </a:rPr>
              <a:t>provision of a fixed amount of agricultural </a:t>
            </a:r>
            <a:r>
              <a:rPr lang="en-US" sz="2000" dirty="0" smtClean="0">
                <a:solidFill>
                  <a:schemeClr val="bg1">
                    <a:lumMod val="95000"/>
                  </a:schemeClr>
                </a:solidFill>
                <a:latin typeface="+mn-lt"/>
              </a:rPr>
              <a:t>produce</a:t>
            </a:r>
          </a:p>
          <a:p>
            <a:pPr marL="342900" indent="-342900">
              <a:buFont typeface="Arial" panose="020B0604020202020204" pitchFamily="34" charset="0"/>
              <a:buChar char="•"/>
              <a:defRPr/>
            </a:pPr>
            <a:endParaRPr lang="en-US" sz="2000" dirty="0">
              <a:solidFill>
                <a:schemeClr val="bg1">
                  <a:lumMod val="95000"/>
                </a:schemeClr>
              </a:solidFill>
              <a:latin typeface="+mn-lt"/>
            </a:endParaRPr>
          </a:p>
          <a:p>
            <a:pPr marL="342900" indent="-342900">
              <a:buFont typeface="Arial" panose="020B0604020202020204" pitchFamily="34" charset="0"/>
              <a:buChar char="•"/>
              <a:defRPr/>
            </a:pPr>
            <a:r>
              <a:rPr lang="en-US" sz="2000" dirty="0" smtClean="0">
                <a:solidFill>
                  <a:schemeClr val="bg1">
                    <a:lumMod val="95000"/>
                  </a:schemeClr>
                </a:solidFill>
                <a:latin typeface="+mn-lt"/>
              </a:rPr>
              <a:t>frankalmoign—the </a:t>
            </a:r>
            <a:r>
              <a:rPr lang="en-US" sz="2000" dirty="0">
                <a:solidFill>
                  <a:schemeClr val="bg1">
                    <a:lumMod val="95000"/>
                  </a:schemeClr>
                </a:solidFill>
                <a:latin typeface="+mn-lt"/>
              </a:rPr>
              <a:t>provision of prayers, a tenure of the </a:t>
            </a:r>
            <a:r>
              <a:rPr lang="en-US" sz="2000" dirty="0" smtClean="0">
                <a:solidFill>
                  <a:schemeClr val="bg1">
                    <a:lumMod val="95000"/>
                  </a:schemeClr>
                </a:solidFill>
                <a:latin typeface="+mn-lt"/>
              </a:rPr>
              <a:t>church</a:t>
            </a:r>
            <a:endParaRPr lang="en-US" sz="2000" dirty="0">
              <a:solidFill>
                <a:schemeClr val="bg1">
                  <a:lumMod val="95000"/>
                </a:schemeClr>
              </a:solidFill>
              <a:latin typeface="+mn-lt"/>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100713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In England the </a:t>
            </a:r>
            <a:r>
              <a:rPr lang="en-US" altLang="en-US" sz="2400" dirty="0" smtClean="0"/>
              <a:t>military tenant owes these incidents:</a:t>
            </a:r>
            <a:endParaRPr lang="en-US" altLang="en-US" sz="2400" dirty="0"/>
          </a:p>
        </p:txBody>
      </p:sp>
      <p:sp>
        <p:nvSpPr>
          <p:cNvPr id="16387" name="TextBox 6"/>
          <p:cNvSpPr txBox="1">
            <a:spLocks noChangeArrowheads="1"/>
          </p:cNvSpPr>
          <p:nvPr/>
        </p:nvSpPr>
        <p:spPr bwMode="auto">
          <a:xfrm>
            <a:off x="477982" y="936792"/>
            <a:ext cx="841663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dirty="0" smtClean="0">
                <a:solidFill>
                  <a:schemeClr val="bg1"/>
                </a:solidFill>
                <a:latin typeface="+mn-lt"/>
              </a:rPr>
              <a:t>suit </a:t>
            </a:r>
            <a:r>
              <a:rPr lang="en-US" sz="2000" dirty="0">
                <a:solidFill>
                  <a:schemeClr val="bg1"/>
                </a:solidFill>
                <a:latin typeface="+mn-lt"/>
              </a:rPr>
              <a:t>of court—the obligation to attend the lord’s court when </a:t>
            </a:r>
            <a:r>
              <a:rPr lang="en-US" sz="2000" dirty="0" smtClean="0">
                <a:solidFill>
                  <a:schemeClr val="bg1"/>
                </a:solidFill>
                <a:latin typeface="+mn-lt"/>
              </a:rPr>
              <a:t>summoned</a:t>
            </a:r>
          </a:p>
          <a:p>
            <a:pPr>
              <a:buFont typeface="Arial" panose="020B0604020202020204" pitchFamily="34" charset="0"/>
              <a:buChar char="•"/>
            </a:pPr>
            <a:endParaRPr lang="en-US" sz="800" dirty="0">
              <a:solidFill>
                <a:schemeClr val="bg1"/>
              </a:solidFill>
              <a:latin typeface="+mn-lt"/>
            </a:endParaRPr>
          </a:p>
          <a:p>
            <a:pPr>
              <a:buFont typeface="Arial" panose="020B0604020202020204" pitchFamily="34" charset="0"/>
              <a:buChar char="•"/>
            </a:pPr>
            <a:r>
              <a:rPr lang="en-US" sz="2000" dirty="0" smtClean="0">
                <a:solidFill>
                  <a:schemeClr val="bg1"/>
                </a:solidFill>
                <a:latin typeface="+mn-lt"/>
              </a:rPr>
              <a:t>aid—the </a:t>
            </a:r>
            <a:r>
              <a:rPr lang="en-US" sz="2000" dirty="0">
                <a:solidFill>
                  <a:schemeClr val="bg1"/>
                </a:solidFill>
                <a:latin typeface="+mn-lt"/>
              </a:rPr>
              <a:t>obligation to come to the lord’s monetary </a:t>
            </a:r>
            <a:r>
              <a:rPr lang="en-US" sz="2000" dirty="0" smtClean="0">
                <a:solidFill>
                  <a:schemeClr val="bg1"/>
                </a:solidFill>
                <a:latin typeface="+mn-lt"/>
              </a:rPr>
              <a:t>assistance </a:t>
            </a:r>
            <a:r>
              <a:rPr lang="en-US" sz="2000" dirty="0">
                <a:solidFill>
                  <a:schemeClr val="bg1"/>
                </a:solidFill>
                <a:latin typeface="+mn-lt"/>
              </a:rPr>
              <a:t>when he is captured, or when he knights his eldest son, or when he marries off his daughter</a:t>
            </a:r>
          </a:p>
          <a:p>
            <a:pPr>
              <a:buFont typeface="Arial" panose="020B0604020202020204" pitchFamily="34" charset="0"/>
              <a:buChar char="•"/>
            </a:pPr>
            <a:endParaRPr lang="en-US" sz="800" dirty="0">
              <a:solidFill>
                <a:schemeClr val="bg1"/>
              </a:solidFill>
            </a:endParaRPr>
          </a:p>
          <a:p>
            <a:pPr>
              <a:buFont typeface="Arial" panose="020B0604020202020204" pitchFamily="34" charset="0"/>
              <a:buChar char="•"/>
            </a:pPr>
            <a:r>
              <a:rPr lang="en-US" sz="2000" dirty="0" smtClean="0">
                <a:solidFill>
                  <a:schemeClr val="bg1"/>
                </a:solidFill>
                <a:latin typeface="+mn-lt"/>
              </a:rPr>
              <a:t>wardship—when </a:t>
            </a:r>
            <a:r>
              <a:rPr lang="en-US" sz="2000" dirty="0">
                <a:solidFill>
                  <a:schemeClr val="bg1"/>
                </a:solidFill>
                <a:latin typeface="+mn-lt"/>
              </a:rPr>
              <a:t>the tenant dies and his heir is underage, the land will be taken into the lord’s hands until the heir reaches majority</a:t>
            </a:r>
          </a:p>
          <a:p>
            <a:pPr>
              <a:buFont typeface="Arial" panose="020B0604020202020204" pitchFamily="34" charset="0"/>
              <a:buChar char="•"/>
            </a:pPr>
            <a:endParaRPr lang="en-US" sz="800" dirty="0">
              <a:solidFill>
                <a:schemeClr val="bg1"/>
              </a:solidFill>
            </a:endParaRPr>
          </a:p>
          <a:p>
            <a:pPr>
              <a:buFont typeface="Arial" panose="020B0604020202020204" pitchFamily="34" charset="0"/>
              <a:buChar char="•"/>
            </a:pPr>
            <a:r>
              <a:rPr lang="en-US" sz="2000" dirty="0" smtClean="0">
                <a:solidFill>
                  <a:schemeClr val="bg1"/>
                </a:solidFill>
                <a:latin typeface="+mn-lt"/>
              </a:rPr>
              <a:t>marriage—when </a:t>
            </a:r>
            <a:r>
              <a:rPr lang="en-US" sz="2000" dirty="0">
                <a:solidFill>
                  <a:schemeClr val="bg1"/>
                </a:solidFill>
                <a:latin typeface="+mn-lt"/>
              </a:rPr>
              <a:t>the tenant has a daughter who is an heiress (and perhaps even when she is not), the lord may dictate whom she shall marry; the lord may also dictate whom the tenant’s widow may marry</a:t>
            </a:r>
          </a:p>
          <a:p>
            <a:pPr>
              <a:buFont typeface="Arial" panose="020B0604020202020204" pitchFamily="34" charset="0"/>
              <a:buChar char="•"/>
            </a:pPr>
            <a:endParaRPr lang="en-US" sz="800" dirty="0">
              <a:solidFill>
                <a:schemeClr val="bg1"/>
              </a:solidFill>
            </a:endParaRPr>
          </a:p>
          <a:p>
            <a:pPr>
              <a:buFont typeface="Arial" panose="020B0604020202020204" pitchFamily="34" charset="0"/>
              <a:buChar char="•"/>
            </a:pPr>
            <a:r>
              <a:rPr lang="en-US" sz="2000" dirty="0" smtClean="0">
                <a:solidFill>
                  <a:schemeClr val="bg1"/>
                </a:solidFill>
                <a:latin typeface="+mn-lt"/>
              </a:rPr>
              <a:t>relief—if </a:t>
            </a:r>
            <a:r>
              <a:rPr lang="en-US" sz="2000" dirty="0">
                <a:solidFill>
                  <a:schemeClr val="bg1"/>
                </a:solidFill>
                <a:latin typeface="+mn-lt"/>
              </a:rPr>
              <a:t>the heir is of age, he must pay the lord in order to enter into his inheritance</a:t>
            </a:r>
          </a:p>
          <a:p>
            <a:pPr>
              <a:buFont typeface="Arial" panose="020B0604020202020204" pitchFamily="34" charset="0"/>
              <a:buChar char="•"/>
            </a:pPr>
            <a:endParaRPr lang="en-US" sz="800" dirty="0" smtClean="0">
              <a:solidFill>
                <a:schemeClr val="bg1"/>
              </a:solidFill>
              <a:latin typeface="+mn-lt"/>
            </a:endParaRPr>
          </a:p>
          <a:p>
            <a:pPr>
              <a:buFont typeface="Arial" panose="020B0604020202020204" pitchFamily="34" charset="0"/>
              <a:buChar char="•"/>
            </a:pPr>
            <a:r>
              <a:rPr lang="en-US" sz="2000" dirty="0" smtClean="0">
                <a:solidFill>
                  <a:schemeClr val="bg1"/>
                </a:solidFill>
                <a:latin typeface="+mn-lt"/>
              </a:rPr>
              <a:t>primer </a:t>
            </a:r>
            <a:r>
              <a:rPr lang="en-US" sz="2000" dirty="0">
                <a:solidFill>
                  <a:schemeClr val="bg1"/>
                </a:solidFill>
                <a:latin typeface="+mn-lt"/>
              </a:rPr>
              <a:t>seisin—when the tenant dies, the lord may take his lands into his own hands pending the application of heir for seisin</a:t>
            </a:r>
          </a:p>
          <a:p>
            <a:pPr>
              <a:buFont typeface="Arial" panose="020B0604020202020204" pitchFamily="34" charset="0"/>
              <a:buChar char="•"/>
            </a:pPr>
            <a:endParaRPr lang="en-US" sz="800" dirty="0" smtClean="0">
              <a:solidFill>
                <a:schemeClr val="bg1"/>
              </a:solidFill>
              <a:latin typeface="+mn-lt"/>
            </a:endParaRPr>
          </a:p>
          <a:p>
            <a:pPr>
              <a:buFont typeface="Arial" panose="020B0604020202020204" pitchFamily="34" charset="0"/>
              <a:buChar char="•"/>
            </a:pPr>
            <a:r>
              <a:rPr lang="en-US" sz="2000" dirty="0" smtClean="0">
                <a:solidFill>
                  <a:schemeClr val="bg1"/>
                </a:solidFill>
                <a:latin typeface="+mn-lt"/>
              </a:rPr>
              <a:t>escheat—if </a:t>
            </a:r>
            <a:r>
              <a:rPr lang="en-US" sz="2000" dirty="0">
                <a:solidFill>
                  <a:schemeClr val="bg1"/>
                </a:solidFill>
                <a:latin typeface="+mn-lt"/>
              </a:rPr>
              <a:t>the tenant commits felony or dies without a known heir, the land returns to the </a:t>
            </a:r>
            <a:r>
              <a:rPr lang="en-US" sz="2000" dirty="0" smtClean="0">
                <a:solidFill>
                  <a:schemeClr val="bg1"/>
                </a:solidFill>
                <a:latin typeface="+mn-lt"/>
              </a:rPr>
              <a:t>lord</a:t>
            </a:r>
            <a:endParaRPr lang="en-US" sz="2000" dirty="0">
              <a:solidFill>
                <a:schemeClr val="bg1"/>
              </a:solidFill>
              <a:latin typeface="+mn-lt"/>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9307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Feudalism in the M.A. and in England</a:t>
            </a:r>
            <a:endParaRPr lang="en-US" altLang="en-US" sz="2400" dirty="0"/>
          </a:p>
        </p:txBody>
      </p:sp>
      <p:sp>
        <p:nvSpPr>
          <p:cNvPr id="8" name="TextBox 7"/>
          <p:cNvSpPr txBox="1"/>
          <p:nvPr/>
        </p:nvSpPr>
        <p:spPr>
          <a:xfrm>
            <a:off x="457200" y="1496291"/>
            <a:ext cx="7564582" cy="4401205"/>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This </a:t>
            </a:r>
            <a:r>
              <a:rPr lang="en-US" sz="2000" dirty="0">
                <a:solidFill>
                  <a:schemeClr val="bg1"/>
                </a:solidFill>
              </a:rPr>
              <a:t>scheme of tenures and incidents did exist in England, in contrast to the Continent, for </a:t>
            </a:r>
            <a:r>
              <a:rPr lang="en-US" sz="2000" u="sng" dirty="0">
                <a:solidFill>
                  <a:schemeClr val="bg1"/>
                </a:solidFill>
              </a:rPr>
              <a:t>all</a:t>
            </a:r>
            <a:r>
              <a:rPr lang="en-US" sz="2000" dirty="0">
                <a:solidFill>
                  <a:schemeClr val="bg1"/>
                </a:solidFill>
              </a:rPr>
              <a:t> land. That is not the issue. The issue is when it existed. Did it exist from 1066</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In different ways F. L. Ganshof and F. W. Maitland both take the legal-governmental view of feudalism, the former emphasizing the institution of homage (and its governmental and tenurial consequences), the latter the lord’s court.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broader social and economic pattern exists all over Europe in the M.A. but in a number of other societies as well. The governmental pattern does not fully exist in England (nor any place else). The pattern of landholding certainly does exist in England; the </a:t>
            </a:r>
            <a:r>
              <a:rPr lang="en-US" sz="2000" dirty="0" smtClean="0">
                <a:solidFill>
                  <a:schemeClr val="bg1"/>
                </a:solidFill>
              </a:rPr>
              <a:t>question, once more, </a:t>
            </a:r>
            <a:r>
              <a:rPr lang="en-US" sz="2000" dirty="0">
                <a:solidFill>
                  <a:schemeClr val="bg1"/>
                </a:solidFill>
              </a:rPr>
              <a:t>is when did it start.</a:t>
            </a:r>
            <a:endParaRPr lang="en-US" sz="2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5150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An attempt to answer the ‘when’ question:</a:t>
            </a:r>
            <a:endParaRPr lang="en-US" altLang="en-US" sz="2400" i="1" dirty="0"/>
          </a:p>
        </p:txBody>
      </p:sp>
      <p:sp>
        <p:nvSpPr>
          <p:cNvPr id="3" name="Content Placeholder 2"/>
          <p:cNvSpPr>
            <a:spLocks noGrp="1"/>
          </p:cNvSpPr>
          <p:nvPr>
            <p:ph idx="1"/>
          </p:nvPr>
        </p:nvSpPr>
        <p:spPr>
          <a:xfrm>
            <a:off x="457200" y="1266826"/>
            <a:ext cx="8229600" cy="4323483"/>
          </a:xfrm>
        </p:spPr>
        <p:txBody>
          <a:bodyPr/>
          <a:lstStyle/>
          <a:p>
            <a:pPr marL="0" indent="0">
              <a:buNone/>
              <a:defRPr/>
            </a:pPr>
            <a:r>
              <a:rPr lang="en-US" dirty="0"/>
              <a:t>Research in the last century tended to show that the feudal court, sometimes called the court baron, was a critically important institution from 1066–1166 and much of what follows can be explained in terms of an interplay between this institution and the central royal courts. Now, I am not going to back off from that. But what the most recent research </a:t>
            </a:r>
            <a:r>
              <a:rPr lang="en-US" dirty="0" smtClean="0"/>
              <a:t>(John </a:t>
            </a:r>
            <a:r>
              <a:rPr lang="en-US" dirty="0"/>
              <a:t>Hudson, </a:t>
            </a:r>
            <a:r>
              <a:rPr lang="en-US" dirty="0" smtClean="0"/>
              <a:t>Susan </a:t>
            </a:r>
            <a:r>
              <a:rPr lang="en-US" dirty="0"/>
              <a:t>Reynolds) has tended, at least in my view, to show, is that the systematic character of feudal land-holding, with its careful division into services and incidents was not introduced with Conquest. It is, rather, a later development, some of which cannot be seen clearly until the reign of Henry II. As is so often the case in legal history, when the lawyers come to define a social institution more precisely, they make it more precise than it was before, and in the process change it.</a:t>
            </a:r>
          </a:p>
        </p:txBody>
      </p:sp>
    </p:spTree>
    <p:extLst>
      <p:ext uri="{BB962C8B-B14F-4D97-AF65-F5344CB8AC3E}">
        <p14:creationId xmlns:p14="http://schemas.microsoft.com/office/powerpoint/2010/main" val="132116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solidFill>
                  <a:schemeClr val="bg1">
                    <a:lumMod val="95000"/>
                  </a:schemeClr>
                </a:solidFill>
              </a:rPr>
              <a:t>Domesday </a:t>
            </a:r>
            <a:r>
              <a:rPr lang="en-US" sz="2400" dirty="0">
                <a:solidFill>
                  <a:schemeClr val="bg1">
                    <a:lumMod val="95000"/>
                  </a:schemeClr>
                </a:solidFill>
              </a:rPr>
              <a:t>of Herefordshire (cf. </a:t>
            </a:r>
            <a:r>
              <a:rPr lang="en-US" sz="2400" i="1" dirty="0">
                <a:solidFill>
                  <a:schemeClr val="bg1">
                    <a:lumMod val="95000"/>
                  </a:schemeClr>
                </a:solidFill>
              </a:rPr>
              <a:t>Mats</a:t>
            </a:r>
            <a:r>
              <a:rPr lang="en-US" sz="2400" dirty="0">
                <a:solidFill>
                  <a:schemeClr val="bg1">
                    <a:lumMod val="95000"/>
                  </a:schemeClr>
                </a:solidFill>
              </a:rPr>
              <a:t>., pp. III–39 to III–41)</a:t>
            </a:r>
            <a:endParaRPr lang="en-US" altLang="en-US" dirty="0"/>
          </a:p>
        </p:txBody>
      </p:sp>
      <p:sp>
        <p:nvSpPr>
          <p:cNvPr id="31747" name="Content Placeholder 2"/>
          <p:cNvSpPr>
            <a:spLocks noGrp="1"/>
          </p:cNvSpPr>
          <p:nvPr>
            <p:ph idx="1"/>
          </p:nvPr>
        </p:nvSpPr>
        <p:spPr bwMode="auto">
          <a:xfrm>
            <a:off x="457200" y="1101437"/>
            <a:ext cx="8416636" cy="20366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 Google map of Herefordshire may be found </a:t>
            </a:r>
            <a:r>
              <a:rPr lang="en-US" altLang="en-US" dirty="0" smtClean="0">
                <a:hlinkClick r:id="rId2"/>
              </a:rPr>
              <a:t>here</a:t>
            </a:r>
            <a:r>
              <a:rPr lang="en-US" altLang="en-US" dirty="0" smtClean="0"/>
              <a:t>. </a:t>
            </a:r>
          </a:p>
          <a:p>
            <a:endParaRPr lang="en-US" altLang="en-US" dirty="0"/>
          </a:p>
          <a:p>
            <a:r>
              <a:rPr lang="en-US" altLang="en-US" dirty="0" smtClean="0"/>
              <a:t>The title page for Herefordshire in the Open Domesday website is </a:t>
            </a:r>
            <a:r>
              <a:rPr lang="en-US" altLang="en-US" dirty="0" smtClean="0">
                <a:hlinkClick r:id="rId3"/>
              </a:rPr>
              <a:t>here.</a:t>
            </a:r>
            <a:endParaRPr lang="en-US" altLang="en-US" dirty="0"/>
          </a:p>
          <a:p>
            <a:endParaRPr lang="en-US" alt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solidFill>
                  <a:schemeClr val="bg1">
                    <a:lumMod val="95000"/>
                  </a:schemeClr>
                </a:solidFill>
              </a:rPr>
              <a:t>Domesday </a:t>
            </a:r>
            <a:r>
              <a:rPr lang="en-US" sz="2400" dirty="0">
                <a:solidFill>
                  <a:schemeClr val="bg1">
                    <a:lumMod val="95000"/>
                  </a:schemeClr>
                </a:solidFill>
              </a:rPr>
              <a:t>of Herefordshire </a:t>
            </a:r>
            <a:r>
              <a:rPr lang="en-US" sz="2400" dirty="0" smtClean="0">
                <a:solidFill>
                  <a:schemeClr val="bg1">
                    <a:lumMod val="95000"/>
                  </a:schemeClr>
                </a:solidFill>
              </a:rPr>
              <a:t>(cont’d)</a:t>
            </a:r>
            <a:endParaRPr lang="en-US" altLang="en-US" dirty="0"/>
          </a:p>
        </p:txBody>
      </p:sp>
      <p:sp>
        <p:nvSpPr>
          <p:cNvPr id="31747" name="Content Placeholder 2"/>
          <p:cNvSpPr>
            <a:spLocks noGrp="1"/>
          </p:cNvSpPr>
          <p:nvPr>
            <p:ph idx="1"/>
          </p:nvPr>
        </p:nvSpPr>
        <p:spPr bwMode="auto">
          <a:xfrm>
            <a:off x="457200" y="914400"/>
            <a:ext cx="8416636" cy="59436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In </a:t>
            </a:r>
            <a:r>
              <a:rPr lang="en-US" altLang="en-US" dirty="0"/>
              <a:t>the city of Hereford, in the time of King Edward, there were 103 men dwelling together inside and outside the wall, and they had the customs hereunder noted. … In this city Earl Harold had 27 burgesses enjoying the same customs as the other burgesses. From this city the reeve rendered £12 to King Edward and £6 to Earl Harold, and he had in his farm all the aforesaid customs. … Now the king has the city of Hereford in demesne … . This city renders to the king £60 by tale in assayed money..</a:t>
            </a:r>
          </a:p>
          <a:p>
            <a:endParaRPr lang="en-US" altLang="en-US" sz="1000" dirty="0"/>
          </a:p>
          <a:p>
            <a:r>
              <a:rPr lang="en-US" dirty="0" smtClean="0"/>
              <a:t>Here </a:t>
            </a:r>
            <a:r>
              <a:rPr lang="en-US" dirty="0"/>
              <a:t>are set down those holding lands in Herefordshire and in Archenfield and in Wales. … </a:t>
            </a:r>
            <a:endParaRPr lang="en-US" dirty="0" smtClean="0"/>
          </a:p>
          <a:p>
            <a:endParaRPr lang="en-US" altLang="en-US" sz="1000" dirty="0"/>
          </a:p>
          <a:p>
            <a:r>
              <a:rPr lang="en-US" dirty="0" smtClean="0"/>
              <a:t>IN </a:t>
            </a:r>
            <a:r>
              <a:rPr lang="en-US" dirty="0"/>
              <a:t>“CUTESTORNES” HUNDRED. In the jurisdiction of EWYAS HAROLD Castle, Earl William gave to WALTER de Lacy 4 carucates of waste land. ROGER de Lacy his son holds them, and William and Osbern [hold] of him. In demesne they have 2 ploughs; and 4 Welshmen rendering 2 sesters of honey, and they have 1 plough. There they have 3 slaves and 2 bordars. This land is worth 20s.</a:t>
            </a:r>
            <a:endParaRPr lang="en-US" altLang="en-US" dirty="0"/>
          </a:p>
        </p:txBody>
      </p:sp>
    </p:spTree>
    <p:extLst>
      <p:ext uri="{BB962C8B-B14F-4D97-AF65-F5344CB8AC3E}">
        <p14:creationId xmlns:p14="http://schemas.microsoft.com/office/powerpoint/2010/main" val="170310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lumMod val="95000"/>
                  </a:schemeClr>
                </a:solidFill>
              </a:rPr>
              <a:t>Domesday of Herefordshire </a:t>
            </a:r>
            <a:r>
              <a:rPr lang="en-US" sz="2400" dirty="0" smtClean="0">
                <a:solidFill>
                  <a:schemeClr val="bg1">
                    <a:lumMod val="95000"/>
                  </a:schemeClr>
                </a:solidFill>
              </a:rPr>
              <a:t>(cont’d)</a:t>
            </a:r>
            <a:endParaRPr lang="en-US" altLang="en-US" sz="2400" dirty="0"/>
          </a:p>
        </p:txBody>
      </p:sp>
      <p:sp>
        <p:nvSpPr>
          <p:cNvPr id="31747" name="Content Placeholder 2"/>
          <p:cNvSpPr>
            <a:spLocks noGrp="1"/>
          </p:cNvSpPr>
          <p:nvPr>
            <p:ph idx="1"/>
          </p:nvPr>
        </p:nvSpPr>
        <p:spPr bwMode="auto">
          <a:xfrm>
            <a:off x="457200" y="1301101"/>
            <a:ext cx="8229600" cy="3416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IN </a:t>
            </a:r>
            <a:r>
              <a:rPr lang="en-US" altLang="en-US" dirty="0"/>
              <a:t>“TORNELAUS” HUNDRED. The same Roger holds </a:t>
            </a:r>
            <a:r>
              <a:rPr lang="en-US" altLang="en-US"/>
              <a:t>OCLE</a:t>
            </a:r>
            <a:r>
              <a:rPr lang="en-US" altLang="en-US" dirty="0"/>
              <a:t> </a:t>
            </a:r>
            <a:r>
              <a:rPr lang="en-US" altLang="en-US"/>
              <a:t>PYCHARD</a:t>
            </a:r>
            <a:r>
              <a:rPr lang="en-US" altLang="en-US" dirty="0"/>
              <a:t>. 6 free men held it as 6 manors [?TRE] and could go where they would. There are 7 hides paying geld. In demesne are 2 ploughs; and </a:t>
            </a:r>
            <a:r>
              <a:rPr lang="en-US" altLang="en-US"/>
              <a:t>7 </a:t>
            </a:r>
            <a:r>
              <a:rPr lang="en-US" altLang="en-US" smtClean="0"/>
              <a:t>villeins </a:t>
            </a:r>
            <a:r>
              <a:rPr lang="en-US" altLang="en-US" dirty="0"/>
              <a:t>and 10 bordars and a reeve and a smith with 9 ploughs among them all. There are 12 slaves. Of this land Walter de Lacy gave to St Peter of Hereford 2 carucates of land with the consent of King William, and </a:t>
            </a:r>
            <a:r>
              <a:rPr lang="en-US" altLang="en-US"/>
              <a:t>1 </a:t>
            </a:r>
            <a:r>
              <a:rPr lang="en-US" altLang="en-US" smtClean="0"/>
              <a:t>villein </a:t>
            </a:r>
            <a:r>
              <a:rPr lang="en-US" altLang="en-US" dirty="0"/>
              <a:t>and 1 bordar with their lands. There are in demesne 2 ploughs; and </a:t>
            </a:r>
            <a:r>
              <a:rPr lang="en-US" altLang="en-US"/>
              <a:t>1 </a:t>
            </a:r>
            <a:r>
              <a:rPr lang="en-US" altLang="en-US" smtClean="0"/>
              <a:t>villein </a:t>
            </a:r>
            <a:r>
              <a:rPr lang="en-US" altLang="en-US" dirty="0"/>
              <a:t>and 1 bordar with 1 plough, and there is 1 slave. It is worth 25s. What Roger holds [is worth] 75s. The whole TRE was worth 7l [pounds] 15s</a:t>
            </a:r>
            <a:r>
              <a:rPr lang="en-US" altLang="en-US" dirty="0" smtClean="0"/>
              <a:t>.</a:t>
            </a:r>
            <a:endParaRPr lang="en-US" altLang="en-US" dirty="0"/>
          </a:p>
        </p:txBody>
      </p:sp>
    </p:spTree>
    <p:extLst>
      <p:ext uri="{BB962C8B-B14F-4D97-AF65-F5344CB8AC3E}">
        <p14:creationId xmlns:p14="http://schemas.microsoft.com/office/powerpoint/2010/main" val="281176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lumMod val="95000"/>
                  </a:schemeClr>
                </a:solidFill>
              </a:rPr>
              <a:t>Domesday of Herefordshire </a:t>
            </a:r>
            <a:r>
              <a:rPr lang="en-US" sz="2400" dirty="0" smtClean="0">
                <a:solidFill>
                  <a:schemeClr val="bg1">
                    <a:lumMod val="95000"/>
                  </a:schemeClr>
                </a:solidFill>
              </a:rPr>
              <a:t>(cont’d)</a:t>
            </a:r>
            <a:endParaRPr lang="en-US" altLang="en-US" sz="2400" dirty="0"/>
          </a:p>
        </p:txBody>
      </p:sp>
      <p:sp>
        <p:nvSpPr>
          <p:cNvPr id="31747" name="Content Placeholder 2"/>
          <p:cNvSpPr>
            <a:spLocks noGrp="1"/>
          </p:cNvSpPr>
          <p:nvPr>
            <p:ph idx="1"/>
          </p:nvPr>
        </p:nvSpPr>
        <p:spPr bwMode="auto">
          <a:xfrm>
            <a:off x="457200" y="1301101"/>
            <a:ext cx="8229600" cy="48087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 terms of what happened to land tenure as opposed to what happened to the economy, these entries, and ones like them, suggest some change. An element of complexity has been added. It is not at all clear that the six free men of Ocle Pychard TRE thought of themselves as holding their land of the earl who in turn held it of the king. Of course, the earl was a big cheese and the king a bigger one. They owed money to both, which they got from their land. Now, however, it is clear that the six free men are gone. They may be represented in the 7 villeins, or they may not. What we’ve got now is a baron who clearly holds his land of the king, and he’s got subtenants, two of whom, William and Osbern, don’t look like they are very important fellows, but they both have Norman names, and one mildly important ecclesiastical institution, a parish in Hereford. How important this was to the folks on the ground, however, we may well </a:t>
            </a:r>
            <a:r>
              <a:rPr lang="en-US" altLang="en-US" dirty="0" smtClean="0"/>
              <a:t>question.</a:t>
            </a:r>
            <a:endParaRPr lang="en-US" altLang="en-US" dirty="0"/>
          </a:p>
        </p:txBody>
      </p:sp>
    </p:spTree>
    <p:extLst>
      <p:ext uri="{BB962C8B-B14F-4D97-AF65-F5344CB8AC3E}">
        <p14:creationId xmlns:p14="http://schemas.microsoft.com/office/powerpoint/2010/main" val="136532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53856"/>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solidFill>
                  <a:schemeClr val="bg1">
                    <a:lumMod val="95000"/>
                  </a:schemeClr>
                </a:solidFill>
              </a:rPr>
              <a:t>General conclusion (for the time being) about feudalism</a:t>
            </a:r>
            <a:endParaRPr lang="en-US" altLang="en-US" sz="2400" dirty="0"/>
          </a:p>
        </p:txBody>
      </p:sp>
      <p:sp>
        <p:nvSpPr>
          <p:cNvPr id="31747" name="Content Placeholder 2"/>
          <p:cNvSpPr>
            <a:spLocks noGrp="1"/>
          </p:cNvSpPr>
          <p:nvPr>
            <p:ph idx="1"/>
          </p:nvPr>
        </p:nvSpPr>
        <p:spPr bwMode="auto">
          <a:xfrm>
            <a:off x="706582" y="1321882"/>
            <a:ext cx="8229600" cy="48087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smtClean="0"/>
              <a:t>In terms </a:t>
            </a:r>
            <a:r>
              <a:rPr lang="en-US" altLang="en-US" dirty="0"/>
              <a:t>of the general question we posed at the beginning: is cataclysmic institutional change possible? We must answer that the Conquest does not demonstrate it. Cataclysmic it was for those at the top of society, but it is striking, granted this, how much remained the same.</a:t>
            </a:r>
            <a:endParaRPr lang="en-US" altLang="en-US" dirty="0"/>
          </a:p>
        </p:txBody>
      </p:sp>
    </p:spTree>
    <p:extLst>
      <p:ext uri="{BB962C8B-B14F-4D97-AF65-F5344CB8AC3E}">
        <p14:creationId xmlns:p14="http://schemas.microsoft.com/office/powerpoint/2010/main" val="136915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0"/>
            <a:ext cx="8229600" cy="8499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What comes before William the </a:t>
            </a:r>
            <a:r>
              <a:rPr lang="en-US" altLang="en-US" sz="2400" dirty="0" smtClean="0"/>
              <a:t>Conqueror (1066–1087), </a:t>
            </a:r>
            <a:r>
              <a:rPr lang="en-US" altLang="en-US" sz="2400" dirty="0"/>
              <a:t>Henry I </a:t>
            </a:r>
            <a:r>
              <a:rPr lang="en-US" altLang="en-US" sz="2400" dirty="0" smtClean="0"/>
              <a:t>(1100–1135), </a:t>
            </a:r>
            <a:r>
              <a:rPr lang="en-US" altLang="en-US" sz="2400" dirty="0"/>
              <a:t>and Henry II </a:t>
            </a:r>
            <a:r>
              <a:rPr lang="en-US" altLang="en-US" sz="2400" dirty="0" smtClean="0"/>
              <a:t>(1154–1189)?</a:t>
            </a:r>
            <a:endParaRPr lang="en-US" altLang="en-US" sz="2400" dirty="0"/>
          </a:p>
        </p:txBody>
      </p:sp>
      <p:sp>
        <p:nvSpPr>
          <p:cNvPr id="8" name="TextBox 7"/>
          <p:cNvSpPr txBox="1"/>
          <p:nvPr/>
        </p:nvSpPr>
        <p:spPr>
          <a:xfrm>
            <a:off x="457200" y="1766454"/>
            <a:ext cx="8416636" cy="3170099"/>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Multiple</a:t>
            </a:r>
            <a:r>
              <a:rPr lang="en-US" sz="2000" dirty="0">
                <a:solidFill>
                  <a:schemeClr val="bg1"/>
                </a:solidFill>
              </a:rPr>
              <a:t>, relatively weak, kings become a single strong king</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king is tied into the local society by a series of remarkable institutions: the shire, the hundred, the borough, the tithing, and the hide, units for taxation, disputes-resolution, and keeping the </a:t>
            </a:r>
            <a:r>
              <a:rPr lang="en-US" sz="2000" dirty="0" smtClean="0">
                <a:solidFill>
                  <a:schemeClr val="bg1"/>
                </a:solidFill>
              </a:rPr>
              <a:t>peace.</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kin group, a strong institution in the time of Aethelberht and Alfred, has become less </a:t>
            </a:r>
            <a:r>
              <a:rPr lang="en-US" sz="2000" dirty="0" smtClean="0">
                <a:solidFill>
                  <a:schemeClr val="bg1"/>
                </a:solidFill>
              </a:rPr>
              <a:t>strong.</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Territorial </a:t>
            </a:r>
            <a:r>
              <a:rPr lang="en-US" sz="2000" dirty="0">
                <a:solidFill>
                  <a:schemeClr val="bg1"/>
                </a:solidFill>
              </a:rPr>
              <a:t>lordship has become stronger than kin groups.</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4735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Some </a:t>
            </a:r>
            <a:r>
              <a:rPr lang="en-US" sz="2400" dirty="0"/>
              <a:t>general thoughts on the 12th century:</a:t>
            </a:r>
            <a:endParaRPr lang="en-US" altLang="en-US" dirty="0"/>
          </a:p>
        </p:txBody>
      </p:sp>
      <p:sp>
        <p:nvSpPr>
          <p:cNvPr id="31747" name="Content Placeholder 2"/>
          <p:cNvSpPr>
            <a:spLocks noGrp="1"/>
          </p:cNvSpPr>
          <p:nvPr>
            <p:ph idx="1"/>
          </p:nvPr>
        </p:nvSpPr>
        <p:spPr bwMode="auto">
          <a:xfrm>
            <a:off x="394855" y="1371601"/>
            <a:ext cx="8229600" cy="20781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smtClean="0"/>
              <a:t>Confidence</a:t>
            </a:r>
            <a:r>
              <a:rPr lang="en-US" altLang="en-US" dirty="0"/>
              <a:t>, commerce, art (Romanesque and Gothic), intellectual ferment (philosophy, theology, law, and medicine); Abelard and Heloise, Henry II and Eleanor of </a:t>
            </a:r>
            <a:r>
              <a:rPr lang="en-US" altLang="en-US" dirty="0" smtClean="0"/>
              <a:t>Aquitaine, </a:t>
            </a:r>
            <a:r>
              <a:rPr lang="en-US" altLang="en-US" dirty="0"/>
              <a:t>Troubadour poets and study of the Bible, Hildegard of Bingen (1098–1179), John of Sallisbury, </a:t>
            </a:r>
            <a:r>
              <a:rPr lang="en-US" altLang="en-US" i="1" dirty="0"/>
              <a:t>Glanvill</a:t>
            </a:r>
            <a:r>
              <a:rPr lang="en-US" altLang="en-US" dirty="0"/>
              <a:t>, the </a:t>
            </a:r>
            <a:r>
              <a:rPr lang="en-US" altLang="en-US" i="1" dirty="0"/>
              <a:t>Dialogue of the Exchequer</a:t>
            </a:r>
            <a:r>
              <a:rPr lang="en-US" altLang="en-US" dirty="0"/>
              <a:t>. Like all centuries, however, the twelfth also has its dark sides</a:t>
            </a:r>
            <a:r>
              <a:rPr lang="en-US" altLang="en-US" smtClean="0"/>
              <a:t>. The work of Thomas </a:t>
            </a:r>
            <a:r>
              <a:rPr lang="en-US" altLang="en-US" dirty="0" smtClean="0"/>
              <a:t>Bisson.</a:t>
            </a:r>
            <a:endParaRPr lang="en-US" altLang="en-US" dirty="0"/>
          </a:p>
        </p:txBody>
      </p:sp>
    </p:spTree>
    <p:extLst>
      <p:ext uri="{BB962C8B-B14F-4D97-AF65-F5344CB8AC3E}">
        <p14:creationId xmlns:p14="http://schemas.microsoft.com/office/powerpoint/2010/main" val="55505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45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Initial chronology (</a:t>
            </a:r>
            <a:r>
              <a:rPr lang="en-US" altLang="en-US" sz="2400" i="1" dirty="0"/>
              <a:t>Mats</a:t>
            </a:r>
            <a:r>
              <a:rPr lang="en-US" altLang="en-US" sz="2400" dirty="0"/>
              <a:t>. p. </a:t>
            </a:r>
            <a:r>
              <a:rPr lang="en-US" altLang="en-US" sz="2400" dirty="0" smtClean="0"/>
              <a:t>II–1 to </a:t>
            </a:r>
            <a:r>
              <a:rPr lang="en-US" altLang="en-US" sz="2400" i="1" dirty="0" smtClean="0"/>
              <a:t>Mats</a:t>
            </a:r>
            <a:r>
              <a:rPr lang="en-US" altLang="en-US" sz="2400" dirty="0" smtClean="0"/>
              <a:t>. p. III–1)</a:t>
            </a:r>
            <a:endParaRPr lang="en-US" altLang="en-US" sz="2400" dirty="0"/>
          </a:p>
        </p:txBody>
      </p:sp>
      <p:sp>
        <p:nvSpPr>
          <p:cNvPr id="7" name="Rectangle 6"/>
          <p:cNvSpPr/>
          <p:nvPr/>
        </p:nvSpPr>
        <p:spPr>
          <a:xfrm>
            <a:off x="457200" y="893763"/>
            <a:ext cx="7715250" cy="4093428"/>
          </a:xfrm>
          <a:prstGeom prst="rect">
            <a:avLst/>
          </a:prstGeom>
        </p:spPr>
        <p:txBody>
          <a:bodyPr>
            <a:spAutoFit/>
          </a:bodyPr>
          <a:lstStyle/>
          <a:p>
            <a:pPr marL="342900" indent="-342900" algn="just">
              <a:buFont typeface="Arial" panose="020B0604020202020204" pitchFamily="34" charset="0"/>
              <a:buChar char="•"/>
              <a:defRPr/>
            </a:pPr>
            <a:r>
              <a:rPr lang="en-US" sz="2000" dirty="0" smtClean="0">
                <a:solidFill>
                  <a:schemeClr val="bg1"/>
                </a:solidFill>
              </a:rPr>
              <a:t>Edward </a:t>
            </a:r>
            <a:r>
              <a:rPr lang="en-US" sz="2000" dirty="0">
                <a:solidFill>
                  <a:schemeClr val="bg1"/>
                </a:solidFill>
              </a:rPr>
              <a:t>the Confessor — son of Ethelred the Unready—became king of England in 1042 and died childless on 5 Jan. 1066</a:t>
            </a:r>
            <a:r>
              <a:rPr lang="en-US" sz="2000" dirty="0" smtClean="0">
                <a:solidFill>
                  <a:schemeClr val="bg1"/>
                </a:solidFill>
              </a:rPr>
              <a:t>.</a:t>
            </a:r>
          </a:p>
          <a:p>
            <a:pPr marL="342900" indent="-342900" algn="just">
              <a:buFont typeface="Arial" panose="020B0604020202020204" pitchFamily="34" charset="0"/>
              <a:buChar char="•"/>
              <a:defRPr/>
            </a:pPr>
            <a:endParaRPr lang="en-US" sz="2000" dirty="0">
              <a:solidFill>
                <a:schemeClr val="bg1"/>
              </a:solidFill>
            </a:endParaRPr>
          </a:p>
          <a:p>
            <a:pPr marL="342900" indent="-342900" algn="just">
              <a:buFont typeface="Arial" panose="020B0604020202020204" pitchFamily="34" charset="0"/>
              <a:buChar char="•"/>
              <a:defRPr/>
            </a:pPr>
            <a:r>
              <a:rPr lang="en-US" sz="2000" dirty="0" smtClean="0">
                <a:solidFill>
                  <a:schemeClr val="bg1"/>
                </a:solidFill>
              </a:rPr>
              <a:t>After </a:t>
            </a:r>
            <a:r>
              <a:rPr lang="en-US" sz="2000" dirty="0">
                <a:solidFill>
                  <a:schemeClr val="bg1"/>
                </a:solidFill>
              </a:rPr>
              <a:t>a brief reign of Harold Godwinson, William the Bastard, duke of Normandy invaded England. It was the last successful invasion of England, a </a:t>
            </a:r>
            <a:r>
              <a:rPr lang="en-US" sz="2000" dirty="0" smtClean="0">
                <a:solidFill>
                  <a:schemeClr val="bg1"/>
                </a:solidFill>
              </a:rPr>
              <a:t>marvelously </a:t>
            </a:r>
            <a:r>
              <a:rPr lang="en-US" sz="2000" dirty="0">
                <a:solidFill>
                  <a:schemeClr val="bg1"/>
                </a:solidFill>
              </a:rPr>
              <a:t>Churchillian theme. On 14 October 1066, William won a great victory in battle at Hastings — things changed, how much we will have to </a:t>
            </a:r>
            <a:r>
              <a:rPr lang="en-US" sz="2000" dirty="0" smtClean="0">
                <a:solidFill>
                  <a:schemeClr val="bg1"/>
                </a:solidFill>
              </a:rPr>
              <a:t>explore.</a:t>
            </a:r>
          </a:p>
          <a:p>
            <a:pPr marL="342900" indent="-342900" algn="just">
              <a:buFont typeface="Arial" panose="020B0604020202020204" pitchFamily="34" charset="0"/>
              <a:buChar char="•"/>
              <a:defRPr/>
            </a:pPr>
            <a:endParaRPr lang="en-US" sz="2000" dirty="0">
              <a:solidFill>
                <a:schemeClr val="bg1"/>
              </a:solidFill>
            </a:endParaRPr>
          </a:p>
          <a:p>
            <a:pPr marL="342900" indent="-342900" algn="just">
              <a:buFont typeface="Arial" panose="020B0604020202020204" pitchFamily="34" charset="0"/>
              <a:buChar char="•"/>
              <a:defRPr/>
            </a:pPr>
            <a:r>
              <a:rPr lang="en-US" sz="2000" dirty="0" smtClean="0">
                <a:solidFill>
                  <a:schemeClr val="bg1"/>
                </a:solidFill>
              </a:rPr>
              <a:t>1066–1215 </a:t>
            </a:r>
            <a:r>
              <a:rPr lang="en-US" sz="2000" dirty="0">
                <a:solidFill>
                  <a:schemeClr val="bg1"/>
                </a:solidFill>
              </a:rPr>
              <a:t>roughly 150 years divided between the Anglo-Norman and Angevin periods in 1154</a:t>
            </a:r>
          </a:p>
          <a:p>
            <a:pPr marL="342900" indent="-342900" algn="just">
              <a:buFont typeface="Arial" panose="020B0604020202020204" pitchFamily="34" charset="0"/>
              <a:buChar char="•"/>
              <a:defRPr/>
            </a:pPr>
            <a:endParaRPr lang="en-US" sz="2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1066–1215: Sources</a:t>
            </a:r>
            <a:endParaRPr lang="en-US" altLang="en-US" sz="2400" dirty="0"/>
          </a:p>
        </p:txBody>
      </p:sp>
      <p:sp>
        <p:nvSpPr>
          <p:cNvPr id="8" name="TextBox 7"/>
          <p:cNvSpPr txBox="1"/>
          <p:nvPr/>
        </p:nvSpPr>
        <p:spPr>
          <a:xfrm>
            <a:off x="457200" y="1053344"/>
            <a:ext cx="7254875" cy="4708981"/>
          </a:xfrm>
          <a:prstGeom prst="rect">
            <a:avLst/>
          </a:prstGeom>
          <a:noFill/>
        </p:spPr>
        <p:txBody>
          <a:bodyPr>
            <a:spAutoFit/>
          </a:bodyPr>
          <a:lstStyle/>
          <a:p>
            <a:pPr marL="342900" indent="-342900">
              <a:buFont typeface="Arial" panose="020B0604020202020204" pitchFamily="34" charset="0"/>
              <a:buChar char="•"/>
              <a:defRPr/>
            </a:pPr>
            <a:r>
              <a:rPr lang="en-US" sz="2000" dirty="0" smtClean="0">
                <a:solidFill>
                  <a:schemeClr val="bg1"/>
                </a:solidFill>
              </a:rPr>
              <a:t>Language</a:t>
            </a:r>
            <a:r>
              <a:rPr lang="en-US" sz="2000" dirty="0">
                <a:solidFill>
                  <a:schemeClr val="bg1"/>
                </a:solidFill>
              </a:rPr>
              <a:t>, art, archaeology must be left to an occasional </a:t>
            </a:r>
            <a:r>
              <a:rPr lang="en-US" sz="2000" dirty="0" smtClean="0">
                <a:solidFill>
                  <a:schemeClr val="bg1"/>
                </a:solidFill>
              </a:rPr>
              <a:t>reference</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Narrative </a:t>
            </a:r>
            <a:r>
              <a:rPr lang="en-US" sz="2000" dirty="0">
                <a:solidFill>
                  <a:schemeClr val="bg1"/>
                </a:solidFill>
              </a:rPr>
              <a:t>historical sources continue to be vital for the Norman half of our period, but for the Angevin half, legal documents and writings about law and governance come to assume a starring </a:t>
            </a:r>
            <a:r>
              <a:rPr lang="en-US" sz="2000" dirty="0" smtClean="0">
                <a:solidFill>
                  <a:schemeClr val="bg1"/>
                </a:solidFill>
              </a:rPr>
              <a:t>role.</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We will have reference to narratives only occasionally from here on in and to language and art only rarely. The history of these topics, of course, </a:t>
            </a:r>
            <a:r>
              <a:rPr lang="en-US" sz="2000" dirty="0" smtClean="0">
                <a:solidFill>
                  <a:schemeClr val="bg1"/>
                </a:solidFill>
              </a:rPr>
              <a:t>continued, and </a:t>
            </a:r>
            <a:r>
              <a:rPr lang="en-US" sz="2000" dirty="0">
                <a:solidFill>
                  <a:schemeClr val="bg1"/>
                </a:solidFill>
              </a:rPr>
              <a:t>we must struggle harder to get a sense of the whole picture. The loss is balanced by delight at finally having records of what was really going on at ground level, and contemporary writers who treat specifically with our topics.</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97578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dirty="0"/>
              <a:t>1066–1215: </a:t>
            </a:r>
            <a:r>
              <a:rPr lang="en-US" sz="2400" dirty="0" smtClean="0"/>
              <a:t>Themes</a:t>
            </a:r>
            <a:endParaRPr lang="en-US" sz="2400" dirty="0"/>
          </a:p>
        </p:txBody>
      </p:sp>
      <p:sp>
        <p:nvSpPr>
          <p:cNvPr id="3" name="Content Placeholder 2"/>
          <p:cNvSpPr>
            <a:spLocks noGrp="1"/>
          </p:cNvSpPr>
          <p:nvPr>
            <p:ph idx="1"/>
          </p:nvPr>
        </p:nvSpPr>
        <p:spPr>
          <a:xfrm>
            <a:off x="457200" y="1381992"/>
            <a:ext cx="8229600" cy="4083626"/>
          </a:xfrm>
        </p:spPr>
        <p:txBody>
          <a:bodyPr/>
          <a:lstStyle/>
          <a:p>
            <a:r>
              <a:rPr lang="en-US" dirty="0" smtClean="0"/>
              <a:t>A </a:t>
            </a:r>
            <a:r>
              <a:rPr lang="en-US" dirty="0"/>
              <a:t>conquered country—a couple of thousand over a country of 2 to 4 million</a:t>
            </a:r>
            <a:r>
              <a:rPr lang="en-US" dirty="0" smtClean="0"/>
              <a:t>.</a:t>
            </a:r>
          </a:p>
          <a:p>
            <a:endParaRPr lang="en-US" dirty="0"/>
          </a:p>
          <a:p>
            <a:r>
              <a:rPr lang="en-US" dirty="0" smtClean="0"/>
              <a:t>Weak </a:t>
            </a:r>
            <a:r>
              <a:rPr lang="en-US" dirty="0"/>
              <a:t>kings vs. strong kings—freedom (for some) vs. order</a:t>
            </a:r>
            <a:r>
              <a:rPr lang="en-US" dirty="0" smtClean="0"/>
              <a:t>.</a:t>
            </a:r>
          </a:p>
          <a:p>
            <a:endParaRPr lang="en-US" dirty="0"/>
          </a:p>
          <a:p>
            <a:r>
              <a:rPr lang="en-US" dirty="0" smtClean="0"/>
              <a:t>Empire </a:t>
            </a:r>
            <a:r>
              <a:rPr lang="en-US" dirty="0"/>
              <a:t>(see map in Mats. p. III–15)—finance, troops &amp; absentee administration</a:t>
            </a:r>
            <a:r>
              <a:rPr lang="en-US" dirty="0" smtClean="0"/>
              <a:t>.</a:t>
            </a:r>
          </a:p>
          <a:p>
            <a:endParaRPr lang="en-US" dirty="0"/>
          </a:p>
          <a:p>
            <a:r>
              <a:rPr lang="en-US" dirty="0" smtClean="0"/>
              <a:t>Succession </a:t>
            </a:r>
            <a:r>
              <a:rPr lang="en-US" dirty="0"/>
              <a:t>to the throne</a:t>
            </a:r>
            <a:r>
              <a:rPr lang="en-US" dirty="0" smtClean="0"/>
              <a:t>. The following narrative will emphasize this last.</a:t>
            </a:r>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96353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8795"/>
          </a:xfrm>
        </p:spPr>
        <p:txBody>
          <a:bodyPr/>
          <a:lstStyle/>
          <a:p>
            <a:r>
              <a:rPr lang="en-US" sz="2400" dirty="0" smtClean="0"/>
              <a:t>The Angevin Empire </a:t>
            </a:r>
            <a:r>
              <a:rPr lang="en-US" sz="2400" i="1" dirty="0" smtClean="0"/>
              <a:t>temp</a:t>
            </a:r>
            <a:r>
              <a:rPr lang="en-US" sz="2400" dirty="0" smtClean="0"/>
              <a:t>. Henry II (</a:t>
            </a:r>
            <a:r>
              <a:rPr lang="en-US" sz="2400" i="1" dirty="0" smtClean="0"/>
              <a:t>Mats</a:t>
            </a:r>
            <a:r>
              <a:rPr lang="en-US" sz="2400" dirty="0" smtClean="0"/>
              <a:t>., p. III–15)</a:t>
            </a:r>
            <a:endParaRPr lang="en-US" sz="2400" dirty="0"/>
          </a:p>
        </p:txBody>
      </p:sp>
      <p:pic>
        <p:nvPicPr>
          <p:cNvPr id="6" name="Content Placeholder 5"/>
          <p:cNvPicPr>
            <a:picLocks noGrp="1" noChangeAspect="1"/>
          </p:cNvPicPr>
          <p:nvPr>
            <p:ph idx="1"/>
          </p:nvPr>
        </p:nvPicPr>
        <p:blipFill>
          <a:blip r:embed="rId3"/>
          <a:stretch>
            <a:fillRect/>
          </a:stretch>
        </p:blipFill>
        <p:spPr>
          <a:xfrm>
            <a:off x="2545660" y="1059872"/>
            <a:ext cx="3552323" cy="5486400"/>
          </a:xfrm>
          <a:prstGeom prst="rect">
            <a:avLst/>
          </a:prstGeom>
        </p:spPr>
      </p:pic>
    </p:spTree>
    <p:extLst>
      <p:ext uri="{BB962C8B-B14F-4D97-AF65-F5344CB8AC3E}">
        <p14:creationId xmlns:p14="http://schemas.microsoft.com/office/powerpoint/2010/main" val="29353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dirty="0"/>
              <a:t>1066–1215: </a:t>
            </a:r>
            <a:r>
              <a:rPr lang="en-US" sz="2400" dirty="0" smtClean="0"/>
              <a:t>The succession problem</a:t>
            </a:r>
            <a:endParaRPr lang="en-US" sz="2400" dirty="0"/>
          </a:p>
        </p:txBody>
      </p:sp>
      <p:sp>
        <p:nvSpPr>
          <p:cNvPr id="3" name="Content Placeholder 2"/>
          <p:cNvSpPr>
            <a:spLocks noGrp="1"/>
          </p:cNvSpPr>
          <p:nvPr>
            <p:ph idx="1"/>
          </p:nvPr>
        </p:nvSpPr>
        <p:spPr>
          <a:xfrm>
            <a:off x="436418" y="1485900"/>
            <a:ext cx="8229600" cy="3917373"/>
          </a:xfrm>
        </p:spPr>
        <p:txBody>
          <a:bodyPr/>
          <a:lstStyle/>
          <a:p>
            <a:r>
              <a:rPr lang="en-US" dirty="0" smtClean="0"/>
              <a:t>William </a:t>
            </a:r>
            <a:r>
              <a:rPr lang="en-US" dirty="0"/>
              <a:t>I, 1066–1087—Domesday Book (1086)—sons: Robert Curthose, William II (Rufus), Henry I</a:t>
            </a:r>
            <a:r>
              <a:rPr lang="en-US" dirty="0" smtClean="0"/>
              <a:t>.</a:t>
            </a:r>
          </a:p>
          <a:p>
            <a:endParaRPr lang="en-US" dirty="0"/>
          </a:p>
          <a:p>
            <a:r>
              <a:rPr lang="en-US" dirty="0" smtClean="0"/>
              <a:t>William </a:t>
            </a:r>
            <a:r>
              <a:rPr lang="en-US" dirty="0"/>
              <a:t>II (Rufus), 1087–1100—killed while hunting</a:t>
            </a:r>
            <a:r>
              <a:rPr lang="en-US" dirty="0" smtClean="0"/>
              <a:t>.</a:t>
            </a:r>
          </a:p>
          <a:p>
            <a:endParaRPr lang="en-US" dirty="0"/>
          </a:p>
          <a:p>
            <a:r>
              <a:rPr lang="en-US" dirty="0" smtClean="0"/>
              <a:t>Henry </a:t>
            </a:r>
            <a:r>
              <a:rPr lang="en-US" dirty="0"/>
              <a:t>I, 1100–1135—his only legitimate son William killed in the tragedy of the White Ship</a:t>
            </a:r>
            <a:r>
              <a:rPr lang="en-US" dirty="0" smtClean="0"/>
              <a:t>.</a:t>
            </a:r>
          </a:p>
          <a:p>
            <a:endParaRPr lang="en-US" dirty="0"/>
          </a:p>
          <a:p>
            <a:r>
              <a:rPr lang="en-US" dirty="0" smtClean="0"/>
              <a:t>Stephen </a:t>
            </a:r>
            <a:r>
              <a:rPr lang="en-US" dirty="0"/>
              <a:t>(gson of William I by his dau Adela) and Matilda (dau of Henry I, wife of Geoffrey of Anjou), 1135–54 (the “Anarchy”).</a:t>
            </a:r>
          </a:p>
        </p:txBody>
      </p:sp>
    </p:spTree>
    <p:extLst>
      <p:ext uri="{BB962C8B-B14F-4D97-AF65-F5344CB8AC3E}">
        <p14:creationId xmlns:p14="http://schemas.microsoft.com/office/powerpoint/2010/main" val="284304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dirty="0"/>
              <a:t>1066–1215: The succession </a:t>
            </a:r>
            <a:r>
              <a:rPr lang="en-US" sz="2400" dirty="0" smtClean="0"/>
              <a:t>problem (cont’d)</a:t>
            </a:r>
            <a:endParaRPr lang="en-US" sz="2400" dirty="0"/>
          </a:p>
        </p:txBody>
      </p:sp>
      <p:sp>
        <p:nvSpPr>
          <p:cNvPr id="3" name="Content Placeholder 2"/>
          <p:cNvSpPr>
            <a:spLocks noGrp="1"/>
          </p:cNvSpPr>
          <p:nvPr>
            <p:ph idx="1"/>
          </p:nvPr>
        </p:nvSpPr>
        <p:spPr>
          <a:xfrm>
            <a:off x="558369" y="1273059"/>
            <a:ext cx="8229600" cy="3248700"/>
          </a:xfrm>
        </p:spPr>
        <p:txBody>
          <a:bodyPr/>
          <a:lstStyle/>
          <a:p>
            <a:r>
              <a:rPr lang="en-US" dirty="0" smtClean="0"/>
              <a:t>Henry </a:t>
            </a:r>
            <a:r>
              <a:rPr lang="en-US" dirty="0"/>
              <a:t>II (son of Matilda and Geoffrey), 1154–89—duke of Aquitaine in the right of his wife Eleanor; sons: Henry who predeceased without issue, Richard I, Geoffrey d. 1186, whose son Arthur was probably killed at John’s behest, and John</a:t>
            </a:r>
            <a:r>
              <a:rPr lang="en-US" dirty="0" smtClean="0"/>
              <a:t>.</a:t>
            </a:r>
          </a:p>
          <a:p>
            <a:endParaRPr lang="en-US" dirty="0"/>
          </a:p>
          <a:p>
            <a:r>
              <a:rPr lang="en-US" dirty="0" smtClean="0"/>
              <a:t>Richard </a:t>
            </a:r>
            <a:r>
              <a:rPr lang="en-US" dirty="0"/>
              <a:t>I (the Lion-hearted), 1189–1199</a:t>
            </a:r>
            <a:r>
              <a:rPr lang="en-US" dirty="0" smtClean="0"/>
              <a:t>.</a:t>
            </a:r>
          </a:p>
          <a:p>
            <a:endParaRPr lang="en-US" dirty="0"/>
          </a:p>
          <a:p>
            <a:r>
              <a:rPr lang="en-US" dirty="0" smtClean="0"/>
              <a:t>John</a:t>
            </a:r>
            <a:r>
              <a:rPr lang="en-US" dirty="0"/>
              <a:t>, 1199–1216—lost Normandy in 1204; Magna Carta 1215.</a:t>
            </a:r>
          </a:p>
          <a:p>
            <a:endParaRPr lang="en-US" sz="1000" dirty="0"/>
          </a:p>
        </p:txBody>
      </p:sp>
    </p:spTree>
    <p:extLst>
      <p:ext uri="{BB962C8B-B14F-4D97-AF65-F5344CB8AC3E}">
        <p14:creationId xmlns:p14="http://schemas.microsoft.com/office/powerpoint/2010/main" val="280165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9930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1066–1215: The </a:t>
            </a:r>
            <a:r>
              <a:rPr lang="en-US" sz="2400" dirty="0" smtClean="0"/>
              <a:t>feudalism debate</a:t>
            </a:r>
            <a:endParaRPr lang="en-US" altLang="en-US" sz="2400" dirty="0"/>
          </a:p>
        </p:txBody>
      </p:sp>
      <p:sp>
        <p:nvSpPr>
          <p:cNvPr id="12293" name="TextBox 1"/>
          <p:cNvSpPr txBox="1">
            <a:spLocks noChangeArrowheads="1"/>
          </p:cNvSpPr>
          <p:nvPr/>
        </p:nvSpPr>
        <p:spPr bwMode="auto">
          <a:xfrm>
            <a:off x="457200" y="1267691"/>
            <a:ext cx="822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defRPr/>
            </a:pPr>
            <a:r>
              <a:rPr lang="en-US" sz="2000" dirty="0" smtClean="0">
                <a:solidFill>
                  <a:schemeClr val="bg1"/>
                </a:solidFill>
              </a:rPr>
              <a:t>Did </a:t>
            </a:r>
            <a:r>
              <a:rPr lang="en-US" sz="2000" dirty="0">
                <a:solidFill>
                  <a:schemeClr val="bg1"/>
                </a:solidFill>
              </a:rPr>
              <a:t>William I bring feudalism to England</a:t>
            </a:r>
            <a:r>
              <a:rPr lang="en-US" sz="2000" dirty="0" smtClean="0">
                <a:solidFill>
                  <a:schemeClr val="bg1"/>
                </a:solidFill>
              </a:rPr>
              <a:t>?</a:t>
            </a:r>
          </a:p>
          <a:p>
            <a:pPr>
              <a:buFont typeface="Arial" panose="020B0604020202020204" pitchFamily="34" charset="0"/>
              <a:buChar char="•"/>
              <a:defRPr/>
            </a:pPr>
            <a:endParaRPr lang="en-US" sz="2000" dirty="0">
              <a:solidFill>
                <a:schemeClr val="bg1"/>
              </a:solidFill>
            </a:endParaRPr>
          </a:p>
          <a:p>
            <a:pPr lvl="1">
              <a:buFont typeface="Arial" panose="020B0604020202020204" pitchFamily="34" charset="0"/>
              <a:buChar char="•"/>
              <a:defRPr/>
            </a:pPr>
            <a:r>
              <a:rPr lang="en-US" sz="2000" dirty="0" smtClean="0">
                <a:solidFill>
                  <a:schemeClr val="bg1"/>
                </a:solidFill>
              </a:rPr>
              <a:t>The methodological advantages to asking the question.</a:t>
            </a:r>
          </a:p>
          <a:p>
            <a:pPr lvl="1">
              <a:buFont typeface="Arial" panose="020B0604020202020204" pitchFamily="34" charset="0"/>
              <a:buChar char="•"/>
              <a:defRPr/>
            </a:pPr>
            <a:endParaRPr lang="en-US" sz="2000" dirty="0">
              <a:solidFill>
                <a:schemeClr val="bg1"/>
              </a:solidFill>
            </a:endParaRPr>
          </a:p>
          <a:p>
            <a:pPr lvl="1">
              <a:buFont typeface="Arial" panose="020B0604020202020204" pitchFamily="34" charset="0"/>
              <a:buChar char="•"/>
              <a:defRPr/>
            </a:pPr>
            <a:r>
              <a:rPr lang="en-US" sz="2000" dirty="0" smtClean="0">
                <a:solidFill>
                  <a:schemeClr val="bg1"/>
                </a:solidFill>
              </a:rPr>
              <a:t>Continuity and change – E. A. Freemen vs. J. R. Round.</a:t>
            </a:r>
          </a:p>
          <a:p>
            <a:pPr lvl="1">
              <a:buFont typeface="Arial" panose="020B0604020202020204" pitchFamily="34" charset="0"/>
              <a:buChar char="•"/>
              <a:defRPr/>
            </a:pPr>
            <a:endParaRPr lang="en-US" sz="2000" dirty="0">
              <a:solidFill>
                <a:schemeClr val="bg1"/>
              </a:solidFill>
            </a:endParaRPr>
          </a:p>
          <a:p>
            <a:pPr lvl="1">
              <a:buFont typeface="Arial" panose="020B0604020202020204" pitchFamily="34" charset="0"/>
              <a:buChar char="•"/>
              <a:defRPr/>
            </a:pPr>
            <a:r>
              <a:rPr lang="en-US" sz="2000" dirty="0" smtClean="0">
                <a:solidFill>
                  <a:schemeClr val="bg1"/>
                </a:solidFill>
              </a:rPr>
              <a:t>The politics of the Freeman–Round debate.</a:t>
            </a:r>
          </a:p>
          <a:p>
            <a:pPr>
              <a:buFont typeface="Arial" panose="020B0604020202020204" pitchFamily="34" charset="0"/>
              <a:buChar char="•"/>
              <a:defRPr/>
            </a:pPr>
            <a:endParaRPr lang="en-US" sz="2000" dirty="0">
              <a:solidFill>
                <a:schemeClr val="bg1"/>
              </a:solidFill>
            </a:endParaRPr>
          </a:p>
          <a:p>
            <a:pPr>
              <a:buFont typeface="Arial" panose="020B0604020202020204" pitchFamily="34" charset="0"/>
              <a:buChar char="•"/>
              <a:defRPr/>
            </a:pPr>
            <a:r>
              <a:rPr lang="en-US" sz="2000" dirty="0" smtClean="0">
                <a:solidFill>
                  <a:schemeClr val="bg1"/>
                </a:solidFill>
              </a:rPr>
              <a:t>Did </a:t>
            </a:r>
            <a:r>
              <a:rPr lang="en-US" sz="2000" dirty="0">
                <a:solidFill>
                  <a:schemeClr val="bg1"/>
                </a:solidFill>
              </a:rPr>
              <a:t>Henry II consciously or unconsciously destroy it</a:t>
            </a:r>
            <a:r>
              <a:rPr lang="en-US" sz="2000" dirty="0" smtClean="0">
                <a:solidFill>
                  <a:schemeClr val="bg1"/>
                </a:solidFill>
              </a:rPr>
              <a:t>?</a:t>
            </a:r>
            <a:endParaRPr lang="en-US" sz="2000" dirty="0">
              <a:solidFill>
                <a:schemeClr val="bg1"/>
              </a:solidFill>
            </a:endParaRPr>
          </a:p>
        </p:txBody>
      </p:sp>
    </p:spTree>
  </p:cSld>
  <p:clrMapOvr>
    <a:masterClrMapping/>
  </p:clrMapOvr>
</p:sld>
</file>

<file path=ppt/theme/theme1.xml><?xml version="1.0" encoding="utf-8"?>
<a:theme xmlns:a="http://schemas.openxmlformats.org/drawingml/2006/main" name="bilder constitutionalism">
  <a:themeElements>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lder constitutional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constitutionali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constitutionali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constitutionali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constitutionali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constitutionali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constitutionali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constitutionali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constitutionali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constitutionali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constitutionali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constitutionali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bilder constitutionalism</Template>
  <TotalTime>28006</TotalTime>
  <Words>2143</Words>
  <Application>Microsoft Office PowerPoint</Application>
  <PresentationFormat>On-screen Show (4:3)</PresentationFormat>
  <Paragraphs>125</Paragraphs>
  <Slides>20</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bilder constitutionalism</vt:lpstr>
      <vt:lpstr>PowerPoint Presentation</vt:lpstr>
      <vt:lpstr>What comes before William the Conqueror (1066–1087), Henry I (1100–1135), and Henry II (1154–1189)?</vt:lpstr>
      <vt:lpstr>Initial chronology (Mats. p. II–1 to Mats. p. III–1)</vt:lpstr>
      <vt:lpstr>1066–1215: Sources</vt:lpstr>
      <vt:lpstr>1066–1215: Themes</vt:lpstr>
      <vt:lpstr>The Angevin Empire temp. Henry II (Mats., p. III–15)</vt:lpstr>
      <vt:lpstr>1066–1215: The succession problem</vt:lpstr>
      <vt:lpstr>1066–1215: The succession problem (cont’d)</vt:lpstr>
      <vt:lpstr>1066–1215: The feudalism debate</vt:lpstr>
      <vt:lpstr>Feudalism: what is it?</vt:lpstr>
      <vt:lpstr>In England the principal free tenures are:</vt:lpstr>
      <vt:lpstr>In England the military tenant owes these incidents:</vt:lpstr>
      <vt:lpstr>Feudalism in the M.A. and in England</vt:lpstr>
      <vt:lpstr>An attempt to answer the ‘when’ question:</vt:lpstr>
      <vt:lpstr>Domesday of Herefordshire (cf. Mats., pp. III–39 to III–41)</vt:lpstr>
      <vt:lpstr>Domesday of Herefordshire (cont’d)</vt:lpstr>
      <vt:lpstr>Domesday of Herefordshire (cont’d)</vt:lpstr>
      <vt:lpstr>Domesday of Herefordshire (cont’d)</vt:lpstr>
      <vt:lpstr>General conclusion (for the time being) about feudalism</vt:lpstr>
      <vt:lpstr>Some general thoughts on the 12th century:</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Constitutionalism  &amp;  Constitutional Law  Mary Sarah Bilder  American Society for Legal History November 18, 2006</dc:title>
  <dc:creator>bilder</dc:creator>
  <cp:lastModifiedBy>Charles Donahue</cp:lastModifiedBy>
  <cp:revision>287</cp:revision>
  <dcterms:created xsi:type="dcterms:W3CDTF">2007-01-08T17:13:49Z</dcterms:created>
  <dcterms:modified xsi:type="dcterms:W3CDTF">2021-08-21T20:59:01Z</dcterms:modified>
</cp:coreProperties>
</file>