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83" r:id="rId2"/>
    <p:sldId id="425" r:id="rId3"/>
    <p:sldId id="405" r:id="rId4"/>
    <p:sldId id="446" r:id="rId5"/>
    <p:sldId id="447" r:id="rId6"/>
    <p:sldId id="461" r:id="rId7"/>
    <p:sldId id="448" r:id="rId8"/>
    <p:sldId id="449" r:id="rId9"/>
    <p:sldId id="434" r:id="rId10"/>
    <p:sldId id="409" r:id="rId11"/>
    <p:sldId id="445" r:id="rId12"/>
    <p:sldId id="429" r:id="rId13"/>
    <p:sldId id="417" r:id="rId14"/>
    <p:sldId id="431" r:id="rId15"/>
    <p:sldId id="430" r:id="rId16"/>
    <p:sldId id="433" r:id="rId17"/>
    <p:sldId id="435" r:id="rId18"/>
    <p:sldId id="437" r:id="rId19"/>
    <p:sldId id="438" r:id="rId20"/>
    <p:sldId id="439" r:id="rId21"/>
    <p:sldId id="440" r:id="rId22"/>
    <p:sldId id="450" r:id="rId23"/>
    <p:sldId id="451" r:id="rId24"/>
    <p:sldId id="452" r:id="rId25"/>
    <p:sldId id="454" r:id="rId26"/>
    <p:sldId id="462" r:id="rId27"/>
    <p:sldId id="453" r:id="rId28"/>
    <p:sldId id="455" r:id="rId29"/>
    <p:sldId id="456" r:id="rId30"/>
    <p:sldId id="457" r:id="rId31"/>
    <p:sldId id="463" r:id="rId32"/>
    <p:sldId id="458" r:id="rId33"/>
    <p:sldId id="459" r:id="rId34"/>
    <p:sldId id="460" r:id="rId35"/>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88" autoAdjust="0"/>
    <p:restoredTop sz="87500" autoAdjust="0"/>
  </p:normalViewPr>
  <p:slideViewPr>
    <p:cSldViewPr snapToGrid="0">
      <p:cViewPr varScale="1">
        <p:scale>
          <a:sx n="95" d="100"/>
          <a:sy n="95" d="100"/>
        </p:scale>
        <p:origin x="69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23</a:t>
            </a:fld>
            <a:endParaRPr lang="en-US" altLang="en-US" dirty="0"/>
          </a:p>
        </p:txBody>
      </p:sp>
    </p:spTree>
    <p:extLst>
      <p:ext uri="{BB962C8B-B14F-4D97-AF65-F5344CB8AC3E}">
        <p14:creationId xmlns:p14="http://schemas.microsoft.com/office/powerpoint/2010/main" val="535733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24</a:t>
            </a:fld>
            <a:endParaRPr lang="en-US" altLang="en-US" dirty="0"/>
          </a:p>
        </p:txBody>
      </p:sp>
    </p:spTree>
    <p:extLst>
      <p:ext uri="{BB962C8B-B14F-4D97-AF65-F5344CB8AC3E}">
        <p14:creationId xmlns:p14="http://schemas.microsoft.com/office/powerpoint/2010/main" val="3012398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25</a:t>
            </a:fld>
            <a:endParaRPr lang="en-US" altLang="en-US" dirty="0"/>
          </a:p>
        </p:txBody>
      </p:sp>
    </p:spTree>
    <p:extLst>
      <p:ext uri="{BB962C8B-B14F-4D97-AF65-F5344CB8AC3E}">
        <p14:creationId xmlns:p14="http://schemas.microsoft.com/office/powerpoint/2010/main" val="1822041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26</a:t>
            </a:fld>
            <a:endParaRPr lang="en-US" altLang="en-US" dirty="0"/>
          </a:p>
        </p:txBody>
      </p:sp>
    </p:spTree>
    <p:extLst>
      <p:ext uri="{BB962C8B-B14F-4D97-AF65-F5344CB8AC3E}">
        <p14:creationId xmlns:p14="http://schemas.microsoft.com/office/powerpoint/2010/main" val="41318232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27</a:t>
            </a:fld>
            <a:endParaRPr lang="en-US" altLang="en-US" dirty="0"/>
          </a:p>
        </p:txBody>
      </p:sp>
    </p:spTree>
    <p:extLst>
      <p:ext uri="{BB962C8B-B14F-4D97-AF65-F5344CB8AC3E}">
        <p14:creationId xmlns:p14="http://schemas.microsoft.com/office/powerpoint/2010/main" val="4019582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28</a:t>
            </a:fld>
            <a:endParaRPr lang="en-US" altLang="en-US" dirty="0"/>
          </a:p>
        </p:txBody>
      </p:sp>
    </p:spTree>
    <p:extLst>
      <p:ext uri="{BB962C8B-B14F-4D97-AF65-F5344CB8AC3E}">
        <p14:creationId xmlns:p14="http://schemas.microsoft.com/office/powerpoint/2010/main" val="37869440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29</a:t>
            </a:fld>
            <a:endParaRPr lang="en-US" altLang="en-US" dirty="0"/>
          </a:p>
        </p:txBody>
      </p:sp>
    </p:spTree>
    <p:extLst>
      <p:ext uri="{BB962C8B-B14F-4D97-AF65-F5344CB8AC3E}">
        <p14:creationId xmlns:p14="http://schemas.microsoft.com/office/powerpoint/2010/main" val="3532382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30</a:t>
            </a:fld>
            <a:endParaRPr lang="en-US" altLang="en-US" dirty="0"/>
          </a:p>
        </p:txBody>
      </p:sp>
    </p:spTree>
    <p:extLst>
      <p:ext uri="{BB962C8B-B14F-4D97-AF65-F5344CB8AC3E}">
        <p14:creationId xmlns:p14="http://schemas.microsoft.com/office/powerpoint/2010/main" val="2613475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31</a:t>
            </a:fld>
            <a:endParaRPr lang="en-US" altLang="en-US" dirty="0"/>
          </a:p>
        </p:txBody>
      </p:sp>
    </p:spTree>
    <p:extLst>
      <p:ext uri="{BB962C8B-B14F-4D97-AF65-F5344CB8AC3E}">
        <p14:creationId xmlns:p14="http://schemas.microsoft.com/office/powerpoint/2010/main" val="1421619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32</a:t>
            </a:fld>
            <a:endParaRPr lang="en-US" altLang="en-US" dirty="0"/>
          </a:p>
        </p:txBody>
      </p:sp>
    </p:spTree>
    <p:extLst>
      <p:ext uri="{BB962C8B-B14F-4D97-AF65-F5344CB8AC3E}">
        <p14:creationId xmlns:p14="http://schemas.microsoft.com/office/powerpoint/2010/main" val="1251215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9599155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33</a:t>
            </a:fld>
            <a:endParaRPr lang="en-US" altLang="en-US" dirty="0"/>
          </a:p>
        </p:txBody>
      </p:sp>
    </p:spTree>
    <p:extLst>
      <p:ext uri="{BB962C8B-B14F-4D97-AF65-F5344CB8AC3E}">
        <p14:creationId xmlns:p14="http://schemas.microsoft.com/office/powerpoint/2010/main" val="34317956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34</a:t>
            </a:fld>
            <a:endParaRPr lang="en-US" altLang="en-US" dirty="0"/>
          </a:p>
        </p:txBody>
      </p:sp>
    </p:spTree>
    <p:extLst>
      <p:ext uri="{BB962C8B-B14F-4D97-AF65-F5344CB8AC3E}">
        <p14:creationId xmlns:p14="http://schemas.microsoft.com/office/powerpoint/2010/main" val="1511293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Rochester, Cathedral Library,</a:t>
            </a:r>
            <a:r>
              <a:rPr lang="en-US" baseline="0" smtClean="0"/>
              <a:t> Codex Roffensis, fol. 1r.</a:t>
            </a:r>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6</a:t>
            </a:fld>
            <a:endParaRPr lang="en-US" altLang="en-US" dirty="0"/>
          </a:p>
        </p:txBody>
      </p:sp>
    </p:spTree>
    <p:extLst>
      <p:ext uri="{BB962C8B-B14F-4D97-AF65-F5344CB8AC3E}">
        <p14:creationId xmlns:p14="http://schemas.microsoft.com/office/powerpoint/2010/main" val="1227076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ChangeArrowheads="1" noTextEdit="1"/>
          </p:cNvSpPr>
          <p:nvPr>
            <p:ph type="sldImg"/>
          </p:nvPr>
        </p:nvSpPr>
        <p:spPr>
          <a:ln/>
        </p:spPr>
      </p:sp>
      <p:sp>
        <p:nvSpPr>
          <p:cNvPr id="1229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229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F714B2F7-B8C7-4292-9CEC-1D3001CE41AF}" type="slidenum">
              <a:rPr lang="en-US" altLang="en-US" smtClean="0"/>
              <a:pPr/>
              <a:t>9</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10</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434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8F19055D-2886-4E53-B199-26697198E137}" type="slidenum">
              <a:rPr lang="en-US" altLang="en-US" smtClean="0"/>
              <a:pPr/>
              <a:t>11</a:t>
            </a:fld>
            <a:endParaRPr lang="en-US" altLang="en-US" dirty="0"/>
          </a:p>
        </p:txBody>
      </p:sp>
    </p:spTree>
    <p:extLst>
      <p:ext uri="{BB962C8B-B14F-4D97-AF65-F5344CB8AC3E}">
        <p14:creationId xmlns:p14="http://schemas.microsoft.com/office/powerpoint/2010/main" val="1058389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
            </a:r>
            <a:br>
              <a:rPr lang="en-US" altLang="en-US" dirty="0">
                <a:latin typeface="Arial" panose="020B0604020202020204" pitchFamily="34" charset="0"/>
              </a:rPr>
            </a:br>
            <a:endParaRPr lang="en-US" altLang="en-US" dirty="0">
              <a:latin typeface="Arial" panose="020B0604020202020204" pitchFamily="34" charset="0"/>
            </a:endParaRPr>
          </a:p>
          <a:p>
            <a:endParaRPr lang="en-US" altLang="en-US" dirty="0">
              <a:latin typeface="Arial" panose="020B0604020202020204" pitchFamily="34" charset="0"/>
            </a:endParaRPr>
          </a:p>
        </p:txBody>
      </p:sp>
      <p:sp>
        <p:nvSpPr>
          <p:cNvPr id="17412"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99FA0E12-244F-448D-A1CA-E4A76F108C61}" type="slidenum">
              <a:rPr lang="en-US" altLang="en-US" smtClean="0"/>
              <a:pPr/>
              <a:t>12</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a:ln/>
        </p:spPr>
      </p:sp>
      <p:sp>
        <p:nvSpPr>
          <p:cNvPr id="2048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2048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C181FE2A-EFE7-4430-948C-AF9A7880E69D}" type="slidenum">
              <a:rPr lang="en-US" altLang="en-US" smtClean="0"/>
              <a:pPr/>
              <a:t>13</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15</a:t>
            </a:fld>
            <a:endParaRPr lang="en-US" altLang="en-US" dirty="0"/>
          </a:p>
        </p:txBody>
      </p:sp>
    </p:spTree>
    <p:extLst>
      <p:ext uri="{BB962C8B-B14F-4D97-AF65-F5344CB8AC3E}">
        <p14:creationId xmlns:p14="http://schemas.microsoft.com/office/powerpoint/2010/main" val="756548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03.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br>
              <a:rPr lang="en-US" altLang="en-US" sz="2400" dirty="0"/>
            </a:br>
            <a:r>
              <a:rPr lang="en-US" altLang="en-US" sz="2400" dirty="0"/>
              <a:t>Anglo-Saxon Law</a:t>
            </a:r>
            <a:r>
              <a:rPr lang="en-US" altLang="en-US" dirty="0"/>
              <a:t/>
            </a:r>
            <a:br>
              <a:rPr lang="en-US" altLang="en-US" dirty="0"/>
            </a:br>
            <a:r>
              <a:rPr lang="en-US" altLang="en-US" dirty="0"/>
              <a:t>Lecture 3</a:t>
            </a:r>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a:t>
            </a:r>
            <a:r>
              <a:rPr lang="en-US" altLang="en-US" sz="2400" smtClean="0"/>
              <a:t>method of </a:t>
            </a:r>
            <a:r>
              <a:rPr lang="en-US" sz="2400"/>
              <a:t>Æ</a:t>
            </a:r>
            <a:r>
              <a:rPr lang="en-US" altLang="en-US" sz="2400"/>
              <a:t>thelberht’s </a:t>
            </a:r>
            <a:r>
              <a:rPr lang="en-US" altLang="en-US" sz="2400" smtClean="0"/>
              <a:t>laws.</a:t>
            </a:r>
            <a:endParaRPr lang="en-US" altLang="en-US" sz="2400" dirty="0"/>
          </a:p>
        </p:txBody>
      </p:sp>
      <p:sp>
        <p:nvSpPr>
          <p:cNvPr id="14342" name="TextBox 9"/>
          <p:cNvSpPr txBox="1">
            <a:spLocks noChangeArrowheads="1"/>
          </p:cNvSpPr>
          <p:nvPr/>
        </p:nvSpPr>
        <p:spPr bwMode="auto">
          <a:xfrm>
            <a:off x="457200" y="1152525"/>
            <a:ext cx="744696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a:solidFill>
                  <a:schemeClr val="bg1">
                    <a:lumMod val="95000"/>
                  </a:schemeClr>
                </a:solidFill>
                <a:latin typeface="+mn-lt"/>
              </a:rPr>
              <a:t>Juristic elaboration, most notably the anatomical elaboration of c. c. 32–71, for example, c</a:t>
            </a:r>
            <a:r>
              <a:rPr lang="en-US" sz="2000">
                <a:solidFill>
                  <a:schemeClr val="bg1">
                    <a:lumMod val="95000"/>
                  </a:schemeClr>
                </a:solidFill>
                <a:latin typeface="+mn-lt"/>
              </a:rPr>
              <a:t>. </a:t>
            </a:r>
            <a:r>
              <a:rPr lang="en-US" sz="2000" smtClean="0">
                <a:solidFill>
                  <a:schemeClr val="bg1">
                    <a:lumMod val="95000"/>
                  </a:schemeClr>
                </a:solidFill>
                <a:latin typeface="+mn-lt"/>
              </a:rPr>
              <a:t>48: </a:t>
            </a:r>
            <a:r>
              <a:rPr lang="en-US" sz="2000">
                <a:solidFill>
                  <a:schemeClr val="bg1">
                    <a:lumMod val="95000"/>
                  </a:schemeClr>
                </a:solidFill>
                <a:latin typeface="+mn-lt"/>
              </a:rPr>
              <a:t>For the foremost four teeth, for each 6 shillings. 48.1. [For] that tooth which is beside there, 4 shillings. 48.2. [For] that [tooth] which is beside that one, 3 shillings. 48.3. And [for] each of the others, a </a:t>
            </a:r>
            <a:r>
              <a:rPr lang="en-US" sz="2000">
                <a:solidFill>
                  <a:schemeClr val="bg1">
                    <a:lumMod val="95000"/>
                  </a:schemeClr>
                </a:solidFill>
                <a:latin typeface="+mn-lt"/>
              </a:rPr>
              <a:t>shilling</a:t>
            </a:r>
            <a:r>
              <a:rPr lang="en-US" sz="2000" smtClean="0">
                <a:solidFill>
                  <a:schemeClr val="bg1">
                    <a:lumMod val="95000"/>
                  </a:schemeClr>
                </a:solidFill>
                <a:latin typeface="+mn-lt"/>
              </a:rPr>
              <a:t>.</a:t>
            </a:r>
          </a:p>
          <a:p>
            <a:pPr marL="342900" indent="-342900">
              <a:buFont typeface="Arial" panose="020B0604020202020204" pitchFamily="34" charset="0"/>
              <a:buChar char="•"/>
              <a:defRPr/>
            </a:pPr>
            <a:endParaRPr lang="en-US" altLang="en-US" sz="2000">
              <a:solidFill>
                <a:schemeClr val="bg1">
                  <a:lumMod val="95000"/>
                </a:schemeClr>
              </a:solidFill>
              <a:latin typeface="+mn-lt"/>
            </a:endParaRPr>
          </a:p>
          <a:p>
            <a:pPr marL="342900" indent="-342900">
              <a:buFont typeface="Arial" panose="020B0604020202020204" pitchFamily="34" charset="0"/>
              <a:buChar char="•"/>
              <a:defRPr/>
            </a:pPr>
            <a:r>
              <a:rPr lang="en-US" altLang="en-US" sz="2000">
                <a:solidFill>
                  <a:schemeClr val="bg1">
                    <a:lumMod val="95000"/>
                  </a:schemeClr>
                </a:solidFill>
                <a:latin typeface="+mn-lt"/>
              </a:rPr>
              <a:t>Reasoning by analogy, c</a:t>
            </a:r>
            <a:r>
              <a:rPr lang="en-US" altLang="en-US" sz="2000">
                <a:solidFill>
                  <a:schemeClr val="bg1">
                    <a:lumMod val="95000"/>
                  </a:schemeClr>
                </a:solidFill>
                <a:latin typeface="+mn-lt"/>
              </a:rPr>
              <a:t>. </a:t>
            </a:r>
            <a:r>
              <a:rPr lang="en-US" altLang="en-US" sz="2000" smtClean="0">
                <a:solidFill>
                  <a:schemeClr val="bg1">
                    <a:lumMod val="95000"/>
                  </a:schemeClr>
                </a:solidFill>
                <a:latin typeface="+mn-lt"/>
              </a:rPr>
              <a:t>6–7: </a:t>
            </a:r>
            <a:r>
              <a:rPr lang="en-US" altLang="en-US" sz="2000">
                <a:solidFill>
                  <a:schemeClr val="bg1">
                    <a:lumMod val="95000"/>
                  </a:schemeClr>
                </a:solidFill>
                <a:latin typeface="+mn-lt"/>
              </a:rPr>
              <a:t>Church-peace (</a:t>
            </a:r>
            <a:r>
              <a:rPr lang="en-US" altLang="en-US" sz="2000" i="1">
                <a:solidFill>
                  <a:schemeClr val="bg1">
                    <a:lumMod val="95000"/>
                  </a:schemeClr>
                </a:solidFill>
                <a:latin typeface="+mn-lt"/>
              </a:rPr>
              <a:t>ciricfrith</a:t>
            </a:r>
            <a:r>
              <a:rPr lang="en-US" altLang="en-US" sz="2000">
                <a:solidFill>
                  <a:schemeClr val="bg1">
                    <a:lumMod val="95000"/>
                  </a:schemeClr>
                </a:solidFill>
                <a:latin typeface="+mn-lt"/>
              </a:rPr>
              <a:t>) 2 </a:t>
            </a:r>
            <a:r>
              <a:rPr lang="en-US" altLang="en-US" sz="2000">
                <a:solidFill>
                  <a:schemeClr val="bg1">
                    <a:lumMod val="95000"/>
                  </a:schemeClr>
                </a:solidFill>
                <a:latin typeface="+mn-lt"/>
              </a:rPr>
              <a:t>by </a:t>
            </a:r>
            <a:r>
              <a:rPr lang="en-US" altLang="en-US" sz="2000" smtClean="0">
                <a:solidFill>
                  <a:schemeClr val="bg1">
                    <a:lumMod val="95000"/>
                  </a:schemeClr>
                </a:solidFill>
                <a:latin typeface="+mn-lt"/>
              </a:rPr>
              <a:t>payment. </a:t>
            </a:r>
            <a:r>
              <a:rPr lang="en-US" altLang="en-US" sz="2000">
                <a:solidFill>
                  <a:schemeClr val="bg1">
                    <a:lumMod val="95000"/>
                  </a:schemeClr>
                </a:solidFill>
                <a:latin typeface="+mn-lt"/>
              </a:rPr>
              <a:t>Assembly-peace (</a:t>
            </a:r>
            <a:r>
              <a:rPr lang="en-US" altLang="en-US" sz="2000" i="1">
                <a:solidFill>
                  <a:schemeClr val="bg1">
                    <a:lumMod val="95000"/>
                  </a:schemeClr>
                </a:solidFill>
                <a:latin typeface="+mn-lt"/>
              </a:rPr>
              <a:t>maethlfrith</a:t>
            </a:r>
            <a:r>
              <a:rPr lang="en-US" altLang="en-US" sz="2000">
                <a:solidFill>
                  <a:schemeClr val="bg1">
                    <a:lumMod val="95000"/>
                  </a:schemeClr>
                </a:solidFill>
                <a:latin typeface="+mn-lt"/>
              </a:rPr>
              <a:t>) 2 by payment.</a:t>
            </a:r>
            <a:endParaRPr lang="en-US" altLang="en-US" sz="2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587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a:t>
            </a:r>
            <a:r>
              <a:rPr lang="en-US" altLang="en-US" sz="2400" smtClean="0"/>
              <a:t>organization </a:t>
            </a:r>
            <a:r>
              <a:rPr lang="en-US" altLang="en-US" sz="2400"/>
              <a:t>of </a:t>
            </a:r>
            <a:r>
              <a:rPr lang="en-US" sz="2400"/>
              <a:t>Æ</a:t>
            </a:r>
            <a:r>
              <a:rPr lang="en-US" altLang="en-US" sz="2400"/>
              <a:t>thelberht’s </a:t>
            </a:r>
            <a:r>
              <a:rPr lang="en-US" altLang="en-US" sz="2400" smtClean="0"/>
              <a:t>laws.</a:t>
            </a:r>
            <a:endParaRPr lang="en-US" altLang="en-US" sz="2400" dirty="0"/>
          </a:p>
        </p:txBody>
      </p:sp>
      <p:sp>
        <p:nvSpPr>
          <p:cNvPr id="14342" name="TextBox 9"/>
          <p:cNvSpPr txBox="1">
            <a:spLocks noChangeArrowheads="1"/>
          </p:cNvSpPr>
          <p:nvPr/>
        </p:nvSpPr>
        <p:spPr bwMode="auto">
          <a:xfrm>
            <a:off x="498764" y="862013"/>
            <a:ext cx="8188036"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marL="342900" indent="-342900">
              <a:buFont typeface="Arial" panose="020B0604020202020204" pitchFamily="34" charset="0"/>
              <a:buChar char="•"/>
              <a:defRPr/>
            </a:pPr>
            <a:r>
              <a:rPr lang="en-US" sz="2000" smtClean="0">
                <a:solidFill>
                  <a:schemeClr val="bg1">
                    <a:lumMod val="95000"/>
                  </a:schemeClr>
                </a:solidFill>
                <a:latin typeface="+mn-lt"/>
              </a:rPr>
              <a:t>the </a:t>
            </a:r>
            <a:r>
              <a:rPr lang="en-US" sz="2000">
                <a:solidFill>
                  <a:schemeClr val="bg1">
                    <a:lumMod val="95000"/>
                  </a:schemeClr>
                </a:solidFill>
                <a:latin typeface="+mn-lt"/>
              </a:rPr>
              <a:t>Church </a:t>
            </a:r>
            <a:r>
              <a:rPr lang="en-US" sz="2000" smtClean="0">
                <a:solidFill>
                  <a:schemeClr val="bg1">
                    <a:lumMod val="95000"/>
                  </a:schemeClr>
                </a:solidFill>
                <a:latin typeface="+mn-lt"/>
              </a:rPr>
              <a:t>cc.1–7</a:t>
            </a:r>
          </a:p>
          <a:p>
            <a:pPr marL="342900" indent="-342900">
              <a:buFont typeface="Arial" panose="020B0604020202020204" pitchFamily="34" charset="0"/>
              <a:buChar char="•"/>
              <a:defRPr/>
            </a:pPr>
            <a:endParaRPr lang="en-US" sz="2000">
              <a:solidFill>
                <a:schemeClr val="bg1">
                  <a:lumMod val="95000"/>
                </a:schemeClr>
              </a:solidFill>
              <a:latin typeface="+mn-lt"/>
            </a:endParaRPr>
          </a:p>
          <a:p>
            <a:pPr marL="342900" indent="-342900">
              <a:buFont typeface="Arial" panose="020B0604020202020204" pitchFamily="34" charset="0"/>
              <a:buChar char="•"/>
              <a:defRPr/>
            </a:pPr>
            <a:r>
              <a:rPr lang="en-US" sz="2000" smtClean="0">
                <a:solidFill>
                  <a:schemeClr val="bg1">
                    <a:lumMod val="95000"/>
                  </a:schemeClr>
                </a:solidFill>
                <a:latin typeface="+mn-lt"/>
              </a:rPr>
              <a:t>the </a:t>
            </a:r>
            <a:r>
              <a:rPr lang="en-US" sz="2000">
                <a:solidFill>
                  <a:schemeClr val="bg1">
                    <a:lumMod val="95000"/>
                  </a:schemeClr>
                </a:solidFill>
                <a:latin typeface="+mn-lt"/>
              </a:rPr>
              <a:t>king cc</a:t>
            </a:r>
            <a:r>
              <a:rPr lang="en-US" sz="2000">
                <a:solidFill>
                  <a:schemeClr val="bg1">
                    <a:lumMod val="95000"/>
                  </a:schemeClr>
                </a:solidFill>
                <a:latin typeface="+mn-lt"/>
              </a:rPr>
              <a:t>. </a:t>
            </a:r>
            <a:r>
              <a:rPr lang="en-US" sz="2000" smtClean="0">
                <a:solidFill>
                  <a:schemeClr val="bg1">
                    <a:lumMod val="95000"/>
                  </a:schemeClr>
                </a:solidFill>
                <a:latin typeface="+mn-lt"/>
              </a:rPr>
              <a:t>8–17</a:t>
            </a:r>
          </a:p>
          <a:p>
            <a:pPr marL="342900" indent="-342900">
              <a:buFont typeface="Arial" panose="020B0604020202020204" pitchFamily="34" charset="0"/>
              <a:buChar char="•"/>
              <a:defRPr/>
            </a:pPr>
            <a:endParaRPr lang="en-US" sz="2000">
              <a:solidFill>
                <a:schemeClr val="bg1">
                  <a:lumMod val="95000"/>
                </a:schemeClr>
              </a:solidFill>
              <a:latin typeface="+mn-lt"/>
            </a:endParaRPr>
          </a:p>
          <a:p>
            <a:pPr marL="342900" indent="-342900">
              <a:buFont typeface="Arial" panose="020B0604020202020204" pitchFamily="34" charset="0"/>
              <a:buChar char="•"/>
              <a:defRPr/>
            </a:pPr>
            <a:r>
              <a:rPr lang="en-US" sz="2000" smtClean="0">
                <a:solidFill>
                  <a:schemeClr val="bg1">
                    <a:lumMod val="95000"/>
                  </a:schemeClr>
                </a:solidFill>
                <a:latin typeface="+mn-lt"/>
              </a:rPr>
              <a:t>eorls </a:t>
            </a:r>
            <a:r>
              <a:rPr lang="en-US" sz="2000">
                <a:solidFill>
                  <a:schemeClr val="bg1">
                    <a:lumMod val="95000"/>
                  </a:schemeClr>
                </a:solidFill>
                <a:latin typeface="+mn-lt"/>
              </a:rPr>
              <a:t>cc</a:t>
            </a:r>
            <a:r>
              <a:rPr lang="en-US" sz="2000">
                <a:solidFill>
                  <a:schemeClr val="bg1">
                    <a:lumMod val="95000"/>
                  </a:schemeClr>
                </a:solidFill>
                <a:latin typeface="+mn-lt"/>
              </a:rPr>
              <a:t>. </a:t>
            </a:r>
            <a:r>
              <a:rPr lang="en-US" sz="2000" smtClean="0">
                <a:solidFill>
                  <a:schemeClr val="bg1">
                    <a:lumMod val="95000"/>
                  </a:schemeClr>
                </a:solidFill>
                <a:latin typeface="+mn-lt"/>
              </a:rPr>
              <a:t>18–19</a:t>
            </a:r>
          </a:p>
          <a:p>
            <a:pPr marL="342900" indent="-342900">
              <a:buFont typeface="Arial" panose="020B0604020202020204" pitchFamily="34" charset="0"/>
              <a:buChar char="•"/>
              <a:defRPr/>
            </a:pPr>
            <a:endParaRPr lang="en-US" sz="2000">
              <a:solidFill>
                <a:schemeClr val="bg1">
                  <a:lumMod val="95000"/>
                </a:schemeClr>
              </a:solidFill>
              <a:latin typeface="+mn-lt"/>
            </a:endParaRPr>
          </a:p>
          <a:p>
            <a:pPr marL="342900" indent="-342900">
              <a:buFont typeface="Arial" panose="020B0604020202020204" pitchFamily="34" charset="0"/>
              <a:buChar char="•"/>
              <a:defRPr/>
            </a:pPr>
            <a:r>
              <a:rPr lang="en-US" sz="2000" smtClean="0">
                <a:solidFill>
                  <a:schemeClr val="bg1">
                    <a:lumMod val="95000"/>
                  </a:schemeClr>
                </a:solidFill>
                <a:latin typeface="+mn-lt"/>
              </a:rPr>
              <a:t>ceorls </a:t>
            </a:r>
            <a:r>
              <a:rPr lang="en-US" sz="2000">
                <a:solidFill>
                  <a:schemeClr val="bg1">
                    <a:lumMod val="95000"/>
                  </a:schemeClr>
                </a:solidFill>
                <a:latin typeface="+mn-lt"/>
              </a:rPr>
              <a:t>cc</a:t>
            </a:r>
            <a:r>
              <a:rPr lang="en-US" sz="2000">
                <a:solidFill>
                  <a:schemeClr val="bg1">
                    <a:lumMod val="95000"/>
                  </a:schemeClr>
                </a:solidFill>
                <a:latin typeface="+mn-lt"/>
              </a:rPr>
              <a:t>. </a:t>
            </a:r>
            <a:r>
              <a:rPr lang="en-US" sz="2000" smtClean="0">
                <a:solidFill>
                  <a:schemeClr val="bg1">
                    <a:lumMod val="95000"/>
                  </a:schemeClr>
                </a:solidFill>
                <a:latin typeface="+mn-lt"/>
              </a:rPr>
              <a:t>20–71</a:t>
            </a:r>
          </a:p>
          <a:p>
            <a:pPr marL="342900" indent="-342900">
              <a:buFont typeface="Arial" panose="020B0604020202020204" pitchFamily="34" charset="0"/>
              <a:buChar char="•"/>
              <a:defRPr/>
            </a:pPr>
            <a:endParaRPr lang="en-US" sz="2000">
              <a:solidFill>
                <a:schemeClr val="bg1">
                  <a:lumMod val="95000"/>
                </a:schemeClr>
              </a:solidFill>
              <a:latin typeface="+mn-lt"/>
            </a:endParaRPr>
          </a:p>
          <a:p>
            <a:pPr marL="1085850" lvl="1" indent="-342900">
              <a:buFont typeface="Arial" panose="020B0604020202020204" pitchFamily="34" charset="0"/>
              <a:buChar char="•"/>
              <a:defRPr/>
            </a:pPr>
            <a:r>
              <a:rPr lang="en-US" sz="2000" smtClean="0">
                <a:solidFill>
                  <a:schemeClr val="bg1">
                    <a:lumMod val="95000"/>
                  </a:schemeClr>
                </a:solidFill>
                <a:latin typeface="+mn-lt"/>
              </a:rPr>
              <a:t>cc. 20–31 </a:t>
            </a:r>
            <a:r>
              <a:rPr lang="en-US" sz="2000" i="1">
                <a:solidFill>
                  <a:schemeClr val="bg1">
                    <a:lumMod val="95000"/>
                  </a:schemeClr>
                </a:solidFill>
                <a:latin typeface="+mn-lt"/>
              </a:rPr>
              <a:t>mundbyrd</a:t>
            </a:r>
            <a:r>
              <a:rPr lang="en-US" sz="2000">
                <a:solidFill>
                  <a:schemeClr val="bg1">
                    <a:lumMod val="95000"/>
                  </a:schemeClr>
                </a:solidFill>
                <a:latin typeface="+mn-lt"/>
              </a:rPr>
              <a:t>, </a:t>
            </a:r>
            <a:r>
              <a:rPr lang="en-US" sz="2000" i="1">
                <a:solidFill>
                  <a:schemeClr val="bg1">
                    <a:lumMod val="95000"/>
                  </a:schemeClr>
                </a:solidFill>
                <a:latin typeface="+mn-lt"/>
              </a:rPr>
              <a:t>wergeld</a:t>
            </a:r>
            <a:r>
              <a:rPr lang="en-US" sz="2000">
                <a:solidFill>
                  <a:schemeClr val="bg1">
                    <a:lumMod val="95000"/>
                  </a:schemeClr>
                </a:solidFill>
                <a:latin typeface="+mn-lt"/>
              </a:rPr>
              <a:t>, </a:t>
            </a:r>
            <a:r>
              <a:rPr lang="en-US" sz="2000" smtClean="0">
                <a:solidFill>
                  <a:schemeClr val="bg1">
                    <a:lumMod val="95000"/>
                  </a:schemeClr>
                </a:solidFill>
                <a:latin typeface="+mn-lt"/>
              </a:rPr>
              <a:t>property offenses</a:t>
            </a:r>
          </a:p>
          <a:p>
            <a:pPr marL="342900" indent="-342900">
              <a:buFont typeface="Arial" panose="020B0604020202020204" pitchFamily="34" charset="0"/>
              <a:buChar char="•"/>
              <a:defRPr/>
            </a:pPr>
            <a:endParaRPr lang="en-US" sz="2000">
              <a:solidFill>
                <a:schemeClr val="bg1">
                  <a:lumMod val="95000"/>
                </a:schemeClr>
              </a:solidFill>
              <a:latin typeface="+mn-lt"/>
            </a:endParaRPr>
          </a:p>
          <a:p>
            <a:pPr marL="1085850" lvl="1" indent="-342900">
              <a:buFont typeface="Arial" panose="020B0604020202020204" pitchFamily="34" charset="0"/>
              <a:buChar char="•"/>
              <a:defRPr/>
            </a:pPr>
            <a:r>
              <a:rPr lang="en-US" sz="2000" smtClean="0">
                <a:solidFill>
                  <a:schemeClr val="bg1">
                    <a:lumMod val="95000"/>
                  </a:schemeClr>
                </a:solidFill>
                <a:latin typeface="+mn-lt"/>
              </a:rPr>
              <a:t>cc. 32–71 </a:t>
            </a:r>
            <a:r>
              <a:rPr lang="en-US" sz="2000">
                <a:solidFill>
                  <a:schemeClr val="bg1">
                    <a:lumMod val="95000"/>
                  </a:schemeClr>
                </a:solidFill>
                <a:latin typeface="+mn-lt"/>
              </a:rPr>
              <a:t>personal </a:t>
            </a:r>
            <a:r>
              <a:rPr lang="en-US" sz="2000" smtClean="0">
                <a:solidFill>
                  <a:schemeClr val="bg1">
                    <a:lumMod val="95000"/>
                  </a:schemeClr>
                </a:solidFill>
                <a:latin typeface="+mn-lt"/>
              </a:rPr>
              <a:t>injury (organized from head to toe; may be based on an oral substratum)</a:t>
            </a:r>
          </a:p>
          <a:p>
            <a:pPr marL="342900" indent="-342900">
              <a:buFont typeface="Arial" panose="020B0604020202020204" pitchFamily="34" charset="0"/>
              <a:buChar char="•"/>
              <a:defRPr/>
            </a:pPr>
            <a:endParaRPr lang="en-US" sz="2000">
              <a:solidFill>
                <a:schemeClr val="bg1">
                  <a:lumMod val="95000"/>
                </a:schemeClr>
              </a:solidFill>
              <a:latin typeface="+mn-lt"/>
            </a:endParaRPr>
          </a:p>
          <a:p>
            <a:pPr marL="342900" indent="-342900">
              <a:buFont typeface="Arial" panose="020B0604020202020204" pitchFamily="34" charset="0"/>
              <a:buChar char="•"/>
              <a:defRPr/>
            </a:pPr>
            <a:r>
              <a:rPr lang="en-US" sz="2000">
                <a:solidFill>
                  <a:schemeClr val="bg1">
                    <a:lumMod val="95000"/>
                  </a:schemeClr>
                </a:solidFill>
                <a:latin typeface="+mn-lt"/>
              </a:rPr>
              <a:t>v.	</a:t>
            </a:r>
            <a:r>
              <a:rPr lang="en-US" sz="2000">
                <a:solidFill>
                  <a:schemeClr val="bg1">
                    <a:lumMod val="95000"/>
                  </a:schemeClr>
                </a:solidFill>
                <a:latin typeface="+mn-lt"/>
              </a:rPr>
              <a:t>women </a:t>
            </a:r>
            <a:r>
              <a:rPr lang="en-US" sz="2000" smtClean="0">
                <a:solidFill>
                  <a:schemeClr val="bg1">
                    <a:lumMod val="95000"/>
                  </a:schemeClr>
                </a:solidFill>
                <a:latin typeface="+mn-lt"/>
              </a:rPr>
              <a:t>cc.72–78</a:t>
            </a:r>
          </a:p>
          <a:p>
            <a:pPr marL="342900" indent="-342900">
              <a:buFont typeface="Arial" panose="020B0604020202020204" pitchFamily="34" charset="0"/>
              <a:buChar char="•"/>
              <a:defRPr/>
            </a:pPr>
            <a:endParaRPr lang="en-US" sz="2000">
              <a:solidFill>
                <a:schemeClr val="bg1">
                  <a:lumMod val="95000"/>
                </a:schemeClr>
              </a:solidFill>
              <a:latin typeface="+mn-lt"/>
            </a:endParaRPr>
          </a:p>
          <a:p>
            <a:pPr marL="342900" indent="-342900">
              <a:buFont typeface="Arial" panose="020B0604020202020204" pitchFamily="34" charset="0"/>
              <a:buChar char="•"/>
              <a:defRPr/>
            </a:pPr>
            <a:r>
              <a:rPr lang="en-US" sz="2000">
                <a:solidFill>
                  <a:schemeClr val="bg1">
                    <a:lumMod val="95000"/>
                  </a:schemeClr>
                </a:solidFill>
                <a:latin typeface="+mn-lt"/>
              </a:rPr>
              <a:t>vi.</a:t>
            </a:r>
            <a:r>
              <a:rPr lang="en-US" sz="2000">
                <a:solidFill>
                  <a:schemeClr val="bg1">
                    <a:lumMod val="95000"/>
                  </a:schemeClr>
                </a:solidFill>
                <a:latin typeface="+mn-lt"/>
              </a:rPr>
              <a:t>	</a:t>
            </a:r>
            <a:r>
              <a:rPr lang="en-US" sz="2000" smtClean="0">
                <a:solidFill>
                  <a:schemeClr val="bg1">
                    <a:lumMod val="95000"/>
                  </a:schemeClr>
                </a:solidFill>
                <a:latin typeface="+mn-lt"/>
              </a:rPr>
              <a:t>servants, lower staus persons cc</a:t>
            </a:r>
            <a:r>
              <a:rPr lang="en-US" sz="2000">
                <a:solidFill>
                  <a:schemeClr val="bg1">
                    <a:lumMod val="95000"/>
                  </a:schemeClr>
                </a:solidFill>
                <a:latin typeface="+mn-lt"/>
              </a:rPr>
              <a:t>. 78–83 (brief overlap here)</a:t>
            </a:r>
            <a:endParaRPr lang="en-US" sz="2000" dirty="0">
              <a:solidFill>
                <a:schemeClr val="bg1">
                  <a:lumMod val="95000"/>
                </a:schemeClr>
              </a:solidFill>
              <a:latin typeface="+mn-lt"/>
            </a:endParaRPr>
          </a:p>
        </p:txBody>
      </p:sp>
      <p:sp>
        <p:nvSpPr>
          <p:cNvPr id="3" name="Rectangle 8"/>
          <p:cNvSpPr>
            <a:spLocks noChangeArrowheads="1"/>
          </p:cNvSpPr>
          <p:nvPr/>
        </p:nvSpPr>
        <p:spPr bwMode="auto">
          <a:xfrm>
            <a:off x="0" y="-44450"/>
            <a:ext cx="184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defRPr/>
            </a:pPr>
            <a:endParaRPr lang="en-US" altLang="en-US" sz="2000" dirty="0">
              <a:solidFill>
                <a:schemeClr val="bg1">
                  <a:lumMod val="95000"/>
                </a:schemeClr>
              </a:solidFill>
              <a:latin typeface="+mn-lt"/>
            </a:endParaRPr>
          </a:p>
        </p:txBody>
      </p:sp>
    </p:spTree>
    <p:extLst>
      <p:ext uri="{BB962C8B-B14F-4D97-AF65-F5344CB8AC3E}">
        <p14:creationId xmlns:p14="http://schemas.microsoft.com/office/powerpoint/2010/main" val="1007131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457200" y="274638"/>
            <a:ext cx="8229600" cy="473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conceptual economy </a:t>
            </a:r>
            <a:r>
              <a:rPr lang="en-US" altLang="en-US" sz="2400"/>
              <a:t>of </a:t>
            </a:r>
            <a:r>
              <a:rPr lang="en-US" sz="2400" smtClean="0"/>
              <a:t>Æ</a:t>
            </a:r>
            <a:r>
              <a:rPr lang="en-US" altLang="en-US" sz="2400" smtClean="0"/>
              <a:t>thelberht’s </a:t>
            </a:r>
            <a:r>
              <a:rPr lang="en-US" altLang="en-US" sz="2400"/>
              <a:t>laws</a:t>
            </a:r>
            <a:endParaRPr lang="en-US" altLang="en-US" sz="2400" dirty="0"/>
          </a:p>
        </p:txBody>
      </p:sp>
      <p:sp>
        <p:nvSpPr>
          <p:cNvPr id="16387" name="TextBox 6"/>
          <p:cNvSpPr txBox="1">
            <a:spLocks noChangeArrowheads="1"/>
          </p:cNvSpPr>
          <p:nvPr/>
        </p:nvSpPr>
        <p:spPr bwMode="auto">
          <a:xfrm>
            <a:off x="457200" y="1017877"/>
            <a:ext cx="7621884"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pPr>
            <a:r>
              <a:rPr lang="en-US" sz="2000" i="1" smtClean="0">
                <a:solidFill>
                  <a:schemeClr val="bg1"/>
                </a:solidFill>
                <a:latin typeface="+mn-lt"/>
              </a:rPr>
              <a:t>wergild </a:t>
            </a:r>
            <a:r>
              <a:rPr lang="en-US" sz="2000">
                <a:solidFill>
                  <a:schemeClr val="bg1">
                    <a:lumMod val="95000"/>
                  </a:schemeClr>
                </a:solidFill>
              </a:rPr>
              <a:t>– literally ‘man-price’</a:t>
            </a:r>
            <a:endParaRPr lang="en-US" sz="2000" i="1" smtClean="0">
              <a:solidFill>
                <a:schemeClr val="bg1"/>
              </a:solidFill>
              <a:latin typeface="+mn-lt"/>
            </a:endParaRPr>
          </a:p>
          <a:p>
            <a:pPr>
              <a:buFont typeface="Arial" panose="020B0604020202020204" pitchFamily="34" charset="0"/>
              <a:buChar char="•"/>
            </a:pPr>
            <a:endParaRPr lang="en-US" sz="2000" i="1" smtClean="0">
              <a:solidFill>
                <a:schemeClr val="bg1"/>
              </a:solidFill>
              <a:latin typeface="+mn-lt"/>
            </a:endParaRPr>
          </a:p>
          <a:p>
            <a:pPr>
              <a:buFont typeface="Arial" panose="020B0604020202020204" pitchFamily="34" charset="0"/>
              <a:buChar char="•"/>
            </a:pPr>
            <a:r>
              <a:rPr lang="en-US" sz="2000" i="1" smtClean="0">
                <a:solidFill>
                  <a:schemeClr val="bg1"/>
                </a:solidFill>
                <a:latin typeface="+mn-lt"/>
              </a:rPr>
              <a:t>bot</a:t>
            </a:r>
            <a:r>
              <a:rPr lang="en-US" sz="2000" smtClean="0">
                <a:solidFill>
                  <a:schemeClr val="bg1"/>
                </a:solidFill>
                <a:latin typeface="+mn-lt"/>
              </a:rPr>
              <a:t> </a:t>
            </a:r>
            <a:r>
              <a:rPr lang="en-US" sz="2000">
                <a:solidFill>
                  <a:schemeClr val="bg1">
                    <a:lumMod val="95000"/>
                  </a:schemeClr>
                </a:solidFill>
              </a:rPr>
              <a:t>–</a:t>
            </a:r>
            <a:r>
              <a:rPr lang="en-US" sz="2000" smtClean="0">
                <a:solidFill>
                  <a:schemeClr val="bg1"/>
                </a:solidFill>
                <a:latin typeface="+mn-lt"/>
              </a:rPr>
              <a:t> </a:t>
            </a:r>
            <a:r>
              <a:rPr lang="en-US" sz="2000">
                <a:solidFill>
                  <a:schemeClr val="bg1"/>
                </a:solidFill>
                <a:latin typeface="+mn-lt"/>
              </a:rPr>
              <a:t>‘compensation</a:t>
            </a:r>
            <a:r>
              <a:rPr lang="en-US" sz="2000">
                <a:solidFill>
                  <a:schemeClr val="bg1"/>
                </a:solidFill>
                <a:latin typeface="+mn-lt"/>
              </a:rPr>
              <a:t>’, </a:t>
            </a:r>
            <a:r>
              <a:rPr lang="en-US" sz="2000" i="1" smtClean="0">
                <a:solidFill>
                  <a:schemeClr val="bg1"/>
                </a:solidFill>
                <a:latin typeface="+mn-lt"/>
              </a:rPr>
              <a:t>gebete</a:t>
            </a:r>
            <a:r>
              <a:rPr lang="en-US" sz="2000" smtClean="0">
                <a:solidFill>
                  <a:schemeClr val="bg1"/>
                </a:solidFill>
                <a:latin typeface="+mn-lt"/>
              </a:rPr>
              <a:t> </a:t>
            </a:r>
            <a:r>
              <a:rPr lang="en-US" sz="2000" smtClean="0">
                <a:solidFill>
                  <a:schemeClr val="bg1">
                    <a:lumMod val="95000"/>
                  </a:schemeClr>
                </a:solidFill>
              </a:rPr>
              <a:t>–</a:t>
            </a:r>
            <a:r>
              <a:rPr lang="en-US" sz="2000" smtClean="0">
                <a:solidFill>
                  <a:schemeClr val="bg1"/>
                </a:solidFill>
                <a:latin typeface="+mn-lt"/>
              </a:rPr>
              <a:t> </a:t>
            </a:r>
            <a:r>
              <a:rPr lang="en-US" sz="2000">
                <a:solidFill>
                  <a:schemeClr val="bg1"/>
                </a:solidFill>
                <a:latin typeface="+mn-lt"/>
              </a:rPr>
              <a:t>‘let him pay as </a:t>
            </a:r>
            <a:r>
              <a:rPr lang="en-US" sz="2000">
                <a:solidFill>
                  <a:schemeClr val="bg1"/>
                </a:solidFill>
                <a:latin typeface="+mn-lt"/>
              </a:rPr>
              <a:t>compensation</a:t>
            </a:r>
            <a:r>
              <a:rPr lang="en-US" sz="2000" smtClean="0">
                <a:solidFill>
                  <a:schemeClr val="bg1"/>
                </a:solidFill>
                <a:latin typeface="+mn-lt"/>
              </a:rPr>
              <a:t>’</a:t>
            </a:r>
          </a:p>
          <a:p>
            <a:pPr>
              <a:buFont typeface="Arial" panose="020B0604020202020204" pitchFamily="34" charset="0"/>
              <a:buChar char="•"/>
            </a:pPr>
            <a:endParaRPr lang="en-US" sz="2000">
              <a:solidFill>
                <a:schemeClr val="bg1"/>
              </a:solidFill>
              <a:latin typeface="+mn-lt"/>
            </a:endParaRPr>
          </a:p>
          <a:p>
            <a:pPr>
              <a:buFont typeface="Arial" panose="020B0604020202020204" pitchFamily="34" charset="0"/>
              <a:buChar char="•"/>
            </a:pPr>
            <a:r>
              <a:rPr lang="en-US" sz="2000" i="1" smtClean="0">
                <a:solidFill>
                  <a:schemeClr val="bg1"/>
                </a:solidFill>
                <a:latin typeface="+mn-lt"/>
              </a:rPr>
              <a:t>mundbyrd </a:t>
            </a:r>
            <a:r>
              <a:rPr lang="en-US" sz="2000">
                <a:solidFill>
                  <a:schemeClr val="bg1">
                    <a:lumMod val="95000"/>
                  </a:schemeClr>
                </a:solidFill>
              </a:rPr>
              <a:t>– The </a:t>
            </a:r>
            <a:r>
              <a:rPr lang="en-US" sz="2000" i="1">
                <a:solidFill>
                  <a:schemeClr val="bg1">
                    <a:lumMod val="95000"/>
                  </a:schemeClr>
                </a:solidFill>
              </a:rPr>
              <a:t>mund</a:t>
            </a:r>
            <a:r>
              <a:rPr lang="en-US" sz="2000">
                <a:solidFill>
                  <a:schemeClr val="bg1">
                    <a:lumMod val="95000"/>
                  </a:schemeClr>
                </a:solidFill>
              </a:rPr>
              <a:t> part is derived from an Indo-European root that means ‘hand’, and by extension ‘protection’.  The </a:t>
            </a:r>
            <a:r>
              <a:rPr lang="en-US" sz="2000" i="1">
                <a:solidFill>
                  <a:schemeClr val="bg1">
                    <a:lumMod val="95000"/>
                  </a:schemeClr>
                </a:solidFill>
              </a:rPr>
              <a:t>byrd</a:t>
            </a:r>
            <a:r>
              <a:rPr lang="en-US" sz="2000">
                <a:solidFill>
                  <a:schemeClr val="bg1">
                    <a:lumMod val="95000"/>
                  </a:schemeClr>
                </a:solidFill>
              </a:rPr>
              <a:t> </a:t>
            </a:r>
            <a:r>
              <a:rPr lang="en-US" sz="2000">
                <a:solidFill>
                  <a:schemeClr val="bg1">
                    <a:lumMod val="95000"/>
                  </a:schemeClr>
                </a:solidFill>
              </a:rPr>
              <a:t>part </a:t>
            </a:r>
            <a:r>
              <a:rPr lang="en-US" sz="2000" smtClean="0">
                <a:solidFill>
                  <a:schemeClr val="bg1">
                    <a:lumMod val="95000"/>
                  </a:schemeClr>
                </a:solidFill>
              </a:rPr>
              <a:t>may </a:t>
            </a:r>
            <a:r>
              <a:rPr lang="en-US" sz="2000">
                <a:solidFill>
                  <a:schemeClr val="bg1">
                    <a:lumMod val="95000"/>
                  </a:schemeClr>
                </a:solidFill>
              </a:rPr>
              <a:t>be related to our ‘border’, hence “area of </a:t>
            </a:r>
            <a:r>
              <a:rPr lang="en-US" sz="2000">
                <a:solidFill>
                  <a:schemeClr val="bg1">
                    <a:lumMod val="95000"/>
                  </a:schemeClr>
                </a:solidFill>
              </a:rPr>
              <a:t>protection</a:t>
            </a:r>
            <a:r>
              <a:rPr lang="en-US" sz="2000" smtClean="0">
                <a:solidFill>
                  <a:schemeClr val="bg1">
                    <a:lumMod val="95000"/>
                  </a:schemeClr>
                </a:solidFill>
              </a:rPr>
              <a:t>”.</a:t>
            </a:r>
            <a:endParaRPr lang="en-US" sz="2000" i="1" smtClean="0">
              <a:solidFill>
                <a:schemeClr val="bg1"/>
              </a:solidFill>
              <a:latin typeface="+mn-lt"/>
            </a:endParaRPr>
          </a:p>
          <a:p>
            <a:pPr>
              <a:buFont typeface="Arial" panose="020B0604020202020204" pitchFamily="34" charset="0"/>
              <a:buChar char="•"/>
            </a:pPr>
            <a:endParaRPr lang="en-US" sz="2000" i="1">
              <a:solidFill>
                <a:schemeClr val="bg1"/>
              </a:solidFill>
              <a:latin typeface="+mn-lt"/>
            </a:endParaRPr>
          </a:p>
          <a:p>
            <a:pPr>
              <a:buFont typeface="Arial" panose="020B0604020202020204" pitchFamily="34" charset="0"/>
              <a:buChar char="•"/>
            </a:pPr>
            <a:r>
              <a:rPr lang="en-US" sz="2000" i="1" smtClean="0">
                <a:solidFill>
                  <a:schemeClr val="bg1"/>
                </a:solidFill>
                <a:latin typeface="+mn-lt"/>
              </a:rPr>
              <a:t>frith</a:t>
            </a:r>
            <a:r>
              <a:rPr lang="en-US" sz="2000" i="1">
                <a:solidFill>
                  <a:schemeClr val="bg1"/>
                </a:solidFill>
              </a:rPr>
              <a:t> </a:t>
            </a:r>
            <a:r>
              <a:rPr lang="en-US" sz="2000">
                <a:solidFill>
                  <a:schemeClr val="bg1">
                    <a:lumMod val="95000"/>
                  </a:schemeClr>
                </a:solidFill>
              </a:rPr>
              <a:t>– </a:t>
            </a:r>
            <a:r>
              <a:rPr lang="en-US" sz="2000">
                <a:solidFill>
                  <a:schemeClr val="bg1">
                    <a:lumMod val="95000"/>
                  </a:schemeClr>
                </a:solidFill>
              </a:rPr>
              <a:t>‘peace’ occurs only in  cc</a:t>
            </a:r>
            <a:r>
              <a:rPr lang="en-US" sz="2000">
                <a:solidFill>
                  <a:schemeClr val="bg1">
                    <a:lumMod val="95000"/>
                  </a:schemeClr>
                </a:solidFill>
              </a:rPr>
              <a:t>. </a:t>
            </a:r>
            <a:r>
              <a:rPr lang="en-US" sz="2000">
                <a:solidFill>
                  <a:schemeClr val="bg1">
                    <a:lumMod val="95000"/>
                  </a:schemeClr>
                </a:solidFill>
              </a:rPr>
              <a:t>6-7, but it’s there</a:t>
            </a:r>
            <a:endParaRPr lang="en-US" sz="2000" i="1" smtClean="0">
              <a:solidFill>
                <a:schemeClr val="bg1"/>
              </a:solidFill>
              <a:latin typeface="+mn-lt"/>
            </a:endParaRPr>
          </a:p>
          <a:p>
            <a:pPr>
              <a:buFont typeface="Arial" panose="020B0604020202020204" pitchFamily="34" charset="0"/>
              <a:buChar char="•"/>
            </a:pPr>
            <a:endParaRPr lang="en-US" sz="2000" i="1">
              <a:solidFill>
                <a:schemeClr val="bg1"/>
              </a:solidFill>
              <a:latin typeface="+mn-lt"/>
            </a:endParaRPr>
          </a:p>
          <a:p>
            <a:pPr>
              <a:buFont typeface="Arial" panose="020B0604020202020204" pitchFamily="34" charset="0"/>
              <a:buChar char="•"/>
            </a:pPr>
            <a:r>
              <a:rPr lang="en-US" sz="2000" i="1" smtClean="0">
                <a:solidFill>
                  <a:schemeClr val="bg1"/>
                </a:solidFill>
                <a:latin typeface="+mn-lt"/>
              </a:rPr>
              <a:t>wite</a:t>
            </a:r>
            <a:r>
              <a:rPr lang="en-US" sz="2000" i="1">
                <a:solidFill>
                  <a:schemeClr val="bg1"/>
                </a:solidFill>
              </a:rPr>
              <a:t> </a:t>
            </a:r>
            <a:r>
              <a:rPr lang="en-US" sz="2000">
                <a:solidFill>
                  <a:schemeClr val="bg1">
                    <a:lumMod val="95000"/>
                  </a:schemeClr>
                </a:solidFill>
              </a:rPr>
              <a:t>– </a:t>
            </a:r>
            <a:r>
              <a:rPr lang="en-US" sz="2000">
                <a:solidFill>
                  <a:schemeClr val="bg1">
                    <a:lumMod val="95000"/>
                  </a:schemeClr>
                </a:solidFill>
              </a:rPr>
              <a:t>payment </a:t>
            </a:r>
            <a:r>
              <a:rPr lang="en-US" sz="2000">
                <a:solidFill>
                  <a:schemeClr val="bg1">
                    <a:lumMod val="95000"/>
                  </a:schemeClr>
                </a:solidFill>
              </a:rPr>
              <a:t>to </a:t>
            </a:r>
            <a:r>
              <a:rPr lang="en-US" sz="2000" smtClean="0">
                <a:solidFill>
                  <a:schemeClr val="bg1">
                    <a:lumMod val="95000"/>
                  </a:schemeClr>
                </a:solidFill>
              </a:rPr>
              <a:t>the king </a:t>
            </a:r>
            <a:r>
              <a:rPr lang="en-US" sz="2000">
                <a:solidFill>
                  <a:schemeClr val="bg1">
                    <a:lumMod val="95000"/>
                  </a:schemeClr>
                </a:solidFill>
              </a:rPr>
              <a:t>similar to what we would call a ‘</a:t>
            </a:r>
            <a:r>
              <a:rPr lang="en-US" sz="2000">
                <a:solidFill>
                  <a:schemeClr val="bg1">
                    <a:lumMod val="95000"/>
                  </a:schemeClr>
                </a:solidFill>
              </a:rPr>
              <a:t>fine</a:t>
            </a:r>
            <a:r>
              <a:rPr lang="en-US" sz="2000" smtClean="0">
                <a:solidFill>
                  <a:schemeClr val="bg1">
                    <a:lumMod val="95000"/>
                  </a:schemeClr>
                </a:solidFill>
              </a:rPr>
              <a:t>’; occurs </a:t>
            </a:r>
            <a:r>
              <a:rPr lang="en-US" sz="2000">
                <a:solidFill>
                  <a:schemeClr val="bg1">
                    <a:lumMod val="95000"/>
                  </a:schemeClr>
                </a:solidFill>
              </a:rPr>
              <a:t>only once (c. 15), but there are a number of offenses to the king’s </a:t>
            </a:r>
            <a:r>
              <a:rPr lang="en-US" sz="2000" i="1">
                <a:solidFill>
                  <a:schemeClr val="bg1">
                    <a:lumMod val="95000"/>
                  </a:schemeClr>
                </a:solidFill>
              </a:rPr>
              <a:t>mundbyrd </a:t>
            </a:r>
            <a:r>
              <a:rPr lang="en-US" sz="2000">
                <a:solidFill>
                  <a:schemeClr val="bg1">
                    <a:lumMod val="95000"/>
                  </a:schemeClr>
                </a:solidFill>
              </a:rPr>
              <a:t>and payments owed to the king in addition to compensation to the victim</a:t>
            </a:r>
            <a:endParaRPr lang="en-US" sz="2000" i="1" smtClean="0">
              <a:solidFill>
                <a:schemeClr val="bg1"/>
              </a:solidFill>
              <a:latin typeface="+mn-lt"/>
            </a:endParaRPr>
          </a:p>
          <a:p>
            <a:pPr>
              <a:buFont typeface="Arial" panose="020B0604020202020204" pitchFamily="34" charset="0"/>
              <a:buChar char="•"/>
            </a:pPr>
            <a:endParaRPr lang="en-US" sz="2000" i="1">
              <a:solidFill>
                <a:schemeClr val="bg1"/>
              </a:solidFill>
              <a:latin typeface="+mn-lt"/>
            </a:endParaRPr>
          </a:p>
          <a:p>
            <a:pPr>
              <a:buFont typeface="Arial" panose="020B0604020202020204" pitchFamily="34" charset="0"/>
              <a:buChar char="•"/>
            </a:pPr>
            <a:r>
              <a:rPr lang="en-US" sz="2000" smtClean="0">
                <a:solidFill>
                  <a:schemeClr val="bg1"/>
                </a:solidFill>
                <a:latin typeface="+mn-lt"/>
              </a:rPr>
              <a:t>This </a:t>
            </a:r>
            <a:r>
              <a:rPr lang="en-US" sz="2000">
                <a:solidFill>
                  <a:schemeClr val="bg1"/>
                </a:solidFill>
                <a:latin typeface="+mn-lt"/>
              </a:rPr>
              <a:t>is clearly not criminal law, but it’s not quite civil either</a:t>
            </a:r>
          </a:p>
        </p:txBody>
      </p:sp>
      <p:sp>
        <p:nvSpPr>
          <p:cNvPr id="7" name="Rectangle 6"/>
          <p:cNvSpPr>
            <a:spLocks noChangeArrowheads="1"/>
          </p:cNvSpPr>
          <p:nvPr/>
        </p:nvSpPr>
        <p:spPr bwMode="auto">
          <a:xfrm flipV="1">
            <a:off x="477982" y="1890755"/>
            <a:ext cx="928947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1"/>
              </a:solidFill>
              <a:effectLst/>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xfrm>
            <a:off x="457200" y="274638"/>
            <a:ext cx="8229600" cy="9307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conceptual economy of </a:t>
            </a:r>
            <a:r>
              <a:rPr lang="en-US" sz="2400"/>
              <a:t>Æ</a:t>
            </a:r>
            <a:r>
              <a:rPr lang="en-US" altLang="en-US" sz="2400"/>
              <a:t>thelberht’s </a:t>
            </a:r>
            <a:r>
              <a:rPr lang="en-US" altLang="en-US" sz="2400" smtClean="0"/>
              <a:t>laws </a:t>
            </a:r>
            <a:r>
              <a:rPr lang="en-US" sz="2400" smtClean="0">
                <a:solidFill>
                  <a:schemeClr val="bg1">
                    <a:lumMod val="95000"/>
                  </a:schemeClr>
                </a:solidFill>
              </a:rPr>
              <a:t>– absolute liability?</a:t>
            </a:r>
            <a:endParaRPr lang="en-US" altLang="en-US" sz="2400" dirty="0"/>
          </a:p>
        </p:txBody>
      </p:sp>
      <p:sp>
        <p:nvSpPr>
          <p:cNvPr id="8" name="TextBox 7"/>
          <p:cNvSpPr txBox="1"/>
          <p:nvPr/>
        </p:nvSpPr>
        <p:spPr>
          <a:xfrm>
            <a:off x="457200" y="1496291"/>
            <a:ext cx="7564582" cy="4708981"/>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These </a:t>
            </a:r>
            <a:r>
              <a:rPr lang="en-US" sz="2000">
                <a:solidFill>
                  <a:schemeClr val="bg1"/>
                </a:solidFill>
              </a:rPr>
              <a:t>are probably not absolute liability offenses. As </a:t>
            </a:r>
            <a:r>
              <a:rPr lang="en-US" sz="2000">
                <a:solidFill>
                  <a:schemeClr val="bg1"/>
                </a:solidFill>
              </a:rPr>
              <a:t>O</a:t>
            </a:r>
            <a:r>
              <a:rPr lang="en-US" sz="2000" smtClean="0">
                <a:solidFill>
                  <a:schemeClr val="bg1"/>
                </a:solidFill>
              </a:rPr>
              <a:t>. W</a:t>
            </a:r>
            <a:r>
              <a:rPr lang="en-US" sz="2000">
                <a:solidFill>
                  <a:schemeClr val="bg1"/>
                </a:solidFill>
              </a:rPr>
              <a:t>. Holmes, Jr., said in answer to the argument that the Germanic peoples were primitive and did not know the difference between intentional and negligent harm: “Even a dog distinguishes between being stumbled over and being kicked.”</a:t>
            </a: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a:solidFill>
                  <a:schemeClr val="bg1"/>
                </a:solidFill>
              </a:rPr>
              <a:t>We know practically nothing about </a:t>
            </a:r>
            <a:r>
              <a:rPr lang="en-US" sz="2000">
                <a:solidFill>
                  <a:schemeClr val="bg1"/>
                </a:solidFill>
              </a:rPr>
              <a:t>how </a:t>
            </a:r>
            <a:r>
              <a:rPr lang="en-US" sz="2000" smtClean="0">
                <a:solidFill>
                  <a:schemeClr val="bg1"/>
                </a:solidFill>
              </a:rPr>
              <a:t>disputes </a:t>
            </a:r>
            <a:r>
              <a:rPr lang="en-US" sz="2000">
                <a:solidFill>
                  <a:schemeClr val="bg1"/>
                </a:solidFill>
              </a:rPr>
              <a:t>were resolved in Æthelberht’s Kent. We are told that there was a </a:t>
            </a:r>
            <a:r>
              <a:rPr lang="en-US" sz="2000" i="1">
                <a:solidFill>
                  <a:schemeClr val="bg1"/>
                </a:solidFill>
              </a:rPr>
              <a:t>maethl</a:t>
            </a:r>
            <a:r>
              <a:rPr lang="en-US" sz="2000">
                <a:solidFill>
                  <a:schemeClr val="bg1"/>
                </a:solidFill>
              </a:rPr>
              <a:t>, an assembly, and we might imagine that disputes were resolved there. There are also indications in the laws that disputes were resolved by negotiation between the kin-groups of the offender and the </a:t>
            </a:r>
            <a:r>
              <a:rPr lang="en-US" sz="2000">
                <a:solidFill>
                  <a:schemeClr val="bg1"/>
                </a:solidFill>
              </a:rPr>
              <a:t>victim</a:t>
            </a:r>
            <a:r>
              <a:rPr lang="en-US" sz="2000">
                <a:solidFill>
                  <a:schemeClr val="bg1"/>
                </a:solidFill>
              </a:rPr>
              <a:t>. This may well be how ideas of intention, negligence, and contributory negligence worked their way </a:t>
            </a:r>
            <a:r>
              <a:rPr lang="en-US" sz="2000">
                <a:solidFill>
                  <a:schemeClr val="bg1"/>
                </a:solidFill>
              </a:rPr>
              <a:t>into </a:t>
            </a:r>
            <a:r>
              <a:rPr lang="en-US" sz="2000" smtClean="0">
                <a:solidFill>
                  <a:schemeClr val="bg1"/>
                </a:solidFill>
              </a:rPr>
              <a:t>a </a:t>
            </a:r>
            <a:r>
              <a:rPr lang="en-US" sz="2000">
                <a:solidFill>
                  <a:schemeClr val="bg1"/>
                </a:solidFill>
              </a:rPr>
              <a:t>system that formally did not recognize them.</a:t>
            </a:r>
          </a:p>
          <a:p>
            <a:pPr marL="342900" indent="-342900">
              <a:buFont typeface="Arial" panose="020B0604020202020204" pitchFamily="34" charset="0"/>
              <a:buChar char="•"/>
              <a:defRPr/>
            </a:pPr>
            <a:endParaRPr lang="en-US" sz="2000"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457200" y="274638"/>
            <a:ext cx="8229600" cy="5774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What’s missing in </a:t>
            </a:r>
            <a:r>
              <a:rPr lang="en-US" sz="2400"/>
              <a:t>Æ</a:t>
            </a:r>
            <a:r>
              <a:rPr lang="en-US" altLang="en-US" sz="2400"/>
              <a:t>thelberht’s </a:t>
            </a:r>
            <a:r>
              <a:rPr lang="en-US" altLang="en-US" sz="2400" smtClean="0"/>
              <a:t>laws? </a:t>
            </a:r>
            <a:endParaRPr lang="en-US" altLang="en-US" sz="2400" i="1" dirty="0"/>
          </a:p>
        </p:txBody>
      </p:sp>
      <p:sp>
        <p:nvSpPr>
          <p:cNvPr id="3" name="Content Placeholder 2"/>
          <p:cNvSpPr>
            <a:spLocks noGrp="1"/>
          </p:cNvSpPr>
          <p:nvPr>
            <p:ph idx="1"/>
          </p:nvPr>
        </p:nvSpPr>
        <p:spPr>
          <a:xfrm>
            <a:off x="457200" y="1266826"/>
            <a:ext cx="8229600" cy="2037483"/>
          </a:xfrm>
        </p:spPr>
        <p:txBody>
          <a:bodyPr/>
          <a:lstStyle/>
          <a:p>
            <a:pPr marL="0" indent="0">
              <a:buNone/>
              <a:defRPr/>
            </a:pPr>
            <a:r>
              <a:rPr lang="en-US" smtClean="0"/>
              <a:t>Despite </a:t>
            </a:r>
            <a:r>
              <a:rPr lang="en-US"/>
              <a:t>all the detail, there’s </a:t>
            </a:r>
            <a:r>
              <a:rPr lang="en-US"/>
              <a:t>a </a:t>
            </a:r>
            <a:r>
              <a:rPr lang="en-US" smtClean="0"/>
              <a:t>lot </a:t>
            </a:r>
            <a:r>
              <a:rPr lang="en-US"/>
              <a:t>missing in Æthelberht’s laws. We know practically nothing about courts and procedure. Personal status is mentioned but not how one acquired or lost status</a:t>
            </a:r>
            <a:r>
              <a:rPr lang="en-US"/>
              <a:t>. </a:t>
            </a:r>
            <a:r>
              <a:rPr lang="en-US" smtClean="0"/>
              <a:t>Property, succession, and contract are all mentioned, but there is little about these institutions worked. This </a:t>
            </a:r>
            <a:r>
              <a:rPr lang="en-US"/>
              <a:t>is a problem, once more, of the </a:t>
            </a:r>
            <a:r>
              <a:rPr lang="en-US"/>
              <a:t>self-understood</a:t>
            </a:r>
            <a:r>
              <a:rPr lang="en-US" smtClean="0"/>
              <a:t>.</a:t>
            </a:r>
            <a:endParaRPr lang="en-US" sz="1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bwMode="auto">
          <a:xfrm>
            <a:off x="581891" y="108383"/>
            <a:ext cx="8229600" cy="70210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What can we get out of this type of material </a:t>
            </a:r>
            <a:r>
              <a:rPr lang="en-US" sz="2400" smtClean="0">
                <a:solidFill>
                  <a:schemeClr val="bg1">
                    <a:lumMod val="95000"/>
                  </a:schemeClr>
                </a:solidFill>
              </a:rPr>
              <a:t>– a comparison of </a:t>
            </a:r>
            <a:r>
              <a:rPr lang="en-US" sz="2400"/>
              <a:t>Æ</a:t>
            </a:r>
            <a:r>
              <a:rPr lang="en-US" altLang="en-US" sz="2400"/>
              <a:t>thelberht’s </a:t>
            </a:r>
            <a:r>
              <a:rPr lang="en-US" sz="2400" smtClean="0">
                <a:solidFill>
                  <a:schemeClr val="bg1">
                    <a:lumMod val="95000"/>
                  </a:schemeClr>
                </a:solidFill>
              </a:rPr>
              <a:t>and Ine’s laws (Mats. p. II–47).</a:t>
            </a:r>
            <a:r>
              <a:rPr lang="en-US" altLang="en-US" sz="2400" smtClean="0"/>
              <a:t> </a:t>
            </a:r>
            <a:endParaRPr lang="en-US" alt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6733180"/>
              </p:ext>
            </p:extLst>
          </p:nvPr>
        </p:nvGraphicFramePr>
        <p:xfrm>
          <a:off x="935181" y="1350816"/>
          <a:ext cx="7523019" cy="4156362"/>
        </p:xfrm>
        <a:graphic>
          <a:graphicData uri="http://schemas.openxmlformats.org/drawingml/2006/table">
            <a:tbl>
              <a:tblPr>
                <a:tableStyleId>{5C22544A-7EE6-4342-B048-85BDC9FD1C3A}</a:tableStyleId>
              </a:tblPr>
              <a:tblGrid>
                <a:gridCol w="1786047">
                  <a:extLst>
                    <a:ext uri="{9D8B030D-6E8A-4147-A177-3AD203B41FA5}">
                      <a16:colId xmlns:a16="http://schemas.microsoft.com/office/drawing/2014/main" val="1375874713"/>
                    </a:ext>
                  </a:extLst>
                </a:gridCol>
                <a:gridCol w="1775707">
                  <a:extLst>
                    <a:ext uri="{9D8B030D-6E8A-4147-A177-3AD203B41FA5}">
                      <a16:colId xmlns:a16="http://schemas.microsoft.com/office/drawing/2014/main" val="564655406"/>
                    </a:ext>
                  </a:extLst>
                </a:gridCol>
                <a:gridCol w="2129157">
                  <a:extLst>
                    <a:ext uri="{9D8B030D-6E8A-4147-A177-3AD203B41FA5}">
                      <a16:colId xmlns:a16="http://schemas.microsoft.com/office/drawing/2014/main" val="2554807984"/>
                    </a:ext>
                  </a:extLst>
                </a:gridCol>
                <a:gridCol w="1832108">
                  <a:extLst>
                    <a:ext uri="{9D8B030D-6E8A-4147-A177-3AD203B41FA5}">
                      <a16:colId xmlns:a16="http://schemas.microsoft.com/office/drawing/2014/main" val="4026695694"/>
                    </a:ext>
                  </a:extLst>
                </a:gridCol>
              </a:tblGrid>
              <a:tr h="461818">
                <a:tc>
                  <a:txBody>
                    <a:bodyPr/>
                    <a:lstStyle/>
                    <a:p>
                      <a:pPr marL="0" marR="0" algn="ctr">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lgn="ctr">
                        <a:lnSpc>
                          <a:spcPct val="150000"/>
                        </a:lnSpc>
                        <a:spcBef>
                          <a:spcPts val="0"/>
                        </a:spcBef>
                        <a:spcAft>
                          <a:spcPts val="0"/>
                        </a:spcAft>
                      </a:pPr>
                      <a:r>
                        <a:rPr lang="en-US" sz="1800">
                          <a:effectLst/>
                        </a:rPr>
                        <a:t>Æthelberht</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nSpc>
                          <a:spcPct val="150000"/>
                        </a:lnSpc>
                        <a:spcBef>
                          <a:spcPts val="0"/>
                        </a:spcBef>
                        <a:spcAft>
                          <a:spcPts val="0"/>
                        </a:spcAft>
                      </a:pPr>
                      <a:r>
                        <a:rPr lang="en-US" sz="1800">
                          <a:effectLst/>
                        </a:rPr>
                        <a:t>Ine</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61035526"/>
                  </a:ext>
                </a:extLst>
              </a:tr>
              <a:tr h="461818">
                <a:tc>
                  <a:txBody>
                    <a:bodyPr/>
                    <a:lstStyle/>
                    <a:p>
                      <a:pPr marL="0" marR="0" algn="ctr">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i="1">
                          <a:effectLst/>
                        </a:rPr>
                        <a:t>mundbyrd</a:t>
                      </a:r>
                      <a:endParaRPr lang="en-US" sz="1800" i="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i="1">
                          <a:effectLst/>
                        </a:rPr>
                        <a:t>wergeld</a:t>
                      </a:r>
                      <a:endParaRPr lang="en-US" sz="1800" i="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i="1">
                          <a:effectLst/>
                        </a:rPr>
                        <a:t>wergeld</a:t>
                      </a:r>
                      <a:endParaRPr lang="en-US" sz="1800" i="1">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99556661"/>
                  </a:ext>
                </a:extLst>
              </a:tr>
              <a:tr h="461818">
                <a:tc>
                  <a:txBody>
                    <a:bodyPr/>
                    <a:lstStyle/>
                    <a:p>
                      <a:pPr marL="0" marR="0">
                        <a:lnSpc>
                          <a:spcPct val="150000"/>
                        </a:lnSpc>
                        <a:spcBef>
                          <a:spcPts val="0"/>
                        </a:spcBef>
                        <a:spcAft>
                          <a:spcPts val="0"/>
                        </a:spcAft>
                      </a:pPr>
                      <a:r>
                        <a:rPr lang="en-US" sz="1800">
                          <a:effectLst/>
                        </a:rPr>
                        <a:t>king</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50</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13937876"/>
                  </a:ext>
                </a:extLst>
              </a:tr>
              <a:tr h="461818">
                <a:tc>
                  <a:txBody>
                    <a:bodyPr/>
                    <a:lstStyle/>
                    <a:p>
                      <a:pPr marL="0" marR="0">
                        <a:lnSpc>
                          <a:spcPct val="150000"/>
                        </a:lnSpc>
                        <a:spcBef>
                          <a:spcPts val="0"/>
                        </a:spcBef>
                        <a:spcAft>
                          <a:spcPts val="0"/>
                        </a:spcAft>
                      </a:pPr>
                      <a:r>
                        <a:rPr lang="en-US" sz="1800">
                          <a:effectLst/>
                        </a:rPr>
                        <a:t>eorl</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12</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smtClean="0">
                          <a:effectLst/>
                        </a:rPr>
                        <a:t>300=6000</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smtClean="0">
                          <a:effectLst/>
                        </a:rPr>
                        <a:t>1200=6000</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52981704"/>
                  </a:ext>
                </a:extLst>
              </a:tr>
              <a:tr h="461818">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600=3000</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50549849"/>
                  </a:ext>
                </a:extLst>
              </a:tr>
              <a:tr h="461818">
                <a:tc>
                  <a:txBody>
                    <a:bodyPr/>
                    <a:lstStyle/>
                    <a:p>
                      <a:pPr marL="0" marR="0">
                        <a:lnSpc>
                          <a:spcPct val="150000"/>
                        </a:lnSpc>
                        <a:spcBef>
                          <a:spcPts val="0"/>
                        </a:spcBef>
                        <a:spcAft>
                          <a:spcPts val="0"/>
                        </a:spcAft>
                      </a:pPr>
                      <a:r>
                        <a:rPr lang="en-US" sz="1800">
                          <a:effectLst/>
                        </a:rPr>
                        <a:t>ceorl</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6</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100=2000</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200=1000</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74919766"/>
                  </a:ext>
                </a:extLst>
              </a:tr>
              <a:tr h="461818">
                <a:tc>
                  <a:txBody>
                    <a:bodyPr/>
                    <a:lstStyle/>
                    <a:p>
                      <a:pPr marL="0" marR="0">
                        <a:lnSpc>
                          <a:spcPct val="150000"/>
                        </a:lnSpc>
                        <a:spcBef>
                          <a:spcPts val="0"/>
                        </a:spcBef>
                        <a:spcAft>
                          <a:spcPts val="0"/>
                        </a:spcAft>
                      </a:pPr>
                      <a:r>
                        <a:rPr lang="en-US" sz="1800">
                          <a:effectLst/>
                        </a:rPr>
                        <a:t>læt</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80/60/40</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47974731"/>
                  </a:ext>
                </a:extLst>
              </a:tr>
              <a:tr h="461818">
                <a:tc>
                  <a:txBody>
                    <a:bodyPr/>
                    <a:lstStyle/>
                    <a:p>
                      <a:pPr marL="0" marR="0">
                        <a:lnSpc>
                          <a:spcPct val="150000"/>
                        </a:lnSpc>
                        <a:spcBef>
                          <a:spcPts val="0"/>
                        </a:spcBef>
                        <a:spcAft>
                          <a:spcPts val="0"/>
                        </a:spcAft>
                      </a:pPr>
                      <a:r>
                        <a:rPr lang="en-US" sz="1800">
                          <a:effectLst/>
                        </a:rPr>
                        <a:t>esne=læt</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43354843"/>
                  </a:ext>
                </a:extLst>
              </a:tr>
              <a:tr h="461818">
                <a:tc>
                  <a:txBody>
                    <a:bodyPr/>
                    <a:lstStyle/>
                    <a:p>
                      <a:pPr marL="0" marR="0">
                        <a:lnSpc>
                          <a:spcPct val="150000"/>
                        </a:lnSpc>
                        <a:spcBef>
                          <a:spcPts val="0"/>
                        </a:spcBef>
                        <a:spcAft>
                          <a:spcPts val="0"/>
                        </a:spcAft>
                      </a:pPr>
                      <a:r>
                        <a:rPr lang="en-US" sz="1800">
                          <a:effectLst/>
                        </a:rPr>
                        <a:t>theow</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800">
                          <a:effectLst/>
                        </a:rPr>
                        <a:t> </a:t>
                      </a:r>
                      <a:endParaRPr lang="en-US" sz="1800">
                        <a:effectLst/>
                        <a:latin typeface="Courier New" panose="02070309020205020404" pitchFamily="49"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2209551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solidFill>
                  <a:schemeClr val="bg1">
                    <a:lumMod val="95000"/>
                  </a:schemeClr>
                </a:solidFill>
              </a:rPr>
              <a:t>A </a:t>
            </a:r>
            <a:r>
              <a:rPr lang="en-US" sz="2400">
                <a:solidFill>
                  <a:schemeClr val="bg1">
                    <a:lumMod val="95000"/>
                  </a:schemeClr>
                </a:solidFill>
              </a:rPr>
              <a:t>comparison of </a:t>
            </a:r>
            <a:r>
              <a:rPr lang="en-US" sz="2400"/>
              <a:t>Æ</a:t>
            </a:r>
            <a:r>
              <a:rPr lang="en-US" altLang="en-US" sz="2400"/>
              <a:t>thelberht’s </a:t>
            </a:r>
            <a:r>
              <a:rPr lang="en-US" sz="2400">
                <a:solidFill>
                  <a:schemeClr val="bg1">
                    <a:lumMod val="95000"/>
                  </a:schemeClr>
                </a:solidFill>
              </a:rPr>
              <a:t>and </a:t>
            </a:r>
            <a:r>
              <a:rPr lang="en-US" sz="2400">
                <a:solidFill>
                  <a:schemeClr val="bg1">
                    <a:lumMod val="95000"/>
                  </a:schemeClr>
                </a:solidFill>
              </a:rPr>
              <a:t>Ine’s </a:t>
            </a:r>
            <a:r>
              <a:rPr lang="en-US" sz="2400" smtClean="0">
                <a:solidFill>
                  <a:schemeClr val="bg1">
                    <a:lumMod val="95000"/>
                  </a:schemeClr>
                </a:solidFill>
              </a:rPr>
              <a:t>laws (cont’d)</a:t>
            </a:r>
            <a:endParaRPr lang="en-US" altLang="en-US" dirty="0"/>
          </a:p>
        </p:txBody>
      </p:sp>
      <p:sp>
        <p:nvSpPr>
          <p:cNvPr id="31747" name="Content Placeholder 2"/>
          <p:cNvSpPr>
            <a:spLocks noGrp="1"/>
          </p:cNvSpPr>
          <p:nvPr>
            <p:ph idx="1"/>
          </p:nvPr>
        </p:nvSpPr>
        <p:spPr bwMode="auto">
          <a:xfrm>
            <a:off x="457200" y="748144"/>
            <a:ext cx="8416636" cy="594360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In </a:t>
            </a:r>
            <a:r>
              <a:rPr lang="en-US" altLang="en-US"/>
              <a:t>neither Aethleberht’s laws nor in Ine’s is there a </a:t>
            </a:r>
            <a:r>
              <a:rPr lang="en-US" altLang="en-US" i="1"/>
              <a:t>wergeld</a:t>
            </a:r>
            <a:r>
              <a:rPr lang="en-US" altLang="en-US"/>
              <a:t> for the king. If you kill the king, that’s </a:t>
            </a:r>
            <a:r>
              <a:rPr lang="en-US" altLang="en-US"/>
              <a:t>war</a:t>
            </a:r>
            <a:r>
              <a:rPr lang="en-US" altLang="en-US" smtClean="0"/>
              <a:t>.</a:t>
            </a:r>
          </a:p>
          <a:p>
            <a:endParaRPr lang="en-US" altLang="en-US" dirty="0"/>
          </a:p>
          <a:p>
            <a:r>
              <a:rPr lang="en-US"/>
              <a:t>The </a:t>
            </a:r>
            <a:r>
              <a:rPr lang="en-US" i="1"/>
              <a:t>wergeld</a:t>
            </a:r>
            <a:r>
              <a:rPr lang="en-US"/>
              <a:t> for an </a:t>
            </a:r>
            <a:r>
              <a:rPr lang="en-US" i="1"/>
              <a:t>eorl</a:t>
            </a:r>
            <a:r>
              <a:rPr lang="en-US"/>
              <a:t> is the same in Æthelberht’s laws and Ine’s, 6000 silver pennies. Ine also has a secondary class of </a:t>
            </a:r>
            <a:r>
              <a:rPr lang="en-US" i="1"/>
              <a:t>eorlas</a:t>
            </a:r>
            <a:r>
              <a:rPr lang="en-US"/>
              <a:t> who get </a:t>
            </a:r>
            <a:r>
              <a:rPr lang="en-US"/>
              <a:t>half</a:t>
            </a:r>
            <a:r>
              <a:rPr lang="en-US" smtClean="0"/>
              <a:t>.</a:t>
            </a:r>
          </a:p>
          <a:p>
            <a:endParaRPr lang="en-US" altLang="en-US" dirty="0"/>
          </a:p>
          <a:p>
            <a:r>
              <a:rPr lang="en-US"/>
              <a:t>The </a:t>
            </a:r>
            <a:r>
              <a:rPr lang="en-US" i="1"/>
              <a:t>wergeld</a:t>
            </a:r>
            <a:r>
              <a:rPr lang="en-US"/>
              <a:t> for an ordinary free peasant (</a:t>
            </a:r>
            <a:r>
              <a:rPr lang="en-US" i="1"/>
              <a:t>ceorl</a:t>
            </a:r>
            <a:r>
              <a:rPr lang="en-US"/>
              <a:t>) </a:t>
            </a:r>
            <a:r>
              <a:rPr lang="en-US" smtClean="0"/>
              <a:t>in </a:t>
            </a:r>
            <a:r>
              <a:rPr lang="en-US"/>
              <a:t>Æthelberht’s </a:t>
            </a:r>
            <a:r>
              <a:rPr lang="en-US" smtClean="0"/>
              <a:t>laws is </a:t>
            </a:r>
            <a:r>
              <a:rPr lang="en-US"/>
              <a:t>twice that Ine’s. This difference may have lasted a long </a:t>
            </a:r>
            <a:r>
              <a:rPr lang="en-US"/>
              <a:t>time</a:t>
            </a:r>
            <a:r>
              <a:rPr lang="en-US" smtClean="0"/>
              <a:t>.</a:t>
            </a:r>
          </a:p>
          <a:p>
            <a:endParaRPr lang="en-US" altLang="en-US" dirty="0"/>
          </a:p>
          <a:p>
            <a:r>
              <a:rPr lang="en-US" altLang="en-US" smtClean="0"/>
              <a:t>The </a:t>
            </a:r>
            <a:r>
              <a:rPr lang="en-US" altLang="en-US" i="1" smtClean="0"/>
              <a:t>wergeld</a:t>
            </a:r>
            <a:r>
              <a:rPr lang="en-US" altLang="en-US" smtClean="0"/>
              <a:t> </a:t>
            </a:r>
            <a:r>
              <a:rPr lang="en-US" altLang="en-US"/>
              <a:t>of 1000 (Ine) or 2000 (Abt) pennies for killing a free peasant. Price lists from London in the first half of the 10th century </a:t>
            </a:r>
            <a:r>
              <a:rPr lang="en-US" altLang="en-US"/>
              <a:t>value </a:t>
            </a:r>
            <a:r>
              <a:rPr lang="en-US" altLang="en-US" smtClean="0"/>
              <a:t>a </a:t>
            </a:r>
            <a:r>
              <a:rPr lang="en-US" altLang="en-US"/>
              <a:t>sheep at </a:t>
            </a:r>
            <a:r>
              <a:rPr lang="en-US" altLang="en-US"/>
              <a:t>5 </a:t>
            </a:r>
            <a:r>
              <a:rPr lang="en-US" altLang="en-US" smtClean="0"/>
              <a:t>pennies. </a:t>
            </a:r>
            <a:r>
              <a:rPr lang="en-US" altLang="en-US"/>
              <a:t>Probably no ordinary ceorl </a:t>
            </a:r>
            <a:r>
              <a:rPr lang="en-US" altLang="en-US"/>
              <a:t>in </a:t>
            </a:r>
            <a:r>
              <a:rPr lang="en-US"/>
              <a:t>Æthelbert’s</a:t>
            </a:r>
            <a:r>
              <a:rPr lang="en-US" altLang="en-US" smtClean="0"/>
              <a:t> </a:t>
            </a:r>
            <a:r>
              <a:rPr lang="en-US" altLang="en-US"/>
              <a:t>Kent could command 400 sheep, </a:t>
            </a:r>
            <a:r>
              <a:rPr lang="en-US" altLang="en-US"/>
              <a:t>and </a:t>
            </a:r>
            <a:r>
              <a:rPr lang="en-US" altLang="en-US" smtClean="0"/>
              <a:t>very </a:t>
            </a:r>
            <a:r>
              <a:rPr lang="en-US" altLang="en-US"/>
              <a:t>few kin-groups of </a:t>
            </a:r>
            <a:r>
              <a:rPr lang="en-US" altLang="en-US" i="1"/>
              <a:t>ceorlas</a:t>
            </a:r>
            <a:r>
              <a:rPr lang="en-US" altLang="en-US"/>
              <a:t> could</a:t>
            </a:r>
            <a:r>
              <a:rPr lang="en-US" altLang="en-US"/>
              <a:t>. </a:t>
            </a:r>
            <a:r>
              <a:rPr lang="en-US" altLang="en-US" smtClean="0"/>
              <a:t>Æthelbert’s </a:t>
            </a:r>
            <a:r>
              <a:rPr lang="en-US" altLang="en-US"/>
              <a:t>laws suggest that the relationship between the various payments has been carefully thought out</a:t>
            </a:r>
            <a:r>
              <a:rPr lang="en-US" altLang="en-US"/>
              <a:t>. </a:t>
            </a:r>
            <a:r>
              <a:rPr lang="en-US" altLang="en-US" smtClean="0"/>
              <a:t>Whether </a:t>
            </a:r>
            <a:r>
              <a:rPr lang="en-US" altLang="en-US"/>
              <a:t>any of the amounts, however, bore any resemblance to what actually got paid is a question that we might well ask.</a:t>
            </a:r>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Why did </a:t>
            </a:r>
            <a:r>
              <a:rPr lang="en-US" sz="2400" smtClean="0"/>
              <a:t>Æ</a:t>
            </a:r>
            <a:r>
              <a:rPr lang="en-US" altLang="en-US" sz="2400" smtClean="0"/>
              <a:t>thelberht promulgate his laws? </a:t>
            </a:r>
            <a:endParaRPr lang="en-US" altLang="en-US" sz="2400" dirty="0"/>
          </a:p>
        </p:txBody>
      </p:sp>
      <p:sp>
        <p:nvSpPr>
          <p:cNvPr id="31747" name="Content Placeholder 2"/>
          <p:cNvSpPr>
            <a:spLocks noGrp="1"/>
          </p:cNvSpPr>
          <p:nvPr>
            <p:ph idx="1"/>
          </p:nvPr>
        </p:nvSpPr>
        <p:spPr bwMode="auto">
          <a:xfrm>
            <a:off x="436418" y="781555"/>
            <a:ext cx="8229600" cy="569421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The </a:t>
            </a:r>
            <a:r>
              <a:rPr lang="en-US" altLang="en-US"/>
              <a:t>motivation that might be derived from Bede, that the purpose of the laws was fitting the Church into the society, </a:t>
            </a:r>
            <a:r>
              <a:rPr lang="en-US" altLang="en-US"/>
              <a:t>won’t </a:t>
            </a:r>
            <a:r>
              <a:rPr lang="en-US" altLang="en-US" smtClean="0"/>
              <a:t>work. C.1–7 </a:t>
            </a:r>
            <a:r>
              <a:rPr lang="en-US" altLang="en-US"/>
              <a:t>are </a:t>
            </a:r>
            <a:r>
              <a:rPr lang="en-US" altLang="en-US" smtClean="0"/>
              <a:t>suspect, </a:t>
            </a:r>
            <a:r>
              <a:rPr lang="en-US" altLang="en-US"/>
              <a:t>and nothing else in the laws tells us about the church, contrast Wihtred at the end of the century</a:t>
            </a:r>
            <a:r>
              <a:rPr lang="en-US" altLang="en-US"/>
              <a:t>, </a:t>
            </a:r>
            <a:r>
              <a:rPr lang="en-US" altLang="en-US" smtClean="0"/>
              <a:t>who </a:t>
            </a:r>
            <a:r>
              <a:rPr lang="en-US" altLang="en-US"/>
              <a:t>has a great deal about the </a:t>
            </a:r>
            <a:r>
              <a:rPr lang="en-US" altLang="en-US"/>
              <a:t>church</a:t>
            </a:r>
            <a:r>
              <a:rPr lang="en-US" altLang="en-US" smtClean="0"/>
              <a:t>).</a:t>
            </a:r>
          </a:p>
          <a:p>
            <a:endParaRPr lang="en-US" altLang="en-US" sz="1000" dirty="0"/>
          </a:p>
          <a:p>
            <a:r>
              <a:rPr lang="en-US" altLang="en-US" smtClean="0"/>
              <a:t>Simpson connects the promulgation of the laws to </a:t>
            </a:r>
            <a:r>
              <a:rPr lang="en-US" altLang="en-US"/>
              <a:t>the </a:t>
            </a:r>
            <a:r>
              <a:rPr lang="en-US" altLang="en-US" smtClean="0"/>
              <a:t>church </a:t>
            </a:r>
            <a:r>
              <a:rPr lang="en-US" altLang="en-US"/>
              <a:t>in </a:t>
            </a:r>
            <a:r>
              <a:rPr lang="en-US" altLang="en-US"/>
              <a:t>a </a:t>
            </a:r>
            <a:r>
              <a:rPr lang="en-US" altLang="en-US" smtClean="0"/>
              <a:t>different way. </a:t>
            </a:r>
            <a:r>
              <a:rPr lang="en-US" altLang="en-US"/>
              <a:t>The purpose of the laws, he suggests, is to tell the Kentings that it’s ok to accept money compensation </a:t>
            </a:r>
            <a:r>
              <a:rPr lang="en-US" altLang="en-US"/>
              <a:t>for </a:t>
            </a:r>
            <a:r>
              <a:rPr lang="en-US" altLang="en-US" smtClean="0"/>
              <a:t>injury. The </a:t>
            </a:r>
            <a:r>
              <a:rPr lang="en-US" altLang="en-US"/>
              <a:t>counter-argument to this is that virtually every society that practices blood-feud also has compensation payments, and the Roman writer Tacitus confirms this for the Germanic peoples. The Kentings did not need to have Christian </a:t>
            </a:r>
            <a:r>
              <a:rPr lang="en-US" altLang="en-US"/>
              <a:t>missionaries </a:t>
            </a:r>
            <a:r>
              <a:rPr lang="en-US" altLang="en-US" smtClean="0"/>
              <a:t>tell </a:t>
            </a:r>
            <a:r>
              <a:rPr lang="en-US" altLang="en-US"/>
              <a:t>them that you can settle a feud by paying compensation..</a:t>
            </a:r>
            <a:endParaRPr lang="en-US" altLang="en-US" dirty="0"/>
          </a:p>
          <a:p>
            <a:endParaRPr lang="en-US" altLang="en-US" sz="1000" dirty="0"/>
          </a:p>
          <a:p>
            <a:r>
              <a:rPr lang="en-US" altLang="en-US"/>
              <a:t>Simpson connects the promulgation of the laws to the church </a:t>
            </a:r>
            <a:r>
              <a:rPr lang="en-US" altLang="en-US"/>
              <a:t>in </a:t>
            </a:r>
            <a:r>
              <a:rPr lang="en-US" altLang="en-US" smtClean="0"/>
              <a:t>yet another way. </a:t>
            </a:r>
            <a:r>
              <a:rPr lang="en-US"/>
              <a:t>If we want to understand the mind-set that produced these laws we should look to what the Church was doing in contemporary or </a:t>
            </a:r>
            <a:r>
              <a:rPr lang="en-US"/>
              <a:t>near-contemporary </a:t>
            </a:r>
            <a:r>
              <a:rPr lang="en-US" smtClean="0"/>
              <a:t>societies </a:t>
            </a:r>
            <a:r>
              <a:rPr lang="en-US" altLang="en-US" smtClean="0"/>
              <a:t>– the penitentials.</a:t>
            </a:r>
            <a:endParaRPr lang="en-US" altLang="en-US" dirty="0"/>
          </a:p>
        </p:txBody>
      </p:sp>
    </p:spTree>
    <p:extLst>
      <p:ext uri="{BB962C8B-B14F-4D97-AF65-F5344CB8AC3E}">
        <p14:creationId xmlns:p14="http://schemas.microsoft.com/office/powerpoint/2010/main" val="2811769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4735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smtClean="0"/>
              <a:t>Æ</a:t>
            </a:r>
            <a:r>
              <a:rPr lang="en-US" altLang="en-US" sz="2400" smtClean="0"/>
              <a:t>thelberht’s laws and the penitentials </a:t>
            </a:r>
            <a:endParaRPr lang="en-US" altLang="en-US" dirty="0"/>
          </a:p>
        </p:txBody>
      </p:sp>
      <p:sp>
        <p:nvSpPr>
          <p:cNvPr id="31747" name="Content Placeholder 2"/>
          <p:cNvSpPr>
            <a:spLocks noGrp="1"/>
          </p:cNvSpPr>
          <p:nvPr>
            <p:ph idx="1"/>
          </p:nvPr>
        </p:nvSpPr>
        <p:spPr bwMode="auto">
          <a:xfrm>
            <a:off x="394855" y="1371601"/>
            <a:ext cx="8229600" cy="20781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ltLang="en-US"/>
              <a:t>The Irish </a:t>
            </a:r>
            <a:r>
              <a:rPr lang="en-US" altLang="en-US"/>
              <a:t>penitentials </a:t>
            </a:r>
            <a:r>
              <a:rPr lang="en-US" altLang="en-US" smtClean="0"/>
              <a:t>and </a:t>
            </a:r>
            <a:r>
              <a:rPr lang="en-US" altLang="en-US"/>
              <a:t>the so-called penitential of Theodore of Tarsus lay out various kinds of compensation that is </a:t>
            </a:r>
            <a:r>
              <a:rPr lang="en-US" altLang="en-US"/>
              <a:t>to </a:t>
            </a:r>
            <a:r>
              <a:rPr lang="en-US" altLang="en-US" smtClean="0"/>
              <a:t>be made </a:t>
            </a:r>
            <a:r>
              <a:rPr lang="en-US" altLang="en-US"/>
              <a:t>to God for sin</a:t>
            </a:r>
            <a:r>
              <a:rPr lang="en-US" altLang="en-US"/>
              <a:t>. </a:t>
            </a:r>
            <a:r>
              <a:rPr lang="en-US" altLang="en-US" smtClean="0"/>
              <a:t>Both </a:t>
            </a:r>
            <a:r>
              <a:rPr lang="en-US" altLang="en-US"/>
              <a:t>the </a:t>
            </a:r>
            <a:r>
              <a:rPr lang="en-US" altLang="en-US"/>
              <a:t>Irish </a:t>
            </a:r>
            <a:r>
              <a:rPr lang="en-US" altLang="en-US" smtClean="0"/>
              <a:t>influence in England </a:t>
            </a:r>
            <a:r>
              <a:rPr lang="en-US" altLang="en-US"/>
              <a:t>and Theodore come just a bit later than Æthelbert. </a:t>
            </a:r>
            <a:r>
              <a:rPr lang="en-US" altLang="en-US"/>
              <a:t>But </a:t>
            </a:r>
            <a:r>
              <a:rPr lang="en-US" altLang="en-US" smtClean="0"/>
              <a:t>we may take the argument </a:t>
            </a:r>
            <a:r>
              <a:rPr lang="en-US" altLang="en-US"/>
              <a:t>as one not about influence but about how we understand the culture that produced </a:t>
            </a:r>
            <a:r>
              <a:rPr lang="en-US" altLang="en-US"/>
              <a:t>these </a:t>
            </a:r>
            <a:r>
              <a:rPr lang="en-US" altLang="en-US" smtClean="0"/>
              <a:t>laws.</a:t>
            </a:r>
            <a:endParaRPr lang="en-US" altLang="en-US" dirty="0"/>
          </a:p>
        </p:txBody>
      </p:sp>
    </p:spTree>
    <p:extLst>
      <p:ext uri="{BB962C8B-B14F-4D97-AF65-F5344CB8AC3E}">
        <p14:creationId xmlns:p14="http://schemas.microsoft.com/office/powerpoint/2010/main" val="555051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6397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Æ</a:t>
            </a:r>
            <a:r>
              <a:rPr lang="en-US" altLang="en-US" sz="2400"/>
              <a:t>thelberht’s laws and the </a:t>
            </a:r>
            <a:r>
              <a:rPr lang="en-US" altLang="en-US" sz="2400"/>
              <a:t>penitentials </a:t>
            </a:r>
            <a:r>
              <a:rPr lang="en-US" sz="2400" smtClean="0"/>
              <a:t> – </a:t>
            </a:r>
            <a:r>
              <a:rPr lang="en-US" altLang="en-US" sz="2400" smtClean="0"/>
              <a:t>an Irish penitential of c. 800</a:t>
            </a:r>
            <a:endParaRPr lang="en-US" altLang="en-US" dirty="0"/>
          </a:p>
        </p:txBody>
      </p:sp>
      <p:sp>
        <p:nvSpPr>
          <p:cNvPr id="31747" name="Content Placeholder 2"/>
          <p:cNvSpPr>
            <a:spLocks noGrp="1"/>
          </p:cNvSpPr>
          <p:nvPr>
            <p:ph idx="1"/>
          </p:nvPr>
        </p:nvSpPr>
        <p:spPr bwMode="auto">
          <a:xfrm>
            <a:off x="457200" y="1330036"/>
            <a:ext cx="8229600" cy="52993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Ch.5 </a:t>
            </a:r>
            <a:r>
              <a:rPr lang="en-US" i="1"/>
              <a:t>Of anger</a:t>
            </a:r>
            <a:r>
              <a:rPr lang="en-US"/>
              <a:t>. 2 Anyone who kills his son or daughter does penance twenty-one years. Anyone who kills his mother or father does penance fourteen years. Anyone who kills his brother or sister or the sister of his mother or father, or the brother of his father or mother, does penance ten years: and this rule is to be followed to seven degrees both of the mother’s and father’s kin — to the grandson and great-grandson and great-great-grandson, and the sons of the great-great-grandson, as far as the finger-nails.... Seven years of penance are assigned for all other homicides; excepting persons in orders, such as a bishop or a priest, for the power to fix penance rests with the king who is over the laity, and with the bishop, whether it be exile for life, or penance for life. If the offender can pay fines, his penance is less in </a:t>
            </a:r>
            <a:r>
              <a:rPr lang="en-US"/>
              <a:t>proportion</a:t>
            </a:r>
            <a:r>
              <a:rPr lang="en-US" smtClean="0"/>
              <a:t>.</a:t>
            </a:r>
            <a:endParaRPr lang="en-US" altLang="en-US" dirty="0"/>
          </a:p>
        </p:txBody>
      </p:sp>
    </p:spTree>
    <p:extLst>
      <p:ext uri="{BB962C8B-B14F-4D97-AF65-F5344CB8AC3E}">
        <p14:creationId xmlns:p14="http://schemas.microsoft.com/office/powerpoint/2010/main" val="1307715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The Anglo-Saxon law “codes”</a:t>
            </a:r>
          </a:p>
        </p:txBody>
      </p:sp>
      <p:sp>
        <p:nvSpPr>
          <p:cNvPr id="8" name="TextBox 7"/>
          <p:cNvSpPr txBox="1"/>
          <p:nvPr/>
        </p:nvSpPr>
        <p:spPr>
          <a:xfrm>
            <a:off x="457200" y="1309254"/>
            <a:ext cx="7254875" cy="4401205"/>
          </a:xfrm>
          <a:prstGeom prst="rect">
            <a:avLst/>
          </a:prstGeom>
          <a:noFill/>
        </p:spPr>
        <p:txBody>
          <a:bodyPr>
            <a:spAutoFit/>
          </a:bodyPr>
          <a:lstStyle/>
          <a:p>
            <a:pPr>
              <a:defRPr/>
            </a:pPr>
            <a:r>
              <a:rPr lang="en-US" sz="2000" dirty="0">
                <a:solidFill>
                  <a:schemeClr val="bg1"/>
                </a:solidFill>
              </a:rPr>
              <a:t>We are fortunate to have for the Anglo-Saxons a remarkable series of vernacular laws. They differ from those on the Continent in two important respects: First, they are written in Old English, whereas the ones on the Continent from the equivalent periods are written in Latin. Hence for the Anglo-Saxons we don’t have to deal with translations made, at least in many cases, by guys whose Latin wasn’t very good or whose command of the vernacular wasn’t very good. Second, they cover the entire period from the seventh through the eleventh centuries, whereas the ones on </a:t>
            </a:r>
            <a:r>
              <a:rPr lang="en-US" sz="2000">
                <a:solidFill>
                  <a:schemeClr val="bg1"/>
                </a:solidFill>
              </a:rPr>
              <a:t>the </a:t>
            </a:r>
            <a:r>
              <a:rPr lang="en-US" sz="2000" smtClean="0">
                <a:solidFill>
                  <a:schemeClr val="bg1"/>
                </a:solidFill>
              </a:rPr>
              <a:t>Continent </a:t>
            </a:r>
            <a:r>
              <a:rPr lang="en-US" sz="2000" dirty="0">
                <a:solidFill>
                  <a:schemeClr val="bg1"/>
                </a:solidFill>
              </a:rPr>
              <a:t>tend to peter out in the ninth century. Let’s begin with the earliest of them, the so-called code of </a:t>
            </a:r>
            <a:r>
              <a:rPr lang="en-US" sz="2000" dirty="0" err="1">
                <a:solidFill>
                  <a:schemeClr val="bg1"/>
                </a:solidFill>
              </a:rPr>
              <a:t>Aethelberht</a:t>
            </a:r>
            <a:r>
              <a:rPr lang="en-US" sz="2000" dirty="0">
                <a:solidFill>
                  <a:schemeClr val="bg1"/>
                </a:solidFill>
              </a:rPr>
              <a:t> of Kent, which purports to date from the end of the sixth century or the beginning of the seventh.</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394854"/>
            <a:ext cx="8229600" cy="10390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a:t>Æ</a:t>
            </a:r>
            <a:r>
              <a:rPr lang="en-US" altLang="en-US" sz="2400"/>
              <a:t>thelberht’s laws and the penitentials </a:t>
            </a:r>
            <a:r>
              <a:rPr lang="en-US" sz="2400"/>
              <a:t> – </a:t>
            </a:r>
            <a:r>
              <a:rPr lang="en-US" altLang="en-US" sz="2400"/>
              <a:t>an Irish penitential of c</a:t>
            </a:r>
            <a:r>
              <a:rPr lang="en-US" altLang="en-US" sz="2400"/>
              <a:t>. </a:t>
            </a:r>
            <a:r>
              <a:rPr lang="en-US" altLang="en-US" sz="2400" smtClean="0"/>
              <a:t>800 (cont’d)</a:t>
            </a:r>
            <a:endParaRPr lang="en-US" altLang="en-US" sz="2000" dirty="0"/>
          </a:p>
        </p:txBody>
      </p:sp>
      <p:sp>
        <p:nvSpPr>
          <p:cNvPr id="31747" name="Content Placeholder 2"/>
          <p:cNvSpPr>
            <a:spLocks noGrp="1"/>
          </p:cNvSpPr>
          <p:nvPr>
            <p:ph idx="1"/>
          </p:nvPr>
        </p:nvSpPr>
        <p:spPr bwMode="auto">
          <a:xfrm>
            <a:off x="457200" y="1288472"/>
            <a:ext cx="8229600" cy="43018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smtClean="0"/>
              <a:t>Ch</a:t>
            </a:r>
            <a:r>
              <a:rPr lang="en-US"/>
              <a:t>. 4 </a:t>
            </a:r>
            <a:r>
              <a:rPr lang="en-US" i="1"/>
              <a:t>Of envy</a:t>
            </a:r>
            <a:r>
              <a:rPr lang="en-US"/>
              <a:t>. 5.... There are four cases in which it is right to find fault with the evil that is in a man who will not accept cure by means of entreaty and kindness: either to prevent someone else from abetting him to this evil; or to correct the evil itself; or to confirm the good; or out of compassion for him who does the evil. But anyone who does not do it for one of these four reasons, is a fault-finder, and does penance four days, or recites the hundred and fifty psalms </a:t>
            </a:r>
            <a:r>
              <a:rPr lang="en-US"/>
              <a:t>naked</a:t>
            </a:r>
            <a:r>
              <a:rPr lang="en-US" smtClean="0"/>
              <a:t>.</a:t>
            </a:r>
          </a:p>
          <a:p>
            <a:pPr marL="0" indent="0">
              <a:buNone/>
            </a:pPr>
            <a:endParaRPr lang="en-US" altLang="en-US"/>
          </a:p>
          <a:p>
            <a:pPr marL="0" indent="0">
              <a:buNone/>
            </a:pPr>
            <a:r>
              <a:rPr lang="en-US" smtClean="0"/>
              <a:t>The  </a:t>
            </a:r>
            <a:r>
              <a:rPr lang="en-US"/>
              <a:t>interest here is not in the extraordinary penance (which actually may not be a correct translation of the Old Irish), but with the fact that the penalty here depends on the intent of the person who does it. The only way that one could find out what that intent was was if the person admitted it, and that implies a process, probably that of confession, in which the putative wrongdoer is seeking forgiveness. There’s none of this in Æthelbert’s laws, but such ideas may </a:t>
            </a:r>
            <a:r>
              <a:rPr lang="en-US"/>
              <a:t>have </a:t>
            </a:r>
            <a:r>
              <a:rPr lang="en-US" smtClean="0"/>
              <a:t>worked their </a:t>
            </a:r>
            <a:r>
              <a:rPr lang="en-US"/>
              <a:t>way into the society and may have been reflected in the negotiations that are implied in a number of places in the laws.</a:t>
            </a:r>
            <a:endParaRPr lang="en-US" altLang="en-US" dirty="0"/>
          </a:p>
          <a:p>
            <a:pPr marL="0" indent="0">
              <a:buNone/>
            </a:pPr>
            <a:endParaRPr lang="en-US" altLang="en-US" dirty="0"/>
          </a:p>
        </p:txBody>
      </p:sp>
    </p:spTree>
    <p:extLst>
      <p:ext uri="{BB962C8B-B14F-4D97-AF65-F5344CB8AC3E}">
        <p14:creationId xmlns:p14="http://schemas.microsoft.com/office/powerpoint/2010/main" val="182433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5150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Why did </a:t>
            </a:r>
            <a:r>
              <a:rPr lang="en-US" sz="2400"/>
              <a:t>Æ</a:t>
            </a:r>
            <a:r>
              <a:rPr lang="en-US" altLang="en-US" sz="2400"/>
              <a:t>thelberht promulgate his laws? (</a:t>
            </a:r>
            <a:r>
              <a:rPr lang="en-US" altLang="en-US" sz="2400" dirty="0"/>
              <a:t>cont’d)</a:t>
            </a:r>
            <a:endParaRPr lang="en-US" altLang="en-US" dirty="0"/>
          </a:p>
        </p:txBody>
      </p:sp>
      <p:sp>
        <p:nvSpPr>
          <p:cNvPr id="31747" name="Content Placeholder 2"/>
          <p:cNvSpPr>
            <a:spLocks noGrp="1"/>
          </p:cNvSpPr>
          <p:nvPr>
            <p:ph idx="1"/>
          </p:nvPr>
        </p:nvSpPr>
        <p:spPr bwMode="auto">
          <a:xfrm>
            <a:off x="401444" y="1191153"/>
            <a:ext cx="8486078" cy="458517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A </a:t>
            </a:r>
            <a:r>
              <a:rPr lang="en-US" altLang="en-US"/>
              <a:t>popular view in the 19th century and still occasionally expressed </a:t>
            </a:r>
            <a:r>
              <a:rPr lang="en-US" altLang="en-US"/>
              <a:t>today </a:t>
            </a:r>
            <a:r>
              <a:rPr lang="en-US" altLang="en-US" smtClean="0"/>
              <a:t>is </a:t>
            </a:r>
            <a:r>
              <a:rPr lang="en-US" altLang="en-US"/>
              <a:t>that as soon as people learn how to write they write down their folk customs so that they can remember them. The simplest counterargument to this is the virtually no one in Æthelbert’s Kent could read, so why bother to write it down?.</a:t>
            </a:r>
            <a:endParaRPr lang="en-US" altLang="en-US" dirty="0"/>
          </a:p>
          <a:p>
            <a:endParaRPr lang="en-US" altLang="en-US" dirty="0"/>
          </a:p>
          <a:p>
            <a:r>
              <a:rPr lang="en-US"/>
              <a:t>Another popular view is that the function of written law in a society in which very few people could read is mystification. The document is held up in the assembly: “Look at what your king has done.” The text need have, and probably does not have, anything to do with what was, in fact law. This is a harder argument to counter, but the archaisms in the language do suggest that at </a:t>
            </a:r>
            <a:r>
              <a:rPr lang="en-US"/>
              <a:t>least </a:t>
            </a:r>
            <a:r>
              <a:rPr lang="en-US" smtClean="0"/>
              <a:t>for </a:t>
            </a:r>
            <a:r>
              <a:rPr lang="en-US"/>
              <a:t>the bodily offenses there’s an oral substratum in </a:t>
            </a:r>
            <a:r>
              <a:rPr lang="en-US"/>
              <a:t>Æthelbert’s </a:t>
            </a:r>
            <a:r>
              <a:rPr lang="en-US" smtClean="0"/>
              <a:t>laws</a:t>
            </a:r>
            <a:r>
              <a:rPr lang="en-US" altLang="en-US" smtClean="0"/>
              <a:t>.</a:t>
            </a:r>
            <a:endParaRPr lang="en-US" altLang="en-US" dirty="0"/>
          </a:p>
        </p:txBody>
      </p:sp>
    </p:spTree>
    <p:extLst>
      <p:ext uri="{BB962C8B-B14F-4D97-AF65-F5344CB8AC3E}">
        <p14:creationId xmlns:p14="http://schemas.microsoft.com/office/powerpoint/2010/main" val="3684772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5150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Why did </a:t>
            </a:r>
            <a:r>
              <a:rPr lang="en-US" sz="2400"/>
              <a:t>Æ</a:t>
            </a:r>
            <a:r>
              <a:rPr lang="en-US" altLang="en-US" sz="2400"/>
              <a:t>thelberht promulgate his laws? (</a:t>
            </a:r>
            <a:r>
              <a:rPr lang="en-US" altLang="en-US" sz="2400" dirty="0"/>
              <a:t>cont’d)</a:t>
            </a:r>
            <a:endParaRPr lang="en-US" altLang="en-US" dirty="0"/>
          </a:p>
        </p:txBody>
      </p:sp>
      <p:sp>
        <p:nvSpPr>
          <p:cNvPr id="31747" name="Content Placeholder 2"/>
          <p:cNvSpPr>
            <a:spLocks noGrp="1"/>
          </p:cNvSpPr>
          <p:nvPr>
            <p:ph idx="1"/>
          </p:nvPr>
        </p:nvSpPr>
        <p:spPr bwMode="auto">
          <a:xfrm>
            <a:off x="468351" y="945826"/>
            <a:ext cx="8486078" cy="591217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The </a:t>
            </a:r>
            <a:r>
              <a:rPr lang="en-US" altLang="en-US"/>
              <a:t>late Patrick Wormald spent his entire career studying </a:t>
            </a:r>
            <a:r>
              <a:rPr lang="en-US" altLang="en-US"/>
              <a:t>both </a:t>
            </a:r>
            <a:r>
              <a:rPr lang="en-US" altLang="en-US" smtClean="0"/>
              <a:t>the manuscript </a:t>
            </a:r>
            <a:r>
              <a:rPr lang="en-US" altLang="en-US"/>
              <a:t>transmission of the A-S laws and also the possible evidence of their application. It turns out that that there are many manuscript copies of the laws. The Anglo-Saxons clearly cared about them, but no record of any dispute (of which about 200 survive from the period) shows any evidence of their application. Though he died before he was able to summarize </a:t>
            </a:r>
            <a:r>
              <a:rPr lang="en-US" altLang="en-US"/>
              <a:t>his </a:t>
            </a:r>
            <a:r>
              <a:rPr lang="en-US" altLang="en-US" smtClean="0"/>
              <a:t>conclusions, </a:t>
            </a:r>
            <a:r>
              <a:rPr lang="en-US" altLang="en-US"/>
              <a:t>he seemed to be working on the proposition that the A-S laws were an expression of value but not a solvent of </a:t>
            </a:r>
            <a:r>
              <a:rPr lang="en-US" altLang="en-US"/>
              <a:t>controversies</a:t>
            </a:r>
            <a:r>
              <a:rPr lang="en-US" altLang="en-US" smtClean="0"/>
              <a:t>.</a:t>
            </a:r>
          </a:p>
          <a:p>
            <a:endParaRPr lang="en-US"/>
          </a:p>
          <a:p>
            <a:r>
              <a:rPr lang="en-US"/>
              <a:t>My own view, which is not incompatible with Wormald’s, is that we can see in Æthelbert’s laws (I won’t go beyond them) the beginnings of breaking </a:t>
            </a:r>
            <a:r>
              <a:rPr lang="en-US"/>
              <a:t>out </a:t>
            </a:r>
            <a:r>
              <a:rPr lang="en-US" smtClean="0"/>
              <a:t>of law </a:t>
            </a:r>
            <a:r>
              <a:rPr lang="en-US"/>
              <a:t>and turning it into a </a:t>
            </a:r>
            <a:r>
              <a:rPr lang="en-US"/>
              <a:t>separate </a:t>
            </a:r>
            <a:r>
              <a:rPr lang="en-US" smtClean="0"/>
              <a:t>activity. This may have happened before, but it’s the first time that we can see it.</a:t>
            </a:r>
          </a:p>
          <a:p>
            <a:endParaRPr lang="en-US" altLang="en-US"/>
          </a:p>
          <a:p>
            <a:pPr marL="0" indent="0">
              <a:buNone/>
            </a:pPr>
            <a:r>
              <a:rPr lang="en-US"/>
              <a:t>We’ll continue this discussion in class. You may be able to come up with something more plausible than anything that has been suggested so far.</a:t>
            </a:r>
            <a:endParaRPr lang="en-US" altLang="en-US" dirty="0"/>
          </a:p>
        </p:txBody>
      </p:sp>
    </p:spTree>
    <p:extLst>
      <p:ext uri="{BB962C8B-B14F-4D97-AF65-F5344CB8AC3E}">
        <p14:creationId xmlns:p14="http://schemas.microsoft.com/office/powerpoint/2010/main" val="3774728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5150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Anglo-Saxon Constiution in Summary </a:t>
            </a:r>
            <a:r>
              <a:rPr lang="en-US" sz="2400"/>
              <a:t> </a:t>
            </a:r>
            <a:r>
              <a:rPr lang="en-US" sz="2400"/>
              <a:t>– </a:t>
            </a:r>
            <a:r>
              <a:rPr lang="en-US" sz="2400"/>
              <a:t> the king (see coronation oath, </a:t>
            </a:r>
            <a:r>
              <a:rPr lang="en-US" sz="2400" i="1"/>
              <a:t>Mats</a:t>
            </a:r>
            <a:r>
              <a:rPr lang="en-US" sz="2400"/>
              <a:t>. p. II–3)</a:t>
            </a:r>
            <a:endParaRPr lang="en-US" altLang="en-US" sz="2400" dirty="0"/>
          </a:p>
        </p:txBody>
      </p:sp>
      <p:sp>
        <p:nvSpPr>
          <p:cNvPr id="31747" name="Content Placeholder 2"/>
          <p:cNvSpPr>
            <a:spLocks noGrp="1"/>
          </p:cNvSpPr>
          <p:nvPr>
            <p:ph idx="1"/>
          </p:nvPr>
        </p:nvSpPr>
        <p:spPr bwMode="auto">
          <a:xfrm>
            <a:off x="457200" y="1537854"/>
            <a:ext cx="8486078" cy="3678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t>keep the </a:t>
            </a:r>
            <a:r>
              <a:rPr lang="en-US"/>
              <a:t>peace </a:t>
            </a:r>
            <a:r>
              <a:rPr lang="en-US" smtClean="0"/>
              <a:t>internally</a:t>
            </a:r>
          </a:p>
          <a:p>
            <a:endParaRPr lang="en-US"/>
          </a:p>
          <a:p>
            <a:r>
              <a:rPr lang="en-US"/>
              <a:t>war, external peace, territorial expansion, personal aggrandizement, </a:t>
            </a:r>
            <a:r>
              <a:rPr lang="en-US" i="1"/>
              <a:t>fyrd</a:t>
            </a:r>
            <a:r>
              <a:rPr lang="en-US"/>
              <a:t>, </a:t>
            </a:r>
            <a:r>
              <a:rPr lang="en-US" i="1"/>
              <a:t>brycbot</a:t>
            </a:r>
            <a:r>
              <a:rPr lang="en-US"/>
              <a:t>, </a:t>
            </a:r>
            <a:r>
              <a:rPr lang="en-US" i="1"/>
              <a:t>burghbot</a:t>
            </a:r>
            <a:endParaRPr lang="en-US" smtClean="0"/>
          </a:p>
          <a:p>
            <a:endParaRPr lang="en-US"/>
          </a:p>
          <a:p>
            <a:r>
              <a:rPr lang="en-US"/>
              <a:t>patron of warriors (not only by giving rings but also land), “civil servants” (thegns), monasteries—&gt;art, religion</a:t>
            </a:r>
            <a:r>
              <a:rPr lang="en-US"/>
              <a:t>, </a:t>
            </a:r>
            <a:r>
              <a:rPr lang="en-US" smtClean="0"/>
              <a:t>poetry</a:t>
            </a:r>
          </a:p>
          <a:p>
            <a:endParaRPr lang="en-US"/>
          </a:p>
          <a:p>
            <a:r>
              <a:rPr lang="en-US"/>
              <a:t>economy—laws about sales, merchants, borough charters, money</a:t>
            </a:r>
            <a:r>
              <a:rPr lang="en-US" smtClean="0"/>
              <a:t>.</a:t>
            </a:r>
            <a:endParaRPr lang="en-US" altLang="en-US" dirty="0"/>
          </a:p>
        </p:txBody>
      </p:sp>
    </p:spTree>
    <p:extLst>
      <p:ext uri="{BB962C8B-B14F-4D97-AF65-F5344CB8AC3E}">
        <p14:creationId xmlns:p14="http://schemas.microsoft.com/office/powerpoint/2010/main" val="1653895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909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Anglo-Saxon Constiution in Summary </a:t>
            </a:r>
            <a:r>
              <a:rPr lang="en-US" sz="2400"/>
              <a:t> </a:t>
            </a:r>
            <a:r>
              <a:rPr lang="en-US" sz="2400"/>
              <a:t>–  </a:t>
            </a:r>
            <a:r>
              <a:rPr lang="en-US" sz="2400" smtClean="0"/>
              <a:t>local instiitutions, social structure, the church</a:t>
            </a:r>
            <a:endParaRPr lang="en-US" altLang="en-US" sz="2400" dirty="0"/>
          </a:p>
        </p:txBody>
      </p:sp>
      <p:sp>
        <p:nvSpPr>
          <p:cNvPr id="31747" name="Content Placeholder 2"/>
          <p:cNvSpPr>
            <a:spLocks noGrp="1"/>
          </p:cNvSpPr>
          <p:nvPr>
            <p:ph idx="1"/>
          </p:nvPr>
        </p:nvSpPr>
        <p:spPr bwMode="auto">
          <a:xfrm>
            <a:off x="457200" y="1537854"/>
            <a:ext cx="8486078" cy="3678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Strong </a:t>
            </a:r>
            <a:r>
              <a:rPr lang="en-US"/>
              <a:t>local institutions—hide, tithing, hundred, shire, borough—a device for taxation, levying an army, administering justice (no distinction between criminal and </a:t>
            </a:r>
            <a:r>
              <a:rPr lang="en-US"/>
              <a:t>civil</a:t>
            </a:r>
            <a:r>
              <a:rPr lang="en-US" smtClean="0"/>
              <a:t>)</a:t>
            </a:r>
          </a:p>
          <a:p>
            <a:endParaRPr lang="en-US"/>
          </a:p>
          <a:p>
            <a:r>
              <a:rPr lang="en-US"/>
              <a:t>Social structure—king, lord, freemen, slaves, certainly not a democracy, but certainly too a notion of free men—the free </a:t>
            </a:r>
            <a:r>
              <a:rPr lang="en-US"/>
              <a:t>peasant</a:t>
            </a:r>
            <a:r>
              <a:rPr lang="en-US" smtClean="0"/>
              <a:t>.</a:t>
            </a:r>
          </a:p>
          <a:p>
            <a:endParaRPr lang="en-US"/>
          </a:p>
          <a:p>
            <a:r>
              <a:rPr lang="en-US"/>
              <a:t>The </a:t>
            </a:r>
            <a:r>
              <a:rPr lang="en-US" smtClean="0"/>
              <a:t>church</a:t>
            </a:r>
          </a:p>
        </p:txBody>
      </p:sp>
    </p:spTree>
    <p:extLst>
      <p:ext uri="{BB962C8B-B14F-4D97-AF65-F5344CB8AC3E}">
        <p14:creationId xmlns:p14="http://schemas.microsoft.com/office/powerpoint/2010/main" val="1537950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909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Anglo-Saxon Constiution in Summary </a:t>
            </a:r>
            <a:r>
              <a:rPr lang="en-US" sz="2400"/>
              <a:t> </a:t>
            </a:r>
            <a:r>
              <a:rPr lang="en-US" sz="2400" smtClean="0"/>
              <a:t>– kingship</a:t>
            </a:r>
            <a:r>
              <a:rPr lang="en-US" sz="2400"/>
              <a:t>, lordship</a:t>
            </a:r>
            <a:r>
              <a:rPr lang="en-US" sz="2400"/>
              <a:t>, </a:t>
            </a:r>
            <a:r>
              <a:rPr lang="en-US" sz="2400" smtClean="0"/>
              <a:t>kinship</a:t>
            </a:r>
            <a:r>
              <a:rPr lang="en-US" sz="2400"/>
              <a:t> </a:t>
            </a:r>
            <a:r>
              <a:rPr lang="en-US" sz="2400" smtClean="0"/>
              <a:t>– the </a:t>
            </a:r>
            <a:r>
              <a:rPr lang="en-US" sz="2400"/>
              <a:t>dynamics</a:t>
            </a:r>
            <a:endParaRPr lang="en-US" altLang="en-US" sz="2400" dirty="0"/>
          </a:p>
        </p:txBody>
      </p:sp>
      <p:sp>
        <p:nvSpPr>
          <p:cNvPr id="31747" name="Content Placeholder 2"/>
          <p:cNvSpPr>
            <a:spLocks noGrp="1"/>
          </p:cNvSpPr>
          <p:nvPr>
            <p:ph idx="1"/>
          </p:nvPr>
        </p:nvSpPr>
        <p:spPr bwMode="auto">
          <a:xfrm>
            <a:off x="457200" y="1537854"/>
            <a:ext cx="8486078" cy="3678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t>Great increase of the power of </a:t>
            </a:r>
            <a:r>
              <a:rPr lang="en-US"/>
              <a:t>the </a:t>
            </a:r>
            <a:r>
              <a:rPr lang="en-US" smtClean="0"/>
              <a:t>king</a:t>
            </a:r>
          </a:p>
          <a:p>
            <a:endParaRPr lang="en-US"/>
          </a:p>
          <a:p>
            <a:r>
              <a:rPr lang="en-US"/>
              <a:t>Lordship becomes more important than kindred </a:t>
            </a:r>
            <a:r>
              <a:rPr lang="en-US"/>
              <a:t>ties</a:t>
            </a:r>
            <a:r>
              <a:rPr lang="en-US" smtClean="0"/>
              <a:t>.</a:t>
            </a:r>
          </a:p>
          <a:p>
            <a:endParaRPr lang="en-US"/>
          </a:p>
          <a:p>
            <a:r>
              <a:rPr lang="en-US"/>
              <a:t>What </a:t>
            </a:r>
            <a:r>
              <a:rPr lang="en-US" smtClean="0"/>
              <a:t>are </a:t>
            </a:r>
            <a:r>
              <a:rPr lang="en-US"/>
              <a:t>the </a:t>
            </a:r>
            <a:r>
              <a:rPr lang="en-US" smtClean="0"/>
              <a:t>relationships among </a:t>
            </a:r>
            <a:r>
              <a:rPr lang="en-US"/>
              <a:t>the </a:t>
            </a:r>
            <a:r>
              <a:rPr lang="en-US" smtClean="0"/>
              <a:t>rise of national monarchy in England, , the strengthening of territorial lordship, </a:t>
            </a:r>
            <a:r>
              <a:rPr lang="en-US"/>
              <a:t>and the seeming decline of the kindred?</a:t>
            </a:r>
            <a:endParaRPr lang="en-US" smtClean="0"/>
          </a:p>
        </p:txBody>
      </p:sp>
    </p:spTree>
    <p:extLst>
      <p:ext uri="{BB962C8B-B14F-4D97-AF65-F5344CB8AC3E}">
        <p14:creationId xmlns:p14="http://schemas.microsoft.com/office/powerpoint/2010/main" val="1679920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49908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institution of the blood-feud</a:t>
            </a:r>
            <a:endParaRPr lang="en-US" altLang="en-US" sz="2400" dirty="0"/>
          </a:p>
        </p:txBody>
      </p:sp>
      <p:sp>
        <p:nvSpPr>
          <p:cNvPr id="31747" name="Content Placeholder 2"/>
          <p:cNvSpPr>
            <a:spLocks noGrp="1"/>
          </p:cNvSpPr>
          <p:nvPr>
            <p:ph idx="1"/>
          </p:nvPr>
        </p:nvSpPr>
        <p:spPr bwMode="auto">
          <a:xfrm>
            <a:off x="457200" y="1537854"/>
            <a:ext cx="8486078" cy="3678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smtClean="0"/>
              <a:t>The </a:t>
            </a:r>
            <a:r>
              <a:rPr lang="en-US"/>
              <a:t>great English constitutional historian J. E. A. Jolliffe wrote about </a:t>
            </a:r>
            <a:r>
              <a:rPr lang="en-US"/>
              <a:t>the </a:t>
            </a:r>
            <a:r>
              <a:rPr lang="en-US" smtClean="0"/>
              <a:t>Anglo-Saxons: </a:t>
            </a:r>
            <a:r>
              <a:rPr lang="en-US"/>
              <a:t>“By the act of the individual the families of both parties to seven or nine degrees according to usage are legally open to vengeance or committed to taking it.” The statement is more controversial than it sounds because there is no A-S text that so says. The notion of blood vengeance by the kin group is well-attested among certain Germanic peoples (the Icelanders are a notable example), and there is just enough in the Anglo-Saxon </a:t>
            </a:r>
            <a:r>
              <a:rPr lang="en-US"/>
              <a:t>materials </a:t>
            </a:r>
            <a:r>
              <a:rPr lang="en-US" smtClean="0"/>
              <a:t>to </a:t>
            </a:r>
            <a:r>
              <a:rPr lang="en-US"/>
              <a:t>suggest that they practiced the custom, though for reasons that we will get </a:t>
            </a:r>
            <a:r>
              <a:rPr lang="en-US"/>
              <a:t>to </a:t>
            </a:r>
            <a:r>
              <a:rPr lang="en-US" smtClean="0"/>
              <a:t>we may doubt </a:t>
            </a:r>
            <a:r>
              <a:rPr lang="en-US"/>
              <a:t>that it was ever as precise as Jolliffe makes it out to be.</a:t>
            </a:r>
          </a:p>
        </p:txBody>
      </p:sp>
    </p:spTree>
    <p:extLst>
      <p:ext uri="{BB962C8B-B14F-4D97-AF65-F5344CB8AC3E}">
        <p14:creationId xmlns:p14="http://schemas.microsoft.com/office/powerpoint/2010/main" val="5039334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909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Anglo-Saxon Constiution in Summary </a:t>
            </a:r>
            <a:r>
              <a:rPr lang="en-US" sz="2400"/>
              <a:t> </a:t>
            </a:r>
            <a:r>
              <a:rPr lang="en-US" sz="2400" smtClean="0"/>
              <a:t>– </a:t>
            </a:r>
            <a:r>
              <a:rPr lang="en-US"/>
              <a:t>Bertha Phillpotts’ theory of the decline of </a:t>
            </a:r>
            <a:r>
              <a:rPr lang="en-US"/>
              <a:t>the </a:t>
            </a:r>
            <a:r>
              <a:rPr lang="en-US" smtClean="0"/>
              <a:t>kindred</a:t>
            </a:r>
            <a:endParaRPr lang="en-US" altLang="en-US" sz="2400" dirty="0"/>
          </a:p>
        </p:txBody>
      </p:sp>
      <p:sp>
        <p:nvSpPr>
          <p:cNvPr id="31747" name="Content Placeholder 2"/>
          <p:cNvSpPr>
            <a:spLocks noGrp="1"/>
          </p:cNvSpPr>
          <p:nvPr>
            <p:ph idx="1"/>
          </p:nvPr>
        </p:nvSpPr>
        <p:spPr bwMode="auto">
          <a:xfrm>
            <a:off x="457200" y="1537854"/>
            <a:ext cx="8486078" cy="36783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Where </a:t>
            </a:r>
            <a:r>
              <a:rPr lang="en-US"/>
              <a:t>kindred is strong and can pay lordship is weak—Scandanavia, the Low Countries vs. Iceland, England, Normandy, Central and </a:t>
            </a:r>
            <a:r>
              <a:rPr lang="en-US"/>
              <a:t>South </a:t>
            </a:r>
            <a:r>
              <a:rPr lang="en-US" smtClean="0"/>
              <a:t>Germany.</a:t>
            </a:r>
          </a:p>
          <a:p>
            <a:endParaRPr lang="en-US"/>
          </a:p>
          <a:p>
            <a:r>
              <a:rPr lang="en-US"/>
              <a:t>The main disintegrating force of the kindred is migration by </a:t>
            </a:r>
            <a:r>
              <a:rPr lang="en-US"/>
              <a:t>sea</a:t>
            </a:r>
            <a:r>
              <a:rPr lang="en-US" smtClean="0"/>
              <a:t>.</a:t>
            </a:r>
          </a:p>
          <a:p>
            <a:endParaRPr lang="en-US"/>
          </a:p>
          <a:p>
            <a:r>
              <a:rPr lang="en-US"/>
              <a:t>Granted the bilateral nature of the Germanic kindred it is a constantly </a:t>
            </a:r>
            <a:r>
              <a:rPr lang="en-US"/>
              <a:t>shifting </a:t>
            </a:r>
            <a:r>
              <a:rPr lang="en-US" smtClean="0"/>
              <a:t>group.</a:t>
            </a:r>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734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909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Anglo-Saxon Constiution in Summary </a:t>
            </a:r>
            <a:r>
              <a:rPr lang="en-US" sz="2400"/>
              <a:t> </a:t>
            </a:r>
            <a:r>
              <a:rPr lang="en-US" sz="2400" smtClean="0"/>
              <a:t>– </a:t>
            </a:r>
            <a:r>
              <a:rPr lang="en-US" smtClean="0"/>
              <a:t>the </a:t>
            </a:r>
            <a:r>
              <a:rPr lang="en-US"/>
              <a:t>kindred as evidenced by:</a:t>
            </a:r>
            <a:endParaRPr lang="en-US" altLang="en-US" sz="2400" dirty="0"/>
          </a:p>
        </p:txBody>
      </p:sp>
      <p:sp>
        <p:nvSpPr>
          <p:cNvPr id="31747" name="Content Placeholder 2"/>
          <p:cNvSpPr>
            <a:spLocks noGrp="1"/>
          </p:cNvSpPr>
          <p:nvPr>
            <p:ph idx="1"/>
          </p:nvPr>
        </p:nvSpPr>
        <p:spPr bwMode="auto">
          <a:xfrm>
            <a:off x="457200" y="1214725"/>
            <a:ext cx="8486078" cy="528998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t>Anglo-Saxon kinship terminology: maternal and paternal aunts and uncles are distinguished; hence the the terminology is bilateral, but there is a preference for the patriline: that </a:t>
            </a:r>
            <a:r>
              <a:rPr lang="en-US" i="1"/>
              <a:t>tacor</a:t>
            </a:r>
            <a:r>
              <a:rPr lang="en-US"/>
              <a:t>, means brother-in-law, in the sense of husband’s brother, but </a:t>
            </a:r>
            <a:r>
              <a:rPr lang="en-US" i="1"/>
              <a:t>aðum</a:t>
            </a:r>
            <a:r>
              <a:rPr lang="en-US"/>
              <a:t> is used generically for wife’s brother, sister’s husband, and son-in-law</a:t>
            </a:r>
            <a:r>
              <a:rPr lang="en-US" smtClean="0"/>
              <a:t>.</a:t>
            </a:r>
          </a:p>
          <a:p>
            <a:endParaRPr lang="en-US" sz="1000"/>
          </a:p>
          <a:p>
            <a:r>
              <a:rPr lang="en-US"/>
              <a:t>The laws (</a:t>
            </a:r>
            <a:r>
              <a:rPr lang="en-US" i="1"/>
              <a:t>Mats</a:t>
            </a:r>
            <a:r>
              <a:rPr lang="en-US"/>
              <a:t>., p. </a:t>
            </a:r>
            <a:r>
              <a:rPr lang="en-US"/>
              <a:t>II-49</a:t>
            </a:r>
            <a:r>
              <a:rPr lang="en-US" smtClean="0"/>
              <a:t>):</a:t>
            </a:r>
          </a:p>
          <a:p>
            <a:endParaRPr lang="en-US" sz="1000"/>
          </a:p>
          <a:p>
            <a:pPr marL="0" indent="0">
              <a:buNone/>
            </a:pPr>
            <a:r>
              <a:rPr lang="en-US"/>
              <a:t>Abt 30 (p. II–29): “If a person should kill someone, let him pay [with] his own money or unblemished property, </a:t>
            </a:r>
            <a:r>
              <a:rPr lang="en-US"/>
              <a:t>whichever</a:t>
            </a:r>
            <a:r>
              <a:rPr lang="en-US" smtClean="0"/>
              <a:t>.”</a:t>
            </a:r>
          </a:p>
          <a:p>
            <a:pPr marL="0" indent="0">
              <a:buNone/>
            </a:pPr>
            <a:endParaRPr lang="en-US" sz="1000"/>
          </a:p>
          <a:p>
            <a:pPr marL="0" indent="0">
              <a:buNone/>
            </a:pPr>
            <a:r>
              <a:rPr lang="en-US"/>
              <a:t>Abt 24: If a person kills someone, let him pay an ordinary person-price, 100 shillings.</a:t>
            </a:r>
          </a:p>
          <a:p>
            <a:r>
              <a:rPr lang="en-US" smtClean="0"/>
              <a:t>24.1</a:t>
            </a:r>
            <a:r>
              <a:rPr lang="en-US"/>
              <a:t>.	If a person kills someone, let him pay 20 shillings at the open grave, and let him pay the entire person[-price] in 40 nights.</a:t>
            </a:r>
          </a:p>
          <a:p>
            <a:r>
              <a:rPr lang="en-US" smtClean="0"/>
              <a:t>24.2</a:t>
            </a:r>
            <a:r>
              <a:rPr lang="en-US"/>
              <a:t>.	If the killer departs from the land, let his kinsmen pay a half person[-price]</a:t>
            </a:r>
            <a:endParaRPr lang="en-US" smtClean="0"/>
          </a:p>
          <a:p>
            <a:endParaRPr lang="en-US"/>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86692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909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Anglo-Saxon Constiution in Summary </a:t>
            </a:r>
            <a:r>
              <a:rPr lang="en-US" sz="2400"/>
              <a:t> </a:t>
            </a:r>
            <a:r>
              <a:rPr lang="en-US" sz="2400" smtClean="0"/>
              <a:t>– </a:t>
            </a:r>
            <a:r>
              <a:rPr lang="en-US" smtClean="0"/>
              <a:t>the </a:t>
            </a:r>
            <a:r>
              <a:rPr lang="en-US"/>
              <a:t>kindred as </a:t>
            </a:r>
            <a:r>
              <a:rPr lang="en-US"/>
              <a:t>evidenced </a:t>
            </a:r>
            <a:r>
              <a:rPr lang="en-US" smtClean="0"/>
              <a:t>by the laws (cont’d):</a:t>
            </a:r>
            <a:endParaRPr lang="en-US" altLang="en-US" sz="2400" dirty="0"/>
          </a:p>
        </p:txBody>
      </p:sp>
      <p:sp>
        <p:nvSpPr>
          <p:cNvPr id="31747" name="Content Placeholder 2"/>
          <p:cNvSpPr>
            <a:spLocks noGrp="1"/>
          </p:cNvSpPr>
          <p:nvPr>
            <p:ph idx="1"/>
          </p:nvPr>
        </p:nvSpPr>
        <p:spPr bwMode="auto">
          <a:xfrm>
            <a:off x="457200" y="1588799"/>
            <a:ext cx="8486078" cy="44379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Alf 42 (p. II–47): “We also command that any one knowing his enemy to be at home shall not fight him before demanding justice of him [in court].  If [the accuser] has strength to surround and besiege his enemy inside [the latter’s house], let him be held there seven nights and not attacked so long as he will remain inside.  Then after seven nights, if the [besieged enemy] will surrender and give up his weapons, let him be kept unharmed for thirty nights while news of him is sent to his kinsmen and friends. ...  If, however, [the accuser] lacks the strength to besiege his enemy, he shall ride to the alderman and ask him for aid; if the latter refuses him aid, he shall ride to the king before beginning a fight. ...  We declare furthermore that one may fight for his lord without incurring blood-feud, if the lord has been attacked.  So also the lord may fight for his man.  In the same way one may fight for his blood-relative, should the latter be unjustly attacked, except against his own lord—that we do not permit</a:t>
            </a:r>
            <a:r>
              <a:rPr lang="en-US"/>
              <a:t>. </a:t>
            </a:r>
            <a:r>
              <a:rPr lang="en-US" smtClean="0"/>
              <a:t>…”:</a:t>
            </a:r>
          </a:p>
          <a:p>
            <a:pPr marL="0" indent="0">
              <a:buNone/>
            </a:pPr>
            <a:endParaRPr lang="en-US" sz="1000"/>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93969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Bede </a:t>
            </a:r>
            <a:r>
              <a:rPr lang="en-US" altLang="en-US" sz="2400"/>
              <a:t>on </a:t>
            </a:r>
            <a:r>
              <a:rPr lang="en-US" sz="2400"/>
              <a:t>Æ</a:t>
            </a:r>
            <a:r>
              <a:rPr lang="en-US" altLang="en-US" sz="2400" smtClean="0"/>
              <a:t>thelberht </a:t>
            </a:r>
            <a:r>
              <a:rPr lang="en-US" altLang="en-US" sz="2400" dirty="0"/>
              <a:t>and </a:t>
            </a:r>
            <a:r>
              <a:rPr lang="en-US" altLang="en-US" sz="2400"/>
              <a:t>his </a:t>
            </a:r>
            <a:r>
              <a:rPr lang="en-US" altLang="en-US" sz="2400" smtClean="0"/>
              <a:t>laws </a:t>
            </a:r>
            <a:r>
              <a:rPr lang="en-US" altLang="en-US" sz="2400" dirty="0"/>
              <a:t>(</a:t>
            </a:r>
            <a:r>
              <a:rPr lang="en-US" altLang="en-US" sz="2400" i="1" dirty="0"/>
              <a:t>Mats</a:t>
            </a:r>
            <a:r>
              <a:rPr lang="en-US" altLang="en-US" sz="2400" dirty="0"/>
              <a:t>. p. II–3)</a:t>
            </a:r>
          </a:p>
        </p:txBody>
      </p:sp>
      <p:sp>
        <p:nvSpPr>
          <p:cNvPr id="7" name="Rectangle 6"/>
          <p:cNvSpPr/>
          <p:nvPr/>
        </p:nvSpPr>
        <p:spPr>
          <a:xfrm>
            <a:off x="457200" y="893763"/>
            <a:ext cx="7715250" cy="5324535"/>
          </a:xfrm>
          <a:prstGeom prst="rect">
            <a:avLst/>
          </a:prstGeom>
        </p:spPr>
        <p:txBody>
          <a:bodyPr>
            <a:spAutoFit/>
          </a:bodyPr>
          <a:lstStyle/>
          <a:p>
            <a:pPr algn="just">
              <a:defRPr/>
            </a:pPr>
            <a:r>
              <a:rPr lang="en-US" sz="2000" dirty="0">
                <a:solidFill>
                  <a:schemeClr val="bg1"/>
                </a:solidFill>
              </a:rPr>
              <a:t>In the year of our Lord’s incarnation 616, which is the 21st year after Augustine with his companions was sent to preach to the nation of the English, Ethelbert, king of the people of Kent, after his temporal kingdom which he had held most gloriously for 56 years, entered into the eternal joys of the heavenly kingdom. … King Ethelbert died on 24 February … and was buried in the chapel of St Martin within the church of the blessed Apostles Peter and Paul, where also Queen </a:t>
            </a:r>
            <a:r>
              <a:rPr lang="en-US" sz="2000" dirty="0" err="1">
                <a:solidFill>
                  <a:schemeClr val="bg1"/>
                </a:solidFill>
              </a:rPr>
              <a:t>Berhta</a:t>
            </a:r>
            <a:r>
              <a:rPr lang="en-US" sz="2000" dirty="0">
                <a:solidFill>
                  <a:schemeClr val="bg1"/>
                </a:solidFill>
              </a:rPr>
              <a:t> lies buried.  Among the other benefits which in his care for his people he conferred on them, he also established for them with the advice of his </a:t>
            </a:r>
            <a:r>
              <a:rPr lang="en-US" sz="2000" dirty="0" err="1">
                <a:solidFill>
                  <a:schemeClr val="bg1"/>
                </a:solidFill>
              </a:rPr>
              <a:t>councillors</a:t>
            </a:r>
            <a:r>
              <a:rPr lang="en-US" sz="2000" dirty="0">
                <a:solidFill>
                  <a:schemeClr val="bg1"/>
                </a:solidFill>
              </a:rPr>
              <a:t> judicial decrees after the examples of the Romans, which, written in the English language, are preserved to this day and observed by them; in which he first laid down how he who should steal any of the property of the Church, of the bishop, or of other orders, ought to make amends for it, desiring to give protection to those whom, along with their teaching, he had received.)</a:t>
            </a:r>
          </a:p>
          <a:p>
            <a:pPr marL="342900" indent="-342900" algn="just">
              <a:buFont typeface="Arial" panose="020B0604020202020204" pitchFamily="34" charset="0"/>
              <a:buChar char="•"/>
              <a:defRPr/>
            </a:pPr>
            <a:endParaRPr lang="en-US" sz="2000" dirty="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909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Anglo-Saxon Constiution in Summary </a:t>
            </a:r>
            <a:r>
              <a:rPr lang="en-US" sz="2400"/>
              <a:t> </a:t>
            </a:r>
            <a:r>
              <a:rPr lang="en-US" sz="2400" smtClean="0"/>
              <a:t>– </a:t>
            </a:r>
            <a:r>
              <a:rPr lang="en-US" smtClean="0"/>
              <a:t>the </a:t>
            </a:r>
            <a:r>
              <a:rPr lang="en-US"/>
              <a:t>kindred as </a:t>
            </a:r>
            <a:r>
              <a:rPr lang="en-US"/>
              <a:t>evidenced </a:t>
            </a:r>
            <a:r>
              <a:rPr lang="en-US" smtClean="0"/>
              <a:t>by the laws (cont’d):</a:t>
            </a:r>
            <a:endParaRPr lang="en-US" altLang="en-US" sz="2400" dirty="0"/>
          </a:p>
        </p:txBody>
      </p:sp>
      <p:sp>
        <p:nvSpPr>
          <p:cNvPr id="31747" name="Content Placeholder 2"/>
          <p:cNvSpPr>
            <a:spLocks noGrp="1"/>
          </p:cNvSpPr>
          <p:nvPr>
            <p:ph idx="1"/>
          </p:nvPr>
        </p:nvSpPr>
        <p:spPr bwMode="auto">
          <a:xfrm>
            <a:off x="415637" y="1713489"/>
            <a:ext cx="8486078" cy="254678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2 Aethelstan 2 (p. II–47): “And with regard to lordless men from whom no justice is to be obtained, we have ordained that their kindred be commanded to settle them in homes where they will be subject to folkright, and to find them lords in the popular court (folcgemote).  And if, by the day set, the kindred will not or cannot do so, he shall thenceforth be an outlaw, to be treated as a thief by any one who meets him</a:t>
            </a:r>
            <a:r>
              <a:rPr lang="en-US"/>
              <a:t>. </a:t>
            </a:r>
            <a:r>
              <a:rPr lang="en-US" smtClean="0"/>
              <a:t>...”</a:t>
            </a:r>
          </a:p>
          <a:p>
            <a:pPr marL="0" indent="0">
              <a:buNone/>
            </a:pPr>
            <a:endParaRPr lang="en-US" sz="1000"/>
          </a:p>
          <a:p>
            <a:pPr marL="0" indent="0">
              <a:buNone/>
            </a:pPr>
            <a:endParaRPr lang="en-US" sz="1000"/>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0485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909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Anglo-Saxon Constiution in Summary </a:t>
            </a:r>
            <a:r>
              <a:rPr lang="en-US" sz="2400"/>
              <a:t> </a:t>
            </a:r>
            <a:r>
              <a:rPr lang="en-US" sz="2400" smtClean="0"/>
              <a:t>– </a:t>
            </a:r>
            <a:r>
              <a:rPr lang="en-US" smtClean="0"/>
              <a:t>the </a:t>
            </a:r>
            <a:r>
              <a:rPr lang="en-US"/>
              <a:t>kindred as </a:t>
            </a:r>
            <a:r>
              <a:rPr lang="en-US"/>
              <a:t>evidenced </a:t>
            </a:r>
            <a:r>
              <a:rPr lang="en-US" smtClean="0"/>
              <a:t>by the laws (cont’d):</a:t>
            </a:r>
            <a:endParaRPr lang="en-US" altLang="en-US" sz="2400" dirty="0"/>
          </a:p>
        </p:txBody>
      </p:sp>
      <p:sp>
        <p:nvSpPr>
          <p:cNvPr id="31747" name="Content Placeholder 2"/>
          <p:cNvSpPr>
            <a:spLocks noGrp="1"/>
          </p:cNvSpPr>
          <p:nvPr>
            <p:ph idx="1"/>
          </p:nvPr>
        </p:nvSpPr>
        <p:spPr bwMode="auto">
          <a:xfrm>
            <a:off x="457200" y="1588799"/>
            <a:ext cx="8486078" cy="44379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smtClean="0"/>
              <a:t>Edmund </a:t>
            </a:r>
            <a:r>
              <a:rPr lang="en-US"/>
              <a:t>2.1 (p. II–47): “2.1.  Henceforth, if any man slays another, [we order] that he by himself shall incur the blood-feud, unless he, with the help of his friends, buys it off by paying the full wergeld [of the slain man] within twelve months, no matter of what rank the latter may be.  If, however, his kinsmen abandon him, refusing to pay anything in his behalf, then it is my will that the whole kindred, with the sole exception of the actual slayer, be free of the blood-feud so long as they give him neither food nor protection.  If, on the other hand, one of his kinsmen later gives him such assistance, the former shall forfeit to the king all that he has, and he shall incur the blood-feud [along with the slayer] because the latter has already been disowned by the kindred.  And if any one of the other kindred takes vengeance on any men besides the true slayer, he shall incur the enmity of the king and all of the king’s friends, and he shall forfeit all that he has.”</a:t>
            </a:r>
            <a:endParaRPr lang="en-US" sz="1000"/>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1028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909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Anglo-Saxon Constiution in Summary </a:t>
            </a:r>
            <a:r>
              <a:rPr lang="en-US" sz="2400"/>
              <a:t> </a:t>
            </a:r>
            <a:r>
              <a:rPr lang="en-US" sz="2400" smtClean="0"/>
              <a:t>– </a:t>
            </a:r>
            <a:r>
              <a:rPr lang="en-US" smtClean="0"/>
              <a:t>the </a:t>
            </a:r>
            <a:r>
              <a:rPr lang="en-US"/>
              <a:t>kindred as </a:t>
            </a:r>
            <a:r>
              <a:rPr lang="en-US"/>
              <a:t>evidenced </a:t>
            </a:r>
            <a:r>
              <a:rPr lang="en-US" smtClean="0"/>
              <a:t>by the laws (cont’d)</a:t>
            </a:r>
            <a:endParaRPr lang="en-US" altLang="en-US" sz="2400" dirty="0"/>
          </a:p>
        </p:txBody>
      </p:sp>
      <p:sp>
        <p:nvSpPr>
          <p:cNvPr id="31747" name="Content Placeholder 2"/>
          <p:cNvSpPr>
            <a:spLocks noGrp="1"/>
          </p:cNvSpPr>
          <p:nvPr>
            <p:ph idx="1"/>
          </p:nvPr>
        </p:nvSpPr>
        <p:spPr bwMode="auto">
          <a:xfrm>
            <a:off x="457200" y="1588799"/>
            <a:ext cx="8486078" cy="44379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The question is whether there is a progression here. Some historians have seen one, perhaps because they were looking for it. More recent </a:t>
            </a:r>
            <a:r>
              <a:rPr lang="en-US"/>
              <a:t>historians </a:t>
            </a:r>
            <a:r>
              <a:rPr lang="en-US" smtClean="0"/>
              <a:t>would </a:t>
            </a:r>
            <a:r>
              <a:rPr lang="en-US"/>
              <a:t>argue that nothing much changed. I’m inclined to see a decline in the laws of the acceptability of private vengeance. There is also considerable evidence in the century before the conquest of the bringing to bear of royal force against those who broke the peace. That we posit the decline of the kin group over the Anglo-Saxon period should not lead us to think that it had disappeared by the time of the conquest nor that the king had achieved anything like a monopoly of legitimate use of force.</a:t>
            </a:r>
            <a:endParaRPr lang="en-US" sz="1000"/>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91328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10093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smtClean="0"/>
              <a:t>The Anglo-Saxon Constiution in Summary </a:t>
            </a:r>
            <a:r>
              <a:rPr lang="en-US" sz="2400"/>
              <a:t> </a:t>
            </a:r>
            <a:r>
              <a:rPr lang="en-US" sz="2400" smtClean="0"/>
              <a:t>– </a:t>
            </a:r>
            <a:r>
              <a:rPr lang="en-US" smtClean="0"/>
              <a:t>the king and the laws (</a:t>
            </a:r>
            <a:r>
              <a:rPr lang="en-US" i="1" smtClean="0"/>
              <a:t>Mats</a:t>
            </a:r>
            <a:r>
              <a:rPr lang="en-US" smtClean="0"/>
              <a:t>. p</a:t>
            </a:r>
            <a:r>
              <a:rPr lang="en-US"/>
              <a:t>. II–47</a:t>
            </a:r>
            <a:r>
              <a:rPr lang="en-US" smtClean="0"/>
              <a:t>):</a:t>
            </a:r>
            <a:endParaRPr lang="en-US" altLang="en-US" sz="2400" dirty="0"/>
          </a:p>
        </p:txBody>
      </p:sp>
      <p:sp>
        <p:nvSpPr>
          <p:cNvPr id="31747" name="Content Placeholder 2"/>
          <p:cNvSpPr>
            <a:spLocks noGrp="1"/>
          </p:cNvSpPr>
          <p:nvPr>
            <p:ph idx="1"/>
          </p:nvPr>
        </p:nvSpPr>
        <p:spPr bwMode="auto">
          <a:xfrm>
            <a:off x="457200" y="1588799"/>
            <a:ext cx="8486078" cy="44379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“I then, King Alfred, have collected these [dooms] and ordered [them] to be written down—[that is to say,] many of those which our predecessors observed and which were also pleasing to me. And those which were not pleasing to me, by the advice of my witan, I have rejected, ordering them to be observed only as amended. I have not ventured to put in writing much of my own, [because I did not know] what might please those who shall come after us. So I have here collected the dooms that seemed to me the most just, whether they were from the time of Ine, my kinsman, from that of Offa, king of the Mercians, or from that of Aethelberht, the first of the English to receive baptism; the rest I have discarded. I, then, Alfred, king to the West Saxons, have shown these [dooms] to all my witan, who have declared it is the will of all that they be observed. . . .</a:t>
            </a:r>
            <a:endParaRPr lang="en-US" sz="1000"/>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 name="Rectangle 2"/>
          <p:cNvSpPr>
            <a:spLocks noChangeArrowheads="1"/>
          </p:cNvSpPr>
          <p:nvPr/>
        </p:nvSpPr>
        <p:spPr bwMode="auto">
          <a:xfrm>
            <a:off x="152400" y="152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 name="Rectangle 3"/>
          <p:cNvSpPr>
            <a:spLocks noChangeArrowheads="1"/>
          </p:cNvSpPr>
          <p:nvPr/>
        </p:nvSpPr>
        <p:spPr bwMode="auto">
          <a:xfrm>
            <a:off x="304800" y="304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Where kindred is strong and can pay lordship is weak—Scandanavia, the Low Countries vs. Iceland, England, Normandy, Central and South Germany</a:t>
            </a:r>
            <a:r>
              <a:rPr kumimoji="0" lang="en-US" altLang="en-US" sz="900" b="0" i="0" u="none" strike="noStrike" cap="none" normalizeH="0" baseline="0" smtClean="0">
                <a:ln>
                  <a:noFill/>
                </a:ln>
                <a:solidFill>
                  <a:schemeClr val="tx1"/>
                </a:solidFill>
                <a:effectLst/>
                <a:latin typeface="Arial" panose="020B060402020202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115693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bwMode="auto">
          <a:xfrm>
            <a:off x="457200" y="274638"/>
            <a:ext cx="8229600" cy="5493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The king and the laws (cont’d):</a:t>
            </a:r>
            <a:endParaRPr lang="en-US" altLang="en-US" sz="2400" dirty="0"/>
          </a:p>
        </p:txBody>
      </p:sp>
      <p:sp>
        <p:nvSpPr>
          <p:cNvPr id="31747" name="Content Placeholder 2"/>
          <p:cNvSpPr>
            <a:spLocks noGrp="1"/>
          </p:cNvSpPr>
          <p:nvPr>
            <p:ph idx="1"/>
          </p:nvPr>
        </p:nvSpPr>
        <p:spPr bwMode="auto">
          <a:xfrm>
            <a:off x="452176" y="996725"/>
            <a:ext cx="8486078" cy="551460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en-US"/>
              <a:t>Not the least remarkable thing about this prologue is that what it says about precedent is not true. We have Æthelbert’s laws and Ine’s, and there’s virtually nothing in Alfred’s laws that seems to be directly </a:t>
            </a:r>
            <a:r>
              <a:rPr lang="en-US"/>
              <a:t>derived </a:t>
            </a:r>
            <a:r>
              <a:rPr lang="en-US" smtClean="0"/>
              <a:t>from </a:t>
            </a:r>
            <a:r>
              <a:rPr lang="en-US"/>
              <a:t>them</a:t>
            </a:r>
            <a:r>
              <a:rPr lang="en-US"/>
              <a:t>. </a:t>
            </a:r>
            <a:r>
              <a:rPr lang="en-US" smtClean="0"/>
              <a:t>If </a:t>
            </a:r>
            <a:r>
              <a:rPr lang="en-US"/>
              <a:t>we look, however, to the basic structure of laws, Alfred’s laws are very much like Ine’s and Æthelbert’s: compensation payments for various kinds of offenses. Perhaps the sense of continuity is preserved by making laws like those of the great kings of the past, rather than copying them</a:t>
            </a:r>
            <a:r>
              <a:rPr lang="en-US"/>
              <a:t>. </a:t>
            </a:r>
            <a:endParaRPr lang="en-US" smtClean="0"/>
          </a:p>
          <a:p>
            <a:pPr marL="0" indent="0">
              <a:buNone/>
            </a:pPr>
            <a:endParaRPr lang="en-US" sz="1000"/>
          </a:p>
          <a:p>
            <a:pPr marL="0" indent="0">
              <a:buNone/>
            </a:pPr>
            <a:r>
              <a:rPr lang="en-US" smtClean="0"/>
              <a:t>The </a:t>
            </a:r>
            <a:r>
              <a:rPr lang="en-US"/>
              <a:t>notion of consulting with the wise men, the </a:t>
            </a:r>
            <a:r>
              <a:rPr lang="en-US" i="1"/>
              <a:t>witan</a:t>
            </a:r>
            <a:r>
              <a:rPr lang="en-US"/>
              <a:t>, is fundamental. What role they had in shaping the laws we cannot say. The important thing seems to be that they were part of the process. We have already seen that deeming dooms is not truly legislative in a modern sense. It’s also not quite judicial in the modern sense, because these laws are definitely forward looking, but it is important that the same word is used. These are the judgments of Alfred not his laws. Is there a notion of constitution in these elements? It is hard to say. Perhaps there is a beginning of one.</a:t>
            </a:r>
            <a:endParaRPr lang="en-US" sz="1000"/>
          </a:p>
        </p:txBody>
      </p:sp>
    </p:spTree>
    <p:extLst>
      <p:ext uri="{BB962C8B-B14F-4D97-AF65-F5344CB8AC3E}">
        <p14:creationId xmlns:p14="http://schemas.microsoft.com/office/powerpoint/2010/main" val="1209151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Is Bede to be believed?</a:t>
            </a:r>
          </a:p>
        </p:txBody>
      </p:sp>
      <p:sp>
        <p:nvSpPr>
          <p:cNvPr id="8" name="TextBox 7"/>
          <p:cNvSpPr txBox="1"/>
          <p:nvPr/>
        </p:nvSpPr>
        <p:spPr>
          <a:xfrm>
            <a:off x="457200" y="1053344"/>
            <a:ext cx="7254875" cy="5324535"/>
          </a:xfrm>
          <a:prstGeom prst="rect">
            <a:avLst/>
          </a:prstGeom>
          <a:noFill/>
        </p:spPr>
        <p:txBody>
          <a:bodyPr>
            <a:spAutoFit/>
          </a:bodyPr>
          <a:lstStyle/>
          <a:p>
            <a:pPr marL="342900" indent="-342900">
              <a:buFont typeface="Arial" panose="020B0604020202020204" pitchFamily="34" charset="0"/>
              <a:buChar char="•"/>
              <a:defRPr/>
            </a:pPr>
            <a:r>
              <a:rPr lang="en-US" sz="2000" dirty="0">
                <a:solidFill>
                  <a:schemeClr val="bg1"/>
                </a:solidFill>
              </a:rPr>
              <a:t>On balance, it seems likely </a:t>
            </a:r>
            <a:r>
              <a:rPr lang="en-US" sz="2000">
                <a:solidFill>
                  <a:schemeClr val="bg1"/>
                </a:solidFill>
              </a:rPr>
              <a:t>that </a:t>
            </a:r>
            <a:r>
              <a:rPr lang="en-US" sz="2000" smtClean="0">
                <a:solidFill>
                  <a:schemeClr val="bg1"/>
                </a:solidFill>
              </a:rPr>
              <a:t>Æ</a:t>
            </a:r>
            <a:r>
              <a:rPr lang="en-US" sz="2000" smtClean="0">
                <a:solidFill>
                  <a:schemeClr val="bg1"/>
                </a:solidFill>
              </a:rPr>
              <a:t>ethelberht </a:t>
            </a:r>
            <a:r>
              <a:rPr lang="en-US" sz="2000" dirty="0">
                <a:solidFill>
                  <a:schemeClr val="bg1"/>
                </a:solidFill>
              </a:rPr>
              <a:t>became a Christian, at least in some sense</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a:solidFill>
                  <a:schemeClr val="bg1"/>
                </a:solidFill>
              </a:rPr>
              <a:t>It certainly looks as if the document that we have is the one that Bede had, at least insofar as the first 7 chapters are concerned. Bede may have had a prologue that we don’t have. Compare the prologue to the code of </a:t>
            </a:r>
            <a:r>
              <a:rPr lang="en-US" sz="2000" dirty="0" err="1">
                <a:solidFill>
                  <a:schemeClr val="bg1"/>
                </a:solidFill>
              </a:rPr>
              <a:t>Wihtred</a:t>
            </a:r>
            <a:r>
              <a:rPr lang="en-US" sz="2000" dirty="0">
                <a:solidFill>
                  <a:schemeClr val="bg1"/>
                </a:solidFill>
              </a:rPr>
              <a:t> (c. 695):.</a:t>
            </a:r>
          </a:p>
          <a:p>
            <a:pPr marL="342900" indent="-342900">
              <a:buFont typeface="Arial" panose="020B0604020202020204" pitchFamily="34" charset="0"/>
              <a:buChar char="•"/>
              <a:defRPr/>
            </a:pPr>
            <a:endParaRPr lang="en-US" sz="2000" dirty="0">
              <a:solidFill>
                <a:schemeClr val="bg1"/>
              </a:solidFill>
            </a:endParaRPr>
          </a:p>
          <a:p>
            <a:pPr>
              <a:defRPr/>
            </a:pPr>
            <a:r>
              <a:rPr lang="en-US" sz="2000" dirty="0">
                <a:solidFill>
                  <a:schemeClr val="bg1"/>
                </a:solidFill>
              </a:rPr>
              <a:t>During the sovereignty of </a:t>
            </a:r>
            <a:r>
              <a:rPr lang="en-US" sz="2000" dirty="0" err="1">
                <a:solidFill>
                  <a:schemeClr val="bg1"/>
                </a:solidFill>
              </a:rPr>
              <a:t>Wihtred</a:t>
            </a:r>
            <a:r>
              <a:rPr lang="en-US" sz="2000" dirty="0">
                <a:solidFill>
                  <a:schemeClr val="bg1"/>
                </a:solidFill>
              </a:rPr>
              <a:t>, the most gracious king of Kent, in the fifth year of his reign, the ninth </a:t>
            </a:r>
            <a:r>
              <a:rPr lang="en-US" sz="2000" dirty="0" err="1">
                <a:solidFill>
                  <a:schemeClr val="bg1"/>
                </a:solidFill>
              </a:rPr>
              <a:t>Indiction</a:t>
            </a:r>
            <a:r>
              <a:rPr lang="en-US" sz="2000" dirty="0">
                <a:solidFill>
                  <a:schemeClr val="bg1"/>
                </a:solidFill>
              </a:rPr>
              <a:t>, the sixth day of </a:t>
            </a:r>
            <a:r>
              <a:rPr lang="en-US" sz="2000" dirty="0" err="1">
                <a:solidFill>
                  <a:schemeClr val="bg1"/>
                </a:solidFill>
              </a:rPr>
              <a:t>Rugern</a:t>
            </a:r>
            <a:r>
              <a:rPr lang="en-US" sz="2000" dirty="0">
                <a:solidFill>
                  <a:schemeClr val="bg1"/>
                </a:solidFill>
              </a:rPr>
              <a:t>, in a place called Barham, there was assembled a deliberative council of the notables. There were present there </a:t>
            </a:r>
            <a:r>
              <a:rPr lang="en-US" sz="2000" dirty="0" err="1">
                <a:solidFill>
                  <a:schemeClr val="bg1"/>
                </a:solidFill>
              </a:rPr>
              <a:t>Berhtwald</a:t>
            </a:r>
            <a:r>
              <a:rPr lang="en-US" sz="2000" dirty="0">
                <a:solidFill>
                  <a:schemeClr val="bg1"/>
                </a:solidFill>
              </a:rPr>
              <a:t>, the chief bishop of Britain, and the above-mentioned king; the bishop of Rochester was called </a:t>
            </a:r>
            <a:r>
              <a:rPr lang="en-US" sz="2000" dirty="0" err="1">
                <a:solidFill>
                  <a:schemeClr val="bg1"/>
                </a:solidFill>
              </a:rPr>
              <a:t>Gefmund</a:t>
            </a:r>
            <a:r>
              <a:rPr lang="en-US" sz="2000" dirty="0">
                <a:solidFill>
                  <a:schemeClr val="bg1"/>
                </a:solidFill>
              </a:rPr>
              <a:t>; and every order of the Church of the province expressed itself in unanimity with the loyal laity.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5788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dirty="0"/>
              <a:t>Is Bede to be believed </a:t>
            </a:r>
            <a:r>
              <a:rPr lang="en-US" sz="2400"/>
              <a:t>(cont’d)</a:t>
            </a:r>
            <a:endParaRPr lang="en-US" sz="2400" dirty="0"/>
          </a:p>
        </p:txBody>
      </p:sp>
      <p:sp>
        <p:nvSpPr>
          <p:cNvPr id="3" name="Content Placeholder 2"/>
          <p:cNvSpPr>
            <a:spLocks noGrp="1"/>
          </p:cNvSpPr>
          <p:nvPr>
            <p:ph idx="1"/>
          </p:nvPr>
        </p:nvSpPr>
        <p:spPr>
          <a:xfrm>
            <a:off x="457200" y="1381992"/>
            <a:ext cx="8229600" cy="3314700"/>
          </a:xfrm>
        </p:spPr>
        <p:txBody>
          <a:bodyPr/>
          <a:lstStyle/>
          <a:p>
            <a:r>
              <a:rPr lang="en-US" smtClean="0"/>
              <a:t>Augustine’s </a:t>
            </a:r>
            <a:r>
              <a:rPr lang="en-US"/>
              <a:t>mission is probably not responsible for introducing writing in Roman characters to </a:t>
            </a:r>
            <a:r>
              <a:rPr lang="en-US"/>
              <a:t>Kent</a:t>
            </a:r>
            <a:r>
              <a:rPr lang="en-US" smtClean="0"/>
              <a:t>. Liudhard, Queen Berhta’s bishop is a candidate for having done so.</a:t>
            </a:r>
          </a:p>
          <a:p>
            <a:endParaRPr lang="en-US"/>
          </a:p>
          <a:p>
            <a:r>
              <a:rPr lang="en-US" smtClean="0"/>
              <a:t>The </a:t>
            </a:r>
            <a:r>
              <a:rPr lang="en-US"/>
              <a:t>manuscript of the code is late (12th century; see </a:t>
            </a:r>
            <a:r>
              <a:rPr lang="en-US" i="1"/>
              <a:t>Mats.</a:t>
            </a:r>
            <a:r>
              <a:rPr lang="en-US"/>
              <a:t>, p</a:t>
            </a:r>
            <a:r>
              <a:rPr lang="en-US"/>
              <a:t>. </a:t>
            </a:r>
            <a:r>
              <a:rPr lang="en-US" smtClean="0"/>
              <a:t>II–23), </a:t>
            </a:r>
            <a:r>
              <a:rPr lang="en-US"/>
              <a:t>but Lisi Oliver </a:t>
            </a:r>
            <a:r>
              <a:rPr lang="en-US"/>
              <a:t>has </a:t>
            </a:r>
            <a:r>
              <a:rPr lang="en-US" smtClean="0"/>
              <a:t>demonstrated </a:t>
            </a:r>
            <a:r>
              <a:rPr lang="en-US"/>
              <a:t>that it contains archaisms that no forger after the 9th century could have </a:t>
            </a:r>
            <a:r>
              <a:rPr lang="en-US"/>
              <a:t>known</a:t>
            </a:r>
            <a:r>
              <a:rPr lang="en-US" smtClean="0"/>
              <a:t>.</a:t>
            </a:r>
          </a:p>
          <a:p>
            <a:endParaRPr lang="en-US"/>
          </a:p>
          <a:p>
            <a:r>
              <a:rPr lang="en-US" smtClean="0"/>
              <a:t>The </a:t>
            </a:r>
            <a:r>
              <a:rPr lang="en-US"/>
              <a:t>first 7 chapters are probably somewhat later than the base text.</a:t>
            </a:r>
          </a:p>
          <a:p>
            <a:endParaRPr lang="en-US"/>
          </a:p>
          <a:p>
            <a:endParaRPr lang="en-US"/>
          </a:p>
        </p:txBody>
      </p:sp>
    </p:spTree>
    <p:extLst>
      <p:ext uri="{BB962C8B-B14F-4D97-AF65-F5344CB8AC3E}">
        <p14:creationId xmlns:p14="http://schemas.microsoft.com/office/powerpoint/2010/main" val="3963533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38795"/>
          </a:xfrm>
        </p:spPr>
        <p:txBody>
          <a:bodyPr/>
          <a:lstStyle/>
          <a:p>
            <a:r>
              <a:rPr lang="en-US" sz="2400" smtClean="0"/>
              <a:t>The manuscript of Æthelberht’s laws (Mats., p. II</a:t>
            </a:r>
            <a:r>
              <a:rPr lang="en-US" sz="2400"/>
              <a:t>–</a:t>
            </a:r>
            <a:r>
              <a:rPr lang="en-US" sz="2400" smtClean="0"/>
              <a:t>23)</a:t>
            </a:r>
            <a:endParaRPr lang="en-US" sz="240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532185" y="949159"/>
            <a:ext cx="3538421" cy="5307633"/>
          </a:xfrm>
        </p:spPr>
      </p:pic>
    </p:spTree>
    <p:extLst>
      <p:ext uri="{BB962C8B-B14F-4D97-AF65-F5344CB8AC3E}">
        <p14:creationId xmlns:p14="http://schemas.microsoft.com/office/powerpoint/2010/main" val="293539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smtClean="0"/>
              <a:t>What does Bede mean by:</a:t>
            </a:r>
            <a:endParaRPr lang="en-US" sz="2400"/>
          </a:p>
        </p:txBody>
      </p:sp>
      <p:sp>
        <p:nvSpPr>
          <p:cNvPr id="3" name="Content Placeholder 2"/>
          <p:cNvSpPr>
            <a:spLocks noGrp="1"/>
          </p:cNvSpPr>
          <p:nvPr>
            <p:ph idx="1"/>
          </p:nvPr>
        </p:nvSpPr>
        <p:spPr>
          <a:xfrm>
            <a:off x="436418" y="1485900"/>
            <a:ext cx="8229600" cy="1776845"/>
          </a:xfrm>
        </p:spPr>
        <p:txBody>
          <a:bodyPr/>
          <a:lstStyle/>
          <a:p>
            <a:r>
              <a:rPr lang="en-US" smtClean="0"/>
              <a:t>‘judicial decrees’ (</a:t>
            </a:r>
            <a:r>
              <a:rPr lang="en-US" i="1" smtClean="0"/>
              <a:t>decreta iudicialia</a:t>
            </a:r>
            <a:r>
              <a:rPr lang="en-US" smtClean="0"/>
              <a:t>; </a:t>
            </a:r>
            <a:r>
              <a:rPr lang="en-US" i="1" smtClean="0"/>
              <a:t>domas</a:t>
            </a:r>
            <a:r>
              <a:rPr lang="en-US" smtClean="0"/>
              <a:t>)</a:t>
            </a:r>
          </a:p>
          <a:p>
            <a:endParaRPr lang="en-US" smtClean="0"/>
          </a:p>
          <a:p>
            <a:r>
              <a:rPr lang="en-US" smtClean="0"/>
              <a:t>‘according </a:t>
            </a:r>
            <a:r>
              <a:rPr lang="en-US"/>
              <a:t>to the examples of the Romans’ (</a:t>
            </a:r>
            <a:r>
              <a:rPr lang="en-US" i="1"/>
              <a:t>iuxta exempla Romanorum</a:t>
            </a:r>
            <a:r>
              <a:rPr lang="en-US"/>
              <a:t>)</a:t>
            </a:r>
            <a:endParaRPr lang="en-US"/>
          </a:p>
        </p:txBody>
      </p:sp>
    </p:spTree>
    <p:extLst>
      <p:ext uri="{BB962C8B-B14F-4D97-AF65-F5344CB8AC3E}">
        <p14:creationId xmlns:p14="http://schemas.microsoft.com/office/powerpoint/2010/main" val="2843044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smtClean="0"/>
              <a:t>Æ</a:t>
            </a:r>
            <a:r>
              <a:rPr lang="en-US" altLang="en-US" sz="2400" smtClean="0"/>
              <a:t>thelberht’s laws c. 1-7 (Mats. p. II-24)</a:t>
            </a:r>
            <a:endParaRPr lang="en-US" sz="2400"/>
          </a:p>
        </p:txBody>
      </p:sp>
      <p:sp>
        <p:nvSpPr>
          <p:cNvPr id="3" name="Content Placeholder 2"/>
          <p:cNvSpPr>
            <a:spLocks noGrp="1"/>
          </p:cNvSpPr>
          <p:nvPr>
            <p:ph idx="1"/>
          </p:nvPr>
        </p:nvSpPr>
        <p:spPr>
          <a:xfrm>
            <a:off x="558369" y="1273059"/>
            <a:ext cx="8229600" cy="3248700"/>
          </a:xfrm>
        </p:spPr>
        <p:txBody>
          <a:bodyPr/>
          <a:lstStyle/>
          <a:p>
            <a:r>
              <a:rPr lang="en-US"/>
              <a:t>Godes feoh </a:t>
            </a:r>
            <a:r>
              <a:rPr lang="en-US" sz="2800" baseline="-25000"/>
              <a:t>7</a:t>
            </a:r>
            <a:r>
              <a:rPr lang="en-US"/>
              <a:t> ciricean XII [twelf] gylde. Biscopes feoh XI [endlefan] gylde. Preostes feoh IX [nigon] gylde. Diacones feoh VI [siex] gylde. Cleroces feoh III [ðrim] gylde. Ciricfriþ II [twæm] gylde. M[æthl]friþ II [twæm] </a:t>
            </a:r>
            <a:r>
              <a:rPr lang="en-US"/>
              <a:t>gylde</a:t>
            </a:r>
            <a:r>
              <a:rPr lang="en-US" smtClean="0"/>
              <a:t>.</a:t>
            </a:r>
            <a:endParaRPr lang="en-US"/>
          </a:p>
          <a:p>
            <a:endParaRPr lang="en-US" sz="1000"/>
          </a:p>
          <a:p>
            <a:r>
              <a:rPr lang="en-US"/>
              <a:t>God’s and the church’s property 12 by payment. Bishop’s property 11 by payment. Priest’s property 9 by payment. Deacon’s property six by payment. Clerk’s property 3 by payment. Church-peace 2 by payment, assembly-peace 2 </a:t>
            </a:r>
            <a:r>
              <a:rPr lang="en-US"/>
              <a:t>by </a:t>
            </a:r>
            <a:r>
              <a:rPr lang="en-US" smtClean="0"/>
              <a:t>payment.</a:t>
            </a:r>
            <a:endParaRPr lang="en-US"/>
          </a:p>
          <a:p>
            <a:endParaRPr lang="en-US" sz="1000"/>
          </a:p>
        </p:txBody>
      </p:sp>
    </p:spTree>
    <p:extLst>
      <p:ext uri="{BB962C8B-B14F-4D97-AF65-F5344CB8AC3E}">
        <p14:creationId xmlns:p14="http://schemas.microsoft.com/office/powerpoint/2010/main" val="2801659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bwMode="auto">
          <a:xfrm>
            <a:off x="457200" y="274638"/>
            <a:ext cx="8229600" cy="99305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Æ</a:t>
            </a:r>
            <a:r>
              <a:rPr lang="en-US" altLang="en-US" sz="2400"/>
              <a:t>thelberht’s laws c. </a:t>
            </a:r>
            <a:r>
              <a:rPr lang="en-US" altLang="en-US" sz="2400"/>
              <a:t>1-7 </a:t>
            </a:r>
            <a:r>
              <a:rPr lang="en-US" altLang="en-US" sz="2400" smtClean="0"/>
              <a:t>(cont’d</a:t>
            </a:r>
            <a:r>
              <a:rPr lang="en-US" altLang="en-US" sz="2400" smtClean="0"/>
              <a:t>)</a:t>
            </a:r>
            <a:endParaRPr lang="en-US" altLang="en-US" sz="2400" dirty="0"/>
          </a:p>
        </p:txBody>
      </p:sp>
      <p:sp>
        <p:nvSpPr>
          <p:cNvPr id="12293" name="TextBox 1"/>
          <p:cNvSpPr txBox="1">
            <a:spLocks noChangeArrowheads="1"/>
          </p:cNvSpPr>
          <p:nvPr/>
        </p:nvSpPr>
        <p:spPr bwMode="auto">
          <a:xfrm>
            <a:off x="457200" y="1267691"/>
            <a:ext cx="82296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buFont typeface="Arial" panose="020B0604020202020204" pitchFamily="34" charset="0"/>
              <a:buChar char="•"/>
              <a:defRPr/>
            </a:pPr>
            <a:r>
              <a:rPr lang="en-US" sz="2000">
                <a:solidFill>
                  <a:schemeClr val="bg1"/>
                </a:solidFill>
              </a:rPr>
              <a:t>The problem of the language</a:t>
            </a:r>
            <a:r>
              <a:rPr lang="en-US" sz="2000">
                <a:solidFill>
                  <a:schemeClr val="bg1"/>
                </a:solidFill>
              </a:rPr>
              <a:t>. </a:t>
            </a:r>
            <a:r>
              <a:rPr lang="en-US" sz="2000" smtClean="0">
                <a:solidFill>
                  <a:schemeClr val="bg1"/>
                </a:solidFill>
              </a:rPr>
              <a:t>The </a:t>
            </a:r>
            <a:r>
              <a:rPr lang="en-US" sz="2000">
                <a:solidFill>
                  <a:schemeClr val="bg1"/>
                </a:solidFill>
              </a:rPr>
              <a:t>extreme terseness of the language suggests that we are dealing with the beginnings </a:t>
            </a:r>
            <a:r>
              <a:rPr lang="en-US" sz="2000">
                <a:solidFill>
                  <a:schemeClr val="bg1"/>
                </a:solidFill>
              </a:rPr>
              <a:t>of </a:t>
            </a:r>
            <a:r>
              <a:rPr lang="en-US" sz="2000" smtClean="0">
                <a:solidFill>
                  <a:schemeClr val="bg1"/>
                </a:solidFill>
              </a:rPr>
              <a:t>literacy.</a:t>
            </a:r>
          </a:p>
          <a:p>
            <a:pPr>
              <a:buFont typeface="Arial" panose="020B0604020202020204" pitchFamily="34" charset="0"/>
              <a:buChar char="•"/>
              <a:defRPr/>
            </a:pPr>
            <a:endParaRPr lang="en-US" sz="2000">
              <a:solidFill>
                <a:schemeClr val="bg1"/>
              </a:solidFill>
            </a:endParaRPr>
          </a:p>
          <a:p>
            <a:pPr>
              <a:buFont typeface="Arial" panose="020B0604020202020204" pitchFamily="34" charset="0"/>
              <a:buChar char="•"/>
              <a:defRPr/>
            </a:pPr>
            <a:r>
              <a:rPr lang="en-US" sz="2000" smtClean="0">
                <a:solidFill>
                  <a:schemeClr val="bg1"/>
                </a:solidFill>
              </a:rPr>
              <a:t>The problem of the self-understood.</a:t>
            </a:r>
          </a:p>
          <a:p>
            <a:pPr>
              <a:buFont typeface="Arial" panose="020B0604020202020204" pitchFamily="34" charset="0"/>
              <a:buChar char="•"/>
              <a:defRPr/>
            </a:pPr>
            <a:endParaRPr lang="en-US" sz="2000">
              <a:solidFill>
                <a:schemeClr val="bg1"/>
              </a:solidFill>
            </a:endParaRPr>
          </a:p>
          <a:p>
            <a:pPr>
              <a:buFont typeface="Arial" panose="020B0604020202020204" pitchFamily="34" charset="0"/>
              <a:buChar char="•"/>
              <a:defRPr/>
            </a:pPr>
            <a:r>
              <a:rPr lang="en-US" sz="2000" smtClean="0">
                <a:solidFill>
                  <a:schemeClr val="bg1"/>
                </a:solidFill>
              </a:rPr>
              <a:t>The problem of authenticity. Arguments that they were not in the laws as originally promulgated: (1) They are in apodictic form, whereas most of the laws are in casuistic form. (2) They make distinctions that it is hard to believe that Æ</a:t>
            </a:r>
            <a:r>
              <a:rPr lang="en-US" altLang="en-US" sz="2000" smtClean="0">
                <a:solidFill>
                  <a:schemeClr val="bg1"/>
                </a:solidFill>
              </a:rPr>
              <a:t>thelberht and those around him would have understood. (3) They compensate God, the church and the bishop more than the king (c. 10). (4) Pope Gregorry I told Augustine not to accept anything more than simple restitution.</a:t>
            </a:r>
            <a:endParaRPr lang="en-US" sz="2000" dirty="0">
              <a:solidFill>
                <a:schemeClr val="bg1"/>
              </a:solidFill>
            </a:endParaRPr>
          </a:p>
          <a:p>
            <a:pPr>
              <a:buFont typeface="Arial" panose="020B0604020202020204" pitchFamily="34" charset="0"/>
              <a:buChar char="•"/>
              <a:defRPr/>
            </a:pPr>
            <a:endParaRPr lang="en-US" altLang="en-US" sz="2000" i="1" dirty="0">
              <a:solidFill>
                <a:schemeClr val="bg1"/>
              </a:solidFill>
            </a:endParaRPr>
          </a:p>
        </p:txBody>
      </p:sp>
    </p:spTree>
  </p:cSld>
  <p:clrMapOvr>
    <a:masterClrMapping/>
  </p:clrMapOvr>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26264</TotalTime>
  <Words>5024</Words>
  <Application>Microsoft Office PowerPoint</Application>
  <PresentationFormat>On-screen Show (4:3)</PresentationFormat>
  <Paragraphs>238</Paragraphs>
  <Slides>34</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Courier New</vt:lpstr>
      <vt:lpstr>Times New Roman</vt:lpstr>
      <vt:lpstr>bilder constitutionalism</vt:lpstr>
      <vt:lpstr>PowerPoint Presentation</vt:lpstr>
      <vt:lpstr>The Anglo-Saxon law “codes”</vt:lpstr>
      <vt:lpstr>Bede on Æthelberht and his laws (Mats. p. II–3)</vt:lpstr>
      <vt:lpstr>Is Bede to be believed?</vt:lpstr>
      <vt:lpstr>Is Bede to be believed (cont’d)</vt:lpstr>
      <vt:lpstr>The manuscript of Æthelberht’s laws (Mats., p. II–23)</vt:lpstr>
      <vt:lpstr>What does Bede mean by:</vt:lpstr>
      <vt:lpstr>Æthelberht’s laws c. 1-7 (Mats. p. II-24)</vt:lpstr>
      <vt:lpstr>Æthelberht’s laws c. 1-7 (cont’d)</vt:lpstr>
      <vt:lpstr>The method of Æthelberht’s laws.</vt:lpstr>
      <vt:lpstr>The organization of Æthelberht’s laws.</vt:lpstr>
      <vt:lpstr>The conceptual economy of Æthelberht’s laws</vt:lpstr>
      <vt:lpstr>The conceptual economy of Æthelberht’s laws – absolute liability?</vt:lpstr>
      <vt:lpstr>What’s missing in Æthelberht’s laws? </vt:lpstr>
      <vt:lpstr>What can we get out of this type of material – a comparison of Æthelberht’s and Ine’s laws (Mats. p. II–47). </vt:lpstr>
      <vt:lpstr>A comparison of Æthelberht’s and Ine’s laws (cont’d)</vt:lpstr>
      <vt:lpstr>Why did Æthelberht promulgate his laws? </vt:lpstr>
      <vt:lpstr>Æthelberht’s laws and the penitentials </vt:lpstr>
      <vt:lpstr>Æthelberht’s laws and the penitentials  – an Irish penitential of c. 800</vt:lpstr>
      <vt:lpstr>Æthelberht’s laws and the penitentials  – an Irish penitential of c. 800 (cont’d)</vt:lpstr>
      <vt:lpstr>Why did Æthelberht promulgate his laws? (cont’d)</vt:lpstr>
      <vt:lpstr>Why did Æthelberht promulgate his laws? (cont’d)</vt:lpstr>
      <vt:lpstr>The Anglo-Saxon Constiution in Summary  –  the king (see coronation oath, Mats. p. II–3)</vt:lpstr>
      <vt:lpstr>The Anglo-Saxon Constiution in Summary  –  local instiitutions, social structure, the church</vt:lpstr>
      <vt:lpstr>The Anglo-Saxon Constiution in Summary  – kingship, lordship, kinship – the dynamics</vt:lpstr>
      <vt:lpstr>The institution of the blood-feud</vt:lpstr>
      <vt:lpstr>The Anglo-Saxon Constiution in Summary  – Bertha Phillpotts’ theory of the decline of the kindred</vt:lpstr>
      <vt:lpstr>The Anglo-Saxon Constiution in Summary  – the kindred as evidenced by:</vt:lpstr>
      <vt:lpstr>The Anglo-Saxon Constiution in Summary  – the kindred as evidenced by the laws (cont’d):</vt:lpstr>
      <vt:lpstr>The Anglo-Saxon Constiution in Summary  – the kindred as evidenced by the laws (cont’d):</vt:lpstr>
      <vt:lpstr>The Anglo-Saxon Constiution in Summary  – the kindred as evidenced by the laws (cont’d):</vt:lpstr>
      <vt:lpstr>The Anglo-Saxon Constiution in Summary  – the kindred as evidenced by the laws (cont’d)</vt:lpstr>
      <vt:lpstr>The Anglo-Saxon Constiution in Summary  – the king and the laws (Mats. p. II–47):</vt:lpstr>
      <vt:lpstr>The king and the laws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266</cp:revision>
  <dcterms:created xsi:type="dcterms:W3CDTF">2007-01-08T17:13:49Z</dcterms:created>
  <dcterms:modified xsi:type="dcterms:W3CDTF">2021-08-20T15:56:29Z</dcterms:modified>
</cp:coreProperties>
</file>