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83" r:id="rId2"/>
    <p:sldId id="425" r:id="rId3"/>
    <p:sldId id="471" r:id="rId4"/>
    <p:sldId id="584" r:id="rId5"/>
    <p:sldId id="596" r:id="rId6"/>
    <p:sldId id="585" r:id="rId7"/>
    <p:sldId id="597" r:id="rId8"/>
    <p:sldId id="586" r:id="rId9"/>
    <p:sldId id="587" r:id="rId10"/>
    <p:sldId id="598" r:id="rId11"/>
    <p:sldId id="603" r:id="rId12"/>
    <p:sldId id="588" r:id="rId13"/>
    <p:sldId id="565" r:id="rId14"/>
    <p:sldId id="599" r:id="rId15"/>
    <p:sldId id="600" r:id="rId16"/>
    <p:sldId id="553" r:id="rId17"/>
    <p:sldId id="601" r:id="rId18"/>
    <p:sldId id="604" r:id="rId19"/>
    <p:sldId id="555" r:id="rId20"/>
    <p:sldId id="602" r:id="rId21"/>
    <p:sldId id="605" r:id="rId22"/>
    <p:sldId id="606" r:id="rId23"/>
    <p:sldId id="607" r:id="rId24"/>
    <p:sldId id="608" r:id="rId25"/>
    <p:sldId id="609" r:id="rId26"/>
    <p:sldId id="610" r:id="rId27"/>
    <p:sldId id="611" r:id="rId2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9701" autoAdjust="0"/>
  </p:normalViewPr>
  <p:slideViewPr>
    <p:cSldViewPr snapToGrid="0">
      <p:cViewPr varScale="1">
        <p:scale>
          <a:sx n="40" d="100"/>
          <a:sy n="40" d="100"/>
        </p:scale>
        <p:origin x="22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831527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128992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1224737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01761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601050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10323293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2894289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3572550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22073739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1904880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39323428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10262659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7165654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32761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54782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41842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021434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339316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043353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60649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278896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22.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Future Interests, </a:t>
            </a:r>
            <a:r>
              <a:rPr lang="en-US" altLang="en-US" sz="2400" smtClean="0"/>
              <a:t>1500</a:t>
            </a:r>
            <a:r>
              <a:rPr lang="en-US"/>
              <a:t>–</a:t>
            </a:r>
            <a:r>
              <a:rPr lang="en-US" altLang="en-US" sz="2400" smtClean="0"/>
              <a:t>1700</a:t>
            </a:r>
            <a:r>
              <a:rPr lang="en-US" altLang="en-US" dirty="0"/>
              <a:t/>
            </a:r>
            <a:br>
              <a:rPr lang="en-US" altLang="en-US" dirty="0"/>
            </a:br>
            <a:r>
              <a:rPr lang="en-US" altLang="en-US"/>
              <a:t>Lecture </a:t>
            </a:r>
            <a:r>
              <a:rPr lang="en-US" altLang="en-US" smtClean="0"/>
              <a:t>25</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10509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Shifting </a:t>
            </a:r>
            <a:r>
              <a:rPr lang="en-US" altLang="en-US" sz="2400"/>
              <a:t>and springing uses (following a term) will be treated below under the </a:t>
            </a:r>
            <a:r>
              <a:rPr lang="en-US" altLang="en-US" sz="2400" i="1"/>
              <a:t>Duke of </a:t>
            </a:r>
            <a:r>
              <a:rPr lang="en-US" altLang="en-US" sz="2400" i="1"/>
              <a:t>Norfolk’s </a:t>
            </a:r>
            <a:r>
              <a:rPr lang="en-US" altLang="en-US" sz="2400" i="1" smtClean="0"/>
              <a:t>Case.</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41703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smtClean="0"/>
              <a:t>Pells </a:t>
            </a:r>
            <a:r>
              <a:rPr lang="en-US" altLang="en-US" sz="2400" i="1"/>
              <a:t>v. Brown</a:t>
            </a:r>
            <a:r>
              <a:rPr lang="en-US" altLang="en-US" sz="2400"/>
              <a:t> (1620)</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1088449"/>
            <a:ext cx="8518358" cy="1323439"/>
          </a:xfrm>
          <a:prstGeom prst="rect">
            <a:avLst/>
          </a:prstGeom>
        </p:spPr>
        <p:txBody>
          <a:bodyPr wrap="square">
            <a:spAutoFit/>
          </a:bodyPr>
          <a:lstStyle/>
          <a:p>
            <a:r>
              <a:rPr lang="en-US" sz="2000" smtClean="0">
                <a:solidFill>
                  <a:schemeClr val="bg1"/>
                </a:solidFill>
              </a:rPr>
              <a:t>Devise </a:t>
            </a:r>
            <a:r>
              <a:rPr lang="en-US" sz="2000">
                <a:solidFill>
                  <a:schemeClr val="bg1"/>
                </a:solidFill>
              </a:rPr>
              <a:t>“To A and his heirs but if A dies without heirs of his body in the lifetime of B, to B and his heirs”; then A suffers a common recovery. Held: that the executory interest in B was not destroyed by the </a:t>
            </a:r>
            <a:r>
              <a:rPr lang="en-US" sz="2000">
                <a:solidFill>
                  <a:schemeClr val="bg1"/>
                </a:solidFill>
              </a:rPr>
              <a:t>common </a:t>
            </a:r>
            <a:r>
              <a:rPr lang="en-US" sz="2000" smtClean="0">
                <a:solidFill>
                  <a:schemeClr val="bg1"/>
                </a:solidFill>
              </a:rPr>
              <a:t>recovery.</a:t>
            </a:r>
            <a:endParaRPr lang="en-US" sz="2000">
              <a:solidFill>
                <a:schemeClr val="bg1"/>
              </a:solidFill>
            </a:endParaRPr>
          </a:p>
        </p:txBody>
      </p:sp>
    </p:spTree>
    <p:extLst>
      <p:ext uri="{BB962C8B-B14F-4D97-AF65-F5344CB8AC3E}">
        <p14:creationId xmlns:p14="http://schemas.microsoft.com/office/powerpoint/2010/main" val="4056711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82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smtClean="0"/>
              <a:t>Purefoy </a:t>
            </a:r>
            <a:r>
              <a:rPr lang="en-US" sz="2400" i="1"/>
              <a:t>v. Rogers</a:t>
            </a:r>
            <a:r>
              <a:rPr lang="en-US" sz="2400"/>
              <a:t> (1671)</a:t>
            </a:r>
            <a:endParaRPr lang="en-US" altLang="en-US" sz="2400" dirty="0"/>
          </a:p>
        </p:txBody>
      </p:sp>
      <p:sp>
        <p:nvSpPr>
          <p:cNvPr id="8" name="TextBox 7"/>
          <p:cNvSpPr txBox="1"/>
          <p:nvPr/>
        </p:nvSpPr>
        <p:spPr>
          <a:xfrm>
            <a:off x="457200" y="1081311"/>
            <a:ext cx="8686800" cy="861774"/>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facts are enormously complicated but the holding is that if it can take effect as a remainder, it will be treated </a:t>
            </a:r>
            <a:r>
              <a:rPr lang="en-US" sz="2000">
                <a:solidFill>
                  <a:schemeClr val="bg1"/>
                </a:solidFill>
              </a:rPr>
              <a:t>such</a:t>
            </a:r>
            <a:r>
              <a:rPr lang="en-US" sz="2000" smtClean="0">
                <a:solidFill>
                  <a:schemeClr val="bg1"/>
                </a:solidFill>
              </a:rPr>
              <a:t>.</a:t>
            </a:r>
            <a:endParaRPr lang="en-US" sz="2000" smtClean="0">
              <a:solidFill>
                <a:schemeClr val="bg1"/>
              </a:solidFill>
            </a:endParaRPr>
          </a:p>
          <a:p>
            <a:pPr marL="342900" indent="-342900">
              <a:buFont typeface="Arial" panose="020B0604020202020204" pitchFamily="34" charset="0"/>
              <a:buChar char="•"/>
              <a:defRPr/>
            </a:pPr>
            <a:endParaRPr lang="en-US" sz="1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58071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From the 16th </a:t>
            </a:r>
            <a:r>
              <a:rPr lang="en-US" altLang="en-US" sz="2400"/>
              <a:t>c</a:t>
            </a:r>
            <a:r>
              <a:rPr lang="en-US" altLang="en-US" sz="2400"/>
              <a:t>. </a:t>
            </a:r>
            <a:r>
              <a:rPr lang="en-US" altLang="en-US" sz="2400" smtClean="0"/>
              <a:t>to </a:t>
            </a:r>
            <a:r>
              <a:rPr lang="en-US" altLang="en-US" sz="2400"/>
              <a:t>the 17th c.</a:t>
            </a:r>
            <a:endParaRPr lang="en-US" altLang="en-US" sz="2400" dirty="0"/>
          </a:p>
        </p:txBody>
      </p:sp>
      <p:sp>
        <p:nvSpPr>
          <p:cNvPr id="8" name="TextBox 7"/>
          <p:cNvSpPr txBox="1"/>
          <p:nvPr/>
        </p:nvSpPr>
        <p:spPr>
          <a:xfrm>
            <a:off x="457200" y="738824"/>
            <a:ext cx="8686800" cy="1323439"/>
          </a:xfrm>
          <a:prstGeom prst="rect">
            <a:avLst/>
          </a:prstGeom>
          <a:noFill/>
        </p:spPr>
        <p:txBody>
          <a:bodyPr wrap="square">
            <a:spAutoFit/>
          </a:bodyPr>
          <a:lstStyle/>
          <a:p>
            <a:pPr>
              <a:defRPr/>
            </a:pPr>
            <a:r>
              <a:rPr lang="en-US" sz="2000" smtClean="0">
                <a:solidFill>
                  <a:schemeClr val="bg1"/>
                </a:solidFill>
              </a:rPr>
              <a:t>In </a:t>
            </a:r>
            <a:r>
              <a:rPr lang="en-US" sz="2000">
                <a:solidFill>
                  <a:schemeClr val="bg1"/>
                </a:solidFill>
              </a:rPr>
              <a:t>the 16th c. the executory interest was developed following the rules about remainders. In the beginning of the 17th c. the conveyancers began to use new forms of executory interests, and Pells holds that these are not destructible. Now we need one </a:t>
            </a:r>
            <a:r>
              <a:rPr lang="en-US" sz="2000">
                <a:solidFill>
                  <a:schemeClr val="bg1"/>
                </a:solidFill>
              </a:rPr>
              <a:t>more </a:t>
            </a:r>
            <a:r>
              <a:rPr lang="en-US" sz="2000" smtClean="0">
                <a:solidFill>
                  <a:schemeClr val="bg1"/>
                </a:solidFill>
              </a:rPr>
              <a:t>step:</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development of the use after the statute and settlements in equity.</a:t>
            </a:r>
            <a:endParaRPr lang="en-US" altLang="en-US" sz="2400" dirty="0"/>
          </a:p>
        </p:txBody>
      </p:sp>
      <p:sp>
        <p:nvSpPr>
          <p:cNvPr id="8" name="TextBox 7"/>
          <p:cNvSpPr txBox="1"/>
          <p:nvPr/>
        </p:nvSpPr>
        <p:spPr>
          <a:xfrm>
            <a:off x="457200" y="1220087"/>
            <a:ext cx="8686800"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Leases</a:t>
            </a:r>
            <a:r>
              <a:rPr lang="en-US" sz="2000">
                <a:solidFill>
                  <a:schemeClr val="bg1"/>
                </a:solidFill>
              </a:rPr>
              <a:t>, B not seised, copyhold too, out of this comes the lease and release, an invention, perhaps of Serjeant More, which becomes the preferred method of conveyance early in the 17th century, and livery of seisin and the Statute of Enrollments is </a:t>
            </a:r>
            <a:r>
              <a:rPr lang="en-US" sz="2000">
                <a:solidFill>
                  <a:schemeClr val="bg1"/>
                </a:solidFill>
              </a:rPr>
              <a:t>dead</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Active </a:t>
            </a:r>
            <a:r>
              <a:rPr lang="en-US" sz="2000">
                <a:solidFill>
                  <a:schemeClr val="bg1"/>
                </a:solidFill>
              </a:rPr>
              <a:t>or special uses (collect the profits) exempted from the Statute of </a:t>
            </a:r>
            <a:r>
              <a:rPr lang="en-US" sz="2000">
                <a:solidFill>
                  <a:schemeClr val="bg1"/>
                </a:solidFill>
              </a:rPr>
              <a:t>Uses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Uses </a:t>
            </a:r>
            <a:r>
              <a:rPr lang="en-US" sz="2000">
                <a:solidFill>
                  <a:schemeClr val="bg1"/>
                </a:solidFill>
              </a:rPr>
              <a:t>for a purpose (charitable uses) exempted from the Statute of Uses.</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Trusts </a:t>
            </a:r>
            <a:r>
              <a:rPr lang="en-US" sz="2000">
                <a:solidFill>
                  <a:schemeClr val="bg1"/>
                </a:solidFill>
              </a:rPr>
              <a:t>for a purpose even if not charitable, e.g., to defeat dower and/or create a married woman’s separate equitable estate.</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87868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development of the use after the statute and settlements in </a:t>
            </a:r>
            <a:r>
              <a:rPr lang="en-US" altLang="en-US" sz="2400"/>
              <a:t>equity</a:t>
            </a:r>
            <a:r>
              <a:rPr lang="en-US" altLang="en-US" sz="2400" smtClean="0"/>
              <a:t>.(cont’d)</a:t>
            </a:r>
            <a:br>
              <a:rPr lang="en-US" altLang="en-US" sz="2400" smtClean="0"/>
            </a:br>
            <a:r>
              <a:rPr lang="en-US" altLang="en-US" sz="2400" smtClean="0"/>
              <a:t/>
            </a:r>
            <a:br>
              <a:rPr lang="en-US" altLang="en-US" sz="2400" smtClean="0"/>
            </a:br>
            <a:r>
              <a:rPr lang="en-US" altLang="en-US" sz="2400"/>
              <a:t/>
            </a:r>
            <a:br>
              <a:rPr lang="en-US" altLang="en-US" sz="2400"/>
            </a:br>
            <a:endParaRPr lang="en-US" altLang="en-US" sz="2400" dirty="0"/>
          </a:p>
        </p:txBody>
      </p:sp>
      <p:sp>
        <p:nvSpPr>
          <p:cNvPr id="8" name="TextBox 7"/>
          <p:cNvSpPr txBox="1"/>
          <p:nvPr/>
        </p:nvSpPr>
        <p:spPr>
          <a:xfrm>
            <a:off x="457200" y="979456"/>
            <a:ext cx="8686800" cy="3785652"/>
          </a:xfrm>
          <a:prstGeom prst="rect">
            <a:avLst/>
          </a:prstGeom>
          <a:noFill/>
        </p:spPr>
        <p:txBody>
          <a:bodyPr wrap="square">
            <a:spAutoFit/>
          </a:bodyPr>
          <a:lstStyle/>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Use </a:t>
            </a:r>
            <a:r>
              <a:rPr lang="en-US" sz="2000">
                <a:solidFill>
                  <a:schemeClr val="bg1"/>
                </a:solidFill>
              </a:rPr>
              <a:t>on a use – </a:t>
            </a:r>
            <a:r>
              <a:rPr lang="en-US" sz="2000" i="1">
                <a:solidFill>
                  <a:schemeClr val="bg1"/>
                </a:solidFill>
              </a:rPr>
              <a:t>Tyrrell’s Case </a:t>
            </a:r>
            <a:r>
              <a:rPr lang="en-US" sz="2000">
                <a:solidFill>
                  <a:schemeClr val="bg1"/>
                </a:solidFill>
              </a:rPr>
              <a:t>(1557) express on implied (i.e., she bargained the land to the first usee (her son) – the first is executed the second is void as repugnant, but enforced in Chancery in the </a:t>
            </a:r>
            <a:r>
              <a:rPr lang="en-US" sz="2000" i="1">
                <a:solidFill>
                  <a:schemeClr val="bg1"/>
                </a:solidFill>
              </a:rPr>
              <a:t>Duchess of Suffolk’s Case</a:t>
            </a:r>
            <a:r>
              <a:rPr lang="en-US" sz="2000">
                <a:solidFill>
                  <a:schemeClr val="bg1"/>
                </a:solidFill>
              </a:rPr>
              <a:t> (1560) (secret use during the Marian persecutions), decided by Nicholas Bacon, </a:t>
            </a:r>
            <a:r>
              <a:rPr lang="en-US" sz="2000">
                <a:solidFill>
                  <a:schemeClr val="bg1"/>
                </a:solidFill>
              </a:rPr>
              <a:t>Lord </a:t>
            </a:r>
            <a:r>
              <a:rPr lang="en-US" sz="2000" smtClean="0">
                <a:solidFill>
                  <a:schemeClr val="bg1"/>
                </a:solidFill>
              </a:rPr>
              <a:t>Keeper.</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Trustees </a:t>
            </a:r>
            <a:r>
              <a:rPr lang="en-US" sz="2000">
                <a:solidFill>
                  <a:schemeClr val="bg1"/>
                </a:solidFill>
              </a:rPr>
              <a:t>to preserve contingent remainders are found as early as 1600 (not an invention of Orlando Bridgeman), but not firmly held valid in equity until </a:t>
            </a:r>
            <a:r>
              <a:rPr lang="en-US" sz="2000" i="1">
                <a:solidFill>
                  <a:schemeClr val="bg1"/>
                </a:solidFill>
              </a:rPr>
              <a:t>Mansell v. Mansell </a:t>
            </a:r>
            <a:r>
              <a:rPr lang="en-US" sz="2000">
                <a:solidFill>
                  <a:schemeClr val="bg1"/>
                </a:solidFill>
              </a:rPr>
              <a:t>(1732), which may be one reason why Bridgeman did not use it in the settlement that gave rise to the </a:t>
            </a:r>
            <a:r>
              <a:rPr lang="en-US" sz="2000" i="1">
                <a:solidFill>
                  <a:schemeClr val="bg1"/>
                </a:solidFill>
              </a:rPr>
              <a:t>Duke of Norfolk’s </a:t>
            </a:r>
            <a:r>
              <a:rPr lang="en-US" sz="2000" i="1">
                <a:solidFill>
                  <a:schemeClr val="bg1"/>
                </a:solidFill>
              </a:rPr>
              <a:t>Case</a:t>
            </a:r>
            <a:r>
              <a:rPr lang="en-US" sz="2000" i="1" smtClean="0">
                <a:solidFill>
                  <a:schemeClr val="bg1"/>
                </a:solidFill>
              </a:rPr>
              <a:t>.</a:t>
            </a:r>
            <a:endParaRPr lang="en-US" sz="2000" i="1">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51934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smtClean="0"/>
              <a:t>The </a:t>
            </a:r>
            <a:r>
              <a:rPr lang="en-US" altLang="en-US" sz="2400" i="1"/>
              <a:t>Duke of </a:t>
            </a:r>
            <a:r>
              <a:rPr lang="en-US" altLang="en-US" sz="2400" i="1"/>
              <a:t>Norfolk’s </a:t>
            </a:r>
            <a:r>
              <a:rPr lang="en-US" altLang="en-US" sz="2400" i="1"/>
              <a:t>Case  </a:t>
            </a:r>
            <a:r>
              <a:rPr lang="en-US" altLang="en-US" sz="2400"/>
              <a:t>– </a:t>
            </a:r>
            <a:r>
              <a:rPr lang="en-US" altLang="en-US" sz="2400" smtClean="0"/>
              <a:t>cast of characters</a:t>
            </a:r>
            <a:endParaRPr lang="en-US" altLang="en-US" sz="2400" dirty="0"/>
          </a:p>
        </p:txBody>
      </p:sp>
      <p:sp>
        <p:nvSpPr>
          <p:cNvPr id="8" name="TextBox 7"/>
          <p:cNvSpPr txBox="1"/>
          <p:nvPr/>
        </p:nvSpPr>
        <p:spPr>
          <a:xfrm>
            <a:off x="457200" y="1040897"/>
            <a:ext cx="8686800" cy="563231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iHenry </a:t>
            </a:r>
            <a:r>
              <a:rPr lang="en-US" sz="2000">
                <a:solidFill>
                  <a:schemeClr val="bg1"/>
                </a:solidFill>
              </a:rPr>
              <a:t>Frederick Howard, 15th earl of Arundel, 5th earl of Surrey, and 2nd earl of Norfolk (</a:t>
            </a:r>
            <a:r>
              <a:rPr lang="en-US" sz="2000">
                <a:solidFill>
                  <a:schemeClr val="bg1"/>
                </a:solidFill>
              </a:rPr>
              <a:t>1608–1652</a:t>
            </a:r>
            <a:r>
              <a:rPr lang="en-US" sz="2000" smtClean="0">
                <a:solidFill>
                  <a:schemeClr val="bg1"/>
                </a:solidFill>
              </a:rPr>
              <a:t>), the settlor.</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Sir </a:t>
            </a:r>
            <a:r>
              <a:rPr lang="en-US" sz="2000">
                <a:solidFill>
                  <a:schemeClr val="bg1"/>
                </a:solidFill>
              </a:rPr>
              <a:t>Orlando Bridgeman (1609–1674), who drafted the settlement. After the Restoration, he served as CBEx, CJCP, and, ultimately, Lord Keeper of the Great </a:t>
            </a:r>
            <a:r>
              <a:rPr lang="en-US" sz="2000">
                <a:solidFill>
                  <a:schemeClr val="bg1"/>
                </a:solidFill>
              </a:rPr>
              <a:t>Seal</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Thomas </a:t>
            </a:r>
            <a:r>
              <a:rPr lang="en-US" sz="2000">
                <a:solidFill>
                  <a:schemeClr val="bg1"/>
                </a:solidFill>
              </a:rPr>
              <a:t>Howard (1627–1677), 16th earl of Arundel, eldest son of Henry Frederick, who died without issue.</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Charles </a:t>
            </a:r>
            <a:r>
              <a:rPr lang="en-US" sz="2000">
                <a:solidFill>
                  <a:schemeClr val="bg1"/>
                </a:solidFill>
              </a:rPr>
              <a:t>Howard (1630–1713), fourth son of Henry Frederick, the plaintiff</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Henry </a:t>
            </a:r>
            <a:r>
              <a:rPr lang="en-US" sz="2000">
                <a:solidFill>
                  <a:schemeClr val="bg1"/>
                </a:solidFill>
              </a:rPr>
              <a:t>Howard (1628–1684), 6th duke of Norfolk, second son of </a:t>
            </a:r>
            <a:r>
              <a:rPr lang="en-US" sz="2000">
                <a:solidFill>
                  <a:schemeClr val="bg1"/>
                </a:solidFill>
              </a:rPr>
              <a:t>Henry </a:t>
            </a:r>
            <a:r>
              <a:rPr lang="en-US" sz="2000" smtClean="0">
                <a:solidFill>
                  <a:schemeClr val="bg1"/>
                </a:solidFill>
              </a:rPr>
              <a:t>Frederick, the defendant.</a:t>
            </a:r>
            <a:endParaRPr lang="en-US" sz="2000">
              <a:solidFill>
                <a:schemeClr val="bg1"/>
              </a:solidFill>
            </a:endParaRP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Heneage </a:t>
            </a:r>
            <a:r>
              <a:rPr lang="en-US" sz="2000">
                <a:solidFill>
                  <a:schemeClr val="bg1"/>
                </a:solidFill>
              </a:rPr>
              <a:t>Finch, 1st earl of Nottingham (1621–1682), lord Chancellor, who decided the case.</a:t>
            </a:r>
          </a:p>
          <a:p>
            <a:pPr marL="342900" indent="-342900">
              <a:buFont typeface="Arial" panose="020B0604020202020204" pitchFamily="34" charset="0"/>
              <a:buChar char="•"/>
              <a:defRPr/>
            </a:pP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The Duke of Norfolk’s Case  </a:t>
            </a:r>
            <a:r>
              <a:rPr lang="en-US" altLang="en-US" sz="2400"/>
              <a:t>– </a:t>
            </a:r>
            <a:r>
              <a:rPr lang="en-US" altLang="en-US" sz="2400" smtClean="0"/>
              <a:t>the settlement</a:t>
            </a:r>
            <a:endParaRPr lang="en-US" altLang="en-US" sz="2400" dirty="0"/>
          </a:p>
        </p:txBody>
      </p:sp>
      <p:sp>
        <p:nvSpPr>
          <p:cNvPr id="8" name="TextBox 7"/>
          <p:cNvSpPr txBox="1"/>
          <p:nvPr/>
        </p:nvSpPr>
        <p:spPr>
          <a:xfrm>
            <a:off x="457200" y="1040897"/>
            <a:ext cx="8686800" cy="5632311"/>
          </a:xfrm>
          <a:prstGeom prst="rect">
            <a:avLst/>
          </a:prstGeom>
          <a:noFill/>
        </p:spPr>
        <p:txBody>
          <a:bodyPr wrap="square">
            <a:spAutoFit/>
          </a:bodyPr>
          <a:lstStyle/>
          <a:p>
            <a:pPr>
              <a:defRPr/>
            </a:pPr>
            <a:r>
              <a:rPr lang="en-US" sz="2000" smtClean="0">
                <a:solidFill>
                  <a:schemeClr val="bg1"/>
                </a:solidFill>
              </a:rPr>
              <a:t>“To </a:t>
            </a:r>
            <a:r>
              <a:rPr lang="en-US" sz="2000">
                <a:solidFill>
                  <a:schemeClr val="bg1"/>
                </a:solidFill>
              </a:rPr>
              <a:t>trustees to the use of the Grantor for life, remainder to the grantor’s wife for life, remainder to trustees for a term of 200 years, remainder to Henry and the heirs male of his body, with remainders </a:t>
            </a:r>
            <a:r>
              <a:rPr lang="en-US" sz="2000">
                <a:solidFill>
                  <a:schemeClr val="bg1"/>
                </a:solidFill>
              </a:rPr>
              <a:t>over</a:t>
            </a:r>
            <a:r>
              <a:rPr lang="en-US" sz="2000" smtClean="0">
                <a:solidFill>
                  <a:schemeClr val="bg1"/>
                </a:solidFill>
              </a:rPr>
              <a:t>.”</a:t>
            </a:r>
          </a:p>
          <a:p>
            <a:pP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Legal </a:t>
            </a:r>
            <a:r>
              <a:rPr lang="en-US" sz="2000">
                <a:solidFill>
                  <a:schemeClr val="bg1"/>
                </a:solidFill>
              </a:rPr>
              <a:t>freehold </a:t>
            </a:r>
            <a:r>
              <a:rPr lang="en-US" sz="2000">
                <a:solidFill>
                  <a:schemeClr val="bg1"/>
                </a:solidFill>
              </a:rPr>
              <a:t>interests </a:t>
            </a:r>
            <a:r>
              <a:rPr lang="en-US" sz="2000" smtClean="0">
                <a:solidFill>
                  <a:schemeClr val="bg1"/>
                </a:solidFill>
              </a:rPr>
              <a:t>in </a:t>
            </a:r>
            <a:r>
              <a:rPr lang="en-US" sz="2000">
                <a:solidFill>
                  <a:schemeClr val="bg1"/>
                </a:solidFill>
              </a:rPr>
              <a:t>the land at the time of </a:t>
            </a:r>
            <a:r>
              <a:rPr lang="en-US" sz="2000">
                <a:solidFill>
                  <a:schemeClr val="bg1"/>
                </a:solidFill>
              </a:rPr>
              <a:t>the </a:t>
            </a:r>
            <a:r>
              <a:rPr lang="en-US" sz="2000" smtClean="0">
                <a:solidFill>
                  <a:schemeClr val="bg1"/>
                </a:solidFill>
              </a:rPr>
              <a:t>grant:</a:t>
            </a:r>
          </a:p>
          <a:p>
            <a:pPr marL="342900" indent="-342900">
              <a:buFont typeface="Arial" panose="020B0604020202020204" pitchFamily="34" charset="0"/>
              <a:buChar char="•"/>
              <a:defRPr/>
            </a:pPr>
            <a:endParaRPr lang="en-US" sz="2000">
              <a:solidFill>
                <a:schemeClr val="bg1"/>
              </a:solidFill>
            </a:endParaRPr>
          </a:p>
          <a:p>
            <a:pPr marL="800100" lvl="1" indent="-342900">
              <a:buFont typeface="Arial" panose="020B0604020202020204" pitchFamily="34" charset="0"/>
              <a:buChar char="•"/>
              <a:defRPr/>
            </a:pPr>
            <a:r>
              <a:rPr lang="en-US" sz="2000">
                <a:solidFill>
                  <a:schemeClr val="bg1"/>
                </a:solidFill>
              </a:rPr>
              <a:t>G present life </a:t>
            </a:r>
            <a:r>
              <a:rPr lang="en-US" sz="2000">
                <a:solidFill>
                  <a:schemeClr val="bg1"/>
                </a:solidFill>
              </a:rPr>
              <a:t>estate</a:t>
            </a:r>
            <a:r>
              <a:rPr lang="en-US" sz="2000" smtClean="0">
                <a:solidFill>
                  <a:schemeClr val="bg1"/>
                </a:solidFill>
              </a:rPr>
              <a:t>.</a:t>
            </a:r>
          </a:p>
          <a:p>
            <a:pPr marL="800100" lvl="1" indent="-342900">
              <a:buFont typeface="Arial" panose="020B0604020202020204" pitchFamily="34" charset="0"/>
              <a:buChar char="•"/>
              <a:defRPr/>
            </a:pPr>
            <a:endParaRPr lang="en-US" sz="2000">
              <a:solidFill>
                <a:schemeClr val="bg1"/>
              </a:solidFill>
            </a:endParaRPr>
          </a:p>
          <a:p>
            <a:pPr marL="800100" lvl="1" indent="-342900">
              <a:buFont typeface="Arial" panose="020B0604020202020204" pitchFamily="34" charset="0"/>
              <a:buChar char="•"/>
              <a:defRPr/>
            </a:pPr>
            <a:r>
              <a:rPr lang="en-US" sz="2000">
                <a:solidFill>
                  <a:schemeClr val="bg1"/>
                </a:solidFill>
              </a:rPr>
              <a:t>G’s wife, remainder for </a:t>
            </a:r>
            <a:r>
              <a:rPr lang="en-US" sz="2000">
                <a:solidFill>
                  <a:schemeClr val="bg1"/>
                </a:solidFill>
              </a:rPr>
              <a:t>life</a:t>
            </a:r>
            <a:r>
              <a:rPr lang="en-US" sz="2000" smtClean="0">
                <a:solidFill>
                  <a:schemeClr val="bg1"/>
                </a:solidFill>
              </a:rPr>
              <a:t>.</a:t>
            </a:r>
          </a:p>
          <a:p>
            <a:pPr marL="800100" lvl="1" indent="-342900">
              <a:buFont typeface="Arial" panose="020B0604020202020204" pitchFamily="34" charset="0"/>
              <a:buChar char="•"/>
              <a:defRPr/>
            </a:pPr>
            <a:endParaRPr lang="en-US" sz="2000">
              <a:solidFill>
                <a:schemeClr val="bg1"/>
              </a:solidFill>
            </a:endParaRPr>
          </a:p>
          <a:p>
            <a:pPr marL="800100" lvl="1" indent="-342900">
              <a:buFont typeface="Arial" panose="020B0604020202020204" pitchFamily="34" charset="0"/>
              <a:buChar char="•"/>
              <a:defRPr/>
            </a:pPr>
            <a:r>
              <a:rPr lang="en-US" sz="2000">
                <a:solidFill>
                  <a:schemeClr val="bg1"/>
                </a:solidFill>
              </a:rPr>
              <a:t>Henry, remainder in fee tail male, etc.</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Legal </a:t>
            </a:r>
            <a:r>
              <a:rPr lang="en-US" sz="2000">
                <a:solidFill>
                  <a:schemeClr val="bg1"/>
                </a:solidFill>
              </a:rPr>
              <a:t>non-freehold </a:t>
            </a:r>
            <a:r>
              <a:rPr lang="en-US" sz="2000">
                <a:solidFill>
                  <a:schemeClr val="bg1"/>
                </a:solidFill>
              </a:rPr>
              <a:t>interests </a:t>
            </a:r>
            <a:r>
              <a:rPr lang="en-US" sz="2000" smtClean="0">
                <a:solidFill>
                  <a:schemeClr val="bg1"/>
                </a:solidFill>
              </a:rPr>
              <a:t>in </a:t>
            </a:r>
            <a:r>
              <a:rPr lang="en-US" sz="2000">
                <a:solidFill>
                  <a:schemeClr val="bg1"/>
                </a:solidFill>
              </a:rPr>
              <a:t>the </a:t>
            </a:r>
            <a:r>
              <a:rPr lang="en-US" sz="2000">
                <a:solidFill>
                  <a:schemeClr val="bg1"/>
                </a:solidFill>
              </a:rPr>
              <a:t>grant: a term of years in trustees to commence upon the death of the grantor’s wife. During the term of years, the trustees were to hold to the use of “Henry in fee tail male, but if Thomas die without issue in the lifetime of Henry or if Thomas’s issue fail so that Henry inherits the earldom, to the use of Charles in fee tail male”, with remainders </a:t>
            </a:r>
            <a:r>
              <a:rPr lang="en-US" sz="2000">
                <a:solidFill>
                  <a:schemeClr val="bg1"/>
                </a:solidFill>
              </a:rPr>
              <a:t>over</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4009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The Duke of Norfolk’s Case  </a:t>
            </a:r>
            <a:r>
              <a:rPr lang="en-US" altLang="en-US" sz="2400"/>
              <a:t>– </a:t>
            </a:r>
            <a:r>
              <a:rPr lang="en-US" altLang="en-US" sz="2400"/>
              <a:t>the </a:t>
            </a:r>
            <a:r>
              <a:rPr lang="en-US" altLang="en-US" sz="2400" smtClean="0"/>
              <a:t>settlement (</a:t>
            </a:r>
            <a:r>
              <a:rPr lang="en-US" altLang="en-US" sz="2400"/>
              <a:t>cont’d</a:t>
            </a:r>
            <a:r>
              <a:rPr lang="en-US" altLang="en-US" sz="2400" smtClean="0"/>
              <a:t>)</a:t>
            </a:r>
            <a:endParaRPr lang="en-US" altLang="en-US" sz="2400" dirty="0"/>
          </a:p>
        </p:txBody>
      </p:sp>
      <p:sp>
        <p:nvSpPr>
          <p:cNvPr id="8" name="TextBox 7"/>
          <p:cNvSpPr txBox="1"/>
          <p:nvPr/>
        </p:nvSpPr>
        <p:spPr>
          <a:xfrm>
            <a:off x="457200" y="1040897"/>
            <a:ext cx="8686800" cy="532453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Equitable interests: </a:t>
            </a:r>
            <a:r>
              <a:rPr lang="en-US" sz="2000">
                <a:solidFill>
                  <a:schemeClr val="bg1"/>
                </a:solidFill>
              </a:rPr>
              <a:t>Equitable fee tail male in Henry, determinable after 200 years or upon the death of Thomas or his male issue, subject to a shifting executory interest in Charles if Thomas should die without issue during Henry’s lifetime or if Thomas’ issue failed so that Henry inherited the earldom. (Charles’ executory interest in the term was also in fee tail with remainders over, but the court holds the reminder interests to be void in both law and equity, thus giving Charles an executory interest in the entire </a:t>
            </a:r>
            <a:r>
              <a:rPr lang="en-US" sz="2000">
                <a:solidFill>
                  <a:schemeClr val="bg1"/>
                </a:solidFill>
              </a:rPr>
              <a:t>term</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Why </a:t>
            </a:r>
            <a:r>
              <a:rPr lang="en-US" sz="2000">
                <a:solidFill>
                  <a:schemeClr val="bg1"/>
                </a:solidFill>
              </a:rPr>
              <a:t>weren’t the equitable interests executed into legal ones by the </a:t>
            </a:r>
            <a:r>
              <a:rPr lang="en-US" sz="2000">
                <a:solidFill>
                  <a:schemeClr val="bg1"/>
                </a:solidFill>
              </a:rPr>
              <a:t>statute</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800100" lvl="1" indent="-342900">
              <a:buFont typeface="Arial" panose="020B0604020202020204" pitchFamily="34" charset="0"/>
              <a:buChar char="•"/>
              <a:defRPr/>
            </a:pPr>
            <a:r>
              <a:rPr lang="en-US" sz="2000">
                <a:solidFill>
                  <a:schemeClr val="bg1"/>
                </a:solidFill>
              </a:rPr>
              <a:t>The trust was not an active one.</a:t>
            </a:r>
          </a:p>
          <a:p>
            <a:pPr marL="800100" lvl="1" indent="-342900">
              <a:buFont typeface="Arial" panose="020B0604020202020204" pitchFamily="34" charset="0"/>
              <a:buChar char="•"/>
              <a:defRPr/>
            </a:pPr>
            <a:r>
              <a:rPr lang="en-US" sz="2000">
                <a:solidFill>
                  <a:schemeClr val="bg1"/>
                </a:solidFill>
              </a:rPr>
              <a:t>The statute only executed uses of freeholds.</a:t>
            </a:r>
          </a:p>
          <a:p>
            <a:pPr marL="800100" lvl="1" indent="-342900">
              <a:buFont typeface="Arial" panose="020B0604020202020204" pitchFamily="34" charset="0"/>
              <a:buChar char="•"/>
              <a:defRPr/>
            </a:pPr>
            <a:r>
              <a:rPr lang="en-US" sz="2000">
                <a:solidFill>
                  <a:schemeClr val="bg1"/>
                </a:solidFill>
              </a:rPr>
              <a:t>This was a use on a use.</a:t>
            </a:r>
          </a:p>
          <a:p>
            <a:pPr marL="800100" lvl="1" indent="-342900">
              <a:buFont typeface="Arial" panose="020B0604020202020204" pitchFamily="34" charset="0"/>
              <a:buChar char="•"/>
              <a:defRPr/>
            </a:pPr>
            <a:r>
              <a:rPr lang="en-US" sz="2000">
                <a:solidFill>
                  <a:schemeClr val="bg1"/>
                </a:solidFill>
              </a:rPr>
              <a:t>A classic example of belt-and-suspenders conveyancing.</a:t>
            </a:r>
          </a:p>
          <a:p>
            <a:pPr marL="800100" lvl="1"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033772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The Duke of Norfolk’s </a:t>
            </a:r>
            <a:r>
              <a:rPr lang="en-US" altLang="en-US" sz="2400" i="1"/>
              <a:t>Case  </a:t>
            </a:r>
            <a:r>
              <a:rPr lang="en-US" altLang="en-US" sz="2400" smtClean="0"/>
              <a:t>– Henry’s shenanigans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649704" y="771163"/>
            <a:ext cx="8494295" cy="2554545"/>
          </a:xfrm>
          <a:prstGeom prst="rect">
            <a:avLst/>
          </a:prstGeom>
        </p:spPr>
        <p:txBody>
          <a:bodyPr wrap="square">
            <a:spAutoFit/>
          </a:bodyPr>
          <a:lstStyle/>
          <a:p>
            <a:pPr marL="342900" indent="-342900">
              <a:buFont typeface="Arial" panose="020B0604020202020204" pitchFamily="34" charset="0"/>
              <a:buChar char="•"/>
              <a:defRPr/>
            </a:pPr>
            <a:r>
              <a:rPr lang="en-US" sz="2000">
                <a:solidFill>
                  <a:schemeClr val="bg1"/>
                </a:solidFill>
              </a:rPr>
              <a:t>After the death of his mother, Henry, now the holder of a present estate in fee </a:t>
            </a:r>
            <a:r>
              <a:rPr lang="en-US" sz="2000">
                <a:solidFill>
                  <a:schemeClr val="bg1"/>
                </a:solidFill>
              </a:rPr>
              <a:t>tail </a:t>
            </a:r>
            <a:r>
              <a:rPr lang="en-US" sz="2000" smtClean="0">
                <a:solidFill>
                  <a:schemeClr val="bg1"/>
                </a:solidFill>
              </a:rPr>
              <a:t>male, </a:t>
            </a:r>
            <a:r>
              <a:rPr lang="en-US" sz="2000">
                <a:solidFill>
                  <a:schemeClr val="bg1"/>
                </a:solidFill>
              </a:rPr>
              <a:t>suffered a common recovery to dock the </a:t>
            </a:r>
            <a:r>
              <a:rPr lang="en-US" sz="2000">
                <a:solidFill>
                  <a:schemeClr val="bg1"/>
                </a:solidFill>
              </a:rPr>
              <a:t>entail</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Then he obtained a conveyance from the remaining trustee of the term of years giving him a fee simple absolute at law by </a:t>
            </a:r>
            <a:r>
              <a:rPr lang="en-US" sz="2000">
                <a:solidFill>
                  <a:schemeClr val="bg1"/>
                </a:solidFill>
              </a:rPr>
              <a:t>merger</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In equity, because he took with notice of the term, he will hold subject to Charles’ interest if that interest is good and not void as a perpetuity.</a:t>
            </a:r>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39"/>
            <a:ext cx="8229600" cy="7732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Future interests in parties other than the grantor </a:t>
            </a:r>
            <a:r>
              <a:rPr lang="en-US" sz="2400" smtClean="0"/>
              <a:t>– remainders</a:t>
            </a:r>
            <a:endParaRPr lang="en-US" altLang="en-US" sz="2400" dirty="0"/>
          </a:p>
        </p:txBody>
      </p:sp>
      <p:sp>
        <p:nvSpPr>
          <p:cNvPr id="8" name="TextBox 7"/>
          <p:cNvSpPr txBox="1"/>
          <p:nvPr/>
        </p:nvSpPr>
        <p:spPr>
          <a:xfrm>
            <a:off x="363682" y="1151101"/>
            <a:ext cx="8780318" cy="3785652"/>
          </a:xfrm>
          <a:prstGeom prst="rect">
            <a:avLst/>
          </a:prstGeom>
          <a:noFill/>
        </p:spPr>
        <p:txBody>
          <a:bodyPr wrap="square">
            <a:spAutoFit/>
          </a:bodyPr>
          <a:lstStyle/>
          <a:p>
            <a:pPr>
              <a:defRPr/>
            </a:pPr>
            <a:r>
              <a:rPr lang="en-US" sz="2000" smtClean="0">
                <a:solidFill>
                  <a:schemeClr val="bg1"/>
                </a:solidFill>
              </a:rPr>
              <a:t>Remainder </a:t>
            </a:r>
            <a:r>
              <a:rPr lang="en-US" sz="2000">
                <a:solidFill>
                  <a:schemeClr val="bg1"/>
                </a:solidFill>
              </a:rPr>
              <a:t>– a future interest in a party other than the grantor that follows upon the natural expiration of a supporting freehold estate. There must at all times be someone who is seised of the freehold. Prior to the 16th century the most common examples of remainders were a remainder in fee tail following a present estate in fee tail and a remainder in fee simple or fee tail following dower or curtesy. In the 16th c. it becomes clear that remainders are of two </a:t>
            </a:r>
            <a:r>
              <a:rPr lang="en-US" sz="2000">
                <a:solidFill>
                  <a:schemeClr val="bg1"/>
                </a:solidFill>
              </a:rPr>
              <a:t>kinds</a:t>
            </a:r>
            <a:r>
              <a:rPr lang="en-US" sz="2000" smtClean="0">
                <a:solidFill>
                  <a:schemeClr val="bg1"/>
                </a:solidFill>
              </a:rPr>
              <a:t>:</a:t>
            </a:r>
          </a:p>
          <a:p>
            <a:pP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Vested</a:t>
            </a:r>
            <a:r>
              <a:rPr lang="en-US" sz="2000">
                <a:solidFill>
                  <a:schemeClr val="bg1"/>
                </a:solidFill>
              </a:rPr>
              <a:t> – </a:t>
            </a:r>
            <a:r>
              <a:rPr lang="en-US" sz="2000" smtClean="0">
                <a:solidFill>
                  <a:schemeClr val="bg1"/>
                </a:solidFill>
              </a:rPr>
              <a:t>no </a:t>
            </a:r>
            <a:r>
              <a:rPr lang="en-US" sz="2000">
                <a:solidFill>
                  <a:schemeClr val="bg1"/>
                </a:solidFill>
              </a:rPr>
              <a:t>conditions precedent other than the natural expiration of the supporting estate</a:t>
            </a:r>
            <a:endParaRPr lang="en-US" sz="2000" smtClean="0">
              <a:solidFill>
                <a:schemeClr val="bg1"/>
              </a:solidFill>
            </a:endParaRP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Contingent – all others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The Duke of Norfolk’s Case  </a:t>
            </a:r>
            <a:r>
              <a:rPr lang="en-US" altLang="en-US" sz="2400"/>
              <a:t>– </a:t>
            </a:r>
            <a:r>
              <a:rPr lang="en-US" altLang="en-US" sz="2400" smtClean="0"/>
              <a:t>Bridgeman’s machinations</a:t>
            </a:r>
            <a:endParaRPr lang="en-US" altLang="en-US" sz="2400" dirty="0"/>
          </a:p>
        </p:txBody>
      </p:sp>
      <p:sp>
        <p:nvSpPr>
          <p:cNvPr id="8" name="TextBox 7"/>
          <p:cNvSpPr txBox="1"/>
          <p:nvPr/>
        </p:nvSpPr>
        <p:spPr>
          <a:xfrm>
            <a:off x="457200" y="576471"/>
            <a:ext cx="8686800" cy="5447645"/>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a:solidFill>
                  <a:schemeClr val="bg1"/>
                </a:solidFill>
              </a:rPr>
              <a:t>Serves some of the same purposes as trustees to preserve contingent remainders (i.e. if Henry forfeits, the interest in Charles is preserved or if Henry suffers a common recovery, as he did, the interest of Charles is </a:t>
            </a:r>
            <a:r>
              <a:rPr lang="en-US" sz="2000">
                <a:solidFill>
                  <a:schemeClr val="bg1"/>
                </a:solidFill>
              </a:rPr>
              <a:t>preserved</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Neither the validity of the trust to preserve nor of equitable future interests in a term of years was established when Bridgeman </a:t>
            </a:r>
            <a:r>
              <a:rPr lang="en-US" sz="2000">
                <a:solidFill>
                  <a:schemeClr val="bg1"/>
                </a:solidFill>
              </a:rPr>
              <a:t>wrote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But if he sets it up this way he is assured that Charles’ interest is not a remainder (it’s a fee on a fee, and remainders in terms of years are not allowed at </a:t>
            </a:r>
            <a:r>
              <a:rPr lang="en-US" sz="2000">
                <a:solidFill>
                  <a:schemeClr val="bg1"/>
                </a:solidFill>
              </a:rPr>
              <a:t>law</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Bridgeman was forum shopping – he himself sustained while Lord Keeper a limitation very much like this one (Wood v. Sanders (1669)), although King’s Bench affirmed by the Exchequer Chamber in Child v. Baylie (1623) had struck down one very much like this one. Besides Bridgeman knew Henry.</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782377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The Duke of Norfolk’s Case  </a:t>
            </a:r>
            <a:r>
              <a:rPr lang="en-US" altLang="en-US" sz="2400"/>
              <a:t>– </a:t>
            </a:r>
            <a:r>
              <a:rPr lang="en-US" altLang="en-US" sz="2400" smtClean="0"/>
              <a:t>Nottingham’s motivations</a:t>
            </a:r>
            <a:endParaRPr lang="en-US" altLang="en-US" sz="2400" dirty="0"/>
          </a:p>
        </p:txBody>
      </p:sp>
      <p:sp>
        <p:nvSpPr>
          <p:cNvPr id="8" name="TextBox 7"/>
          <p:cNvSpPr txBox="1"/>
          <p:nvPr/>
        </p:nvSpPr>
        <p:spPr>
          <a:xfrm>
            <a:off x="457200" y="576471"/>
            <a:ext cx="8686800" cy="5447645"/>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a:solidFill>
                  <a:schemeClr val="bg1"/>
                </a:solidFill>
              </a:rPr>
              <a:t>“A Perpetuity is the Settlement of an Estate or an Interest in Tail, with such Remainders expectant upon it, as are in no Sort in the Power of the Tenant in Tail in Possession, to dock by any Recovery or Assignment, but such Remainders must continue as perpetual Clogs upon the Estate; such do fight against God, for they pretend to such a Stability in human Affairs, as the Nature of them admits not of, and they are against the Reason and the Policy of the Law, and therefore not to be endured.” “Such do fight against God,” i.e. the grantor-testator cannot envisage all the circumstances which will occur, it is undesirable to have interests outstanding for a long time. Note that this policy is particularly dependent on the inalienability of executory interests and contingent </a:t>
            </a:r>
            <a:r>
              <a:rPr lang="en-US" sz="2000">
                <a:solidFill>
                  <a:schemeClr val="bg1"/>
                </a:solidFill>
              </a:rPr>
              <a:t>remainders</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Why allow the interest to be created up to lives in being? “A man should be able to provide for the contingencies of his own family that are within his view and prospect.” Further a contrary holding would upset many marriage settlements.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89020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Nottingham’s motivations (cont’d)</a:t>
            </a:r>
            <a:endParaRPr lang="en-US" altLang="en-US" sz="2400" dirty="0"/>
          </a:p>
        </p:txBody>
      </p:sp>
      <p:sp>
        <p:nvSpPr>
          <p:cNvPr id="8" name="TextBox 7"/>
          <p:cNvSpPr txBox="1"/>
          <p:nvPr/>
        </p:nvSpPr>
        <p:spPr>
          <a:xfrm>
            <a:off x="457200" y="576471"/>
            <a:ext cx="8686800" cy="5139869"/>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But </a:t>
            </a:r>
            <a:r>
              <a:rPr lang="en-US" sz="2000">
                <a:solidFill>
                  <a:schemeClr val="bg1"/>
                </a:solidFill>
              </a:rPr>
              <a:t>where is the line? “And where are the Bounds of that Contingency? You may limit, it seems, upon a Contingency to happen in a Life: What if it be limited, if such a one die without issue within twenty-one Years, or 100 Years or while Westminster-Hall stands? Where will you stop, if you do not stop here? I will tell you where I will stop: I will stop where-ever any visible Inconvenience doth appear . . </a:t>
            </a:r>
            <a:r>
              <a:rPr lang="en-US" sz="2000">
                <a:solidFill>
                  <a:schemeClr val="bg1"/>
                </a:solidFill>
              </a:rPr>
              <a:t>. </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Note </a:t>
            </a:r>
            <a:r>
              <a:rPr lang="en-US" sz="2000">
                <a:solidFill>
                  <a:schemeClr val="bg1"/>
                </a:solidFill>
              </a:rPr>
              <a:t>the test “visible inconvenience.” The Rule Against Perpetuities (“No interest is good unless it must vest, if at all, within a life or lives in being at the creation of the interest plus 21 years.”) as opposed to the doctrine of perpetuities is a 19th-century </a:t>
            </a:r>
            <a:r>
              <a:rPr lang="en-US" sz="2000">
                <a:solidFill>
                  <a:schemeClr val="bg1"/>
                </a:solidFill>
              </a:rPr>
              <a:t>creation</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Does </a:t>
            </a:r>
            <a:r>
              <a:rPr lang="en-US" sz="2000">
                <a:solidFill>
                  <a:schemeClr val="bg1"/>
                </a:solidFill>
              </a:rPr>
              <a:t>one view the case as for or against perpetuities? The social point in its context is not quite what you might think. Once we see clearly that the decision is pro-perpetuities and not anti, it’s all too easy to fall into the Habbakuk thesis about the rise of the great estates.</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235559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strict settlement</a:t>
            </a:r>
            <a:endParaRPr lang="en-US" altLang="en-US" sz="2400" dirty="0"/>
          </a:p>
        </p:txBody>
      </p:sp>
      <p:sp>
        <p:nvSpPr>
          <p:cNvPr id="8" name="TextBox 7"/>
          <p:cNvSpPr txBox="1"/>
          <p:nvPr/>
        </p:nvSpPr>
        <p:spPr>
          <a:xfrm>
            <a:off x="457200" y="576471"/>
            <a:ext cx="8686800" cy="5693866"/>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We </a:t>
            </a:r>
            <a:r>
              <a:rPr lang="en-US" sz="2000">
                <a:solidFill>
                  <a:schemeClr val="bg1"/>
                </a:solidFill>
              </a:rPr>
              <a:t>should, however, be cautious in doing so. For the most part, the great families did not use the type of device that Bridgeman created, they used the strict settlement: “To G for life, remainder to G’s wife for life, remainder to trustees for 10 yrs to raise portions, remainder to Thomas for life, remainder to trustees for the life of G and Thomas to preserve contingent remainders, remainder to Thomas’s eldest son in fee </a:t>
            </a:r>
            <a:r>
              <a:rPr lang="en-US" sz="2000">
                <a:solidFill>
                  <a:schemeClr val="bg1"/>
                </a:solidFill>
              </a:rPr>
              <a:t>tail</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Obviously</a:t>
            </a:r>
            <a:r>
              <a:rPr lang="en-US" sz="2000">
                <a:solidFill>
                  <a:schemeClr val="bg1"/>
                </a:solidFill>
              </a:rPr>
              <a:t>, this would not work in the situation of the earl of Arundel because it was anticipated, and it in fact panned out, that Thomas would not have issue. But most eldest sons are not sickly or mentally incompetent. How does this work in the more normal case</a:t>
            </a:r>
            <a:r>
              <a:rPr lang="en-US" sz="2000">
                <a:solidFill>
                  <a:schemeClr val="bg1"/>
                </a:solidFill>
              </a:rPr>
              <a:t>? </a:t>
            </a:r>
            <a:endParaRPr lang="en-US" sz="2000" smtClean="0">
              <a:solidFill>
                <a:schemeClr val="bg1"/>
              </a:solidFill>
            </a:endParaRP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Thomas </a:t>
            </a:r>
            <a:r>
              <a:rPr lang="en-US" sz="2000">
                <a:solidFill>
                  <a:schemeClr val="bg1"/>
                </a:solidFill>
              </a:rPr>
              <a:t>has a life estate. He may also have the reversion. Even if he does not, he may be able to get it. Were it not for the trustees to preserve contingent remainders, Thomas with the life estate and the reversion could destroy the contingent remainder in the eldest son, so long as he does not have one. Once he does, however, the eldest son has a vested remainder which can’t be </a:t>
            </a:r>
            <a:r>
              <a:rPr lang="en-US" sz="2000">
                <a:solidFill>
                  <a:schemeClr val="bg1"/>
                </a:solidFill>
              </a:rPr>
              <a:t>destroyed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130870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strict settlement (cont’d)</a:t>
            </a:r>
            <a:endParaRPr lang="en-US" altLang="en-US" sz="2400" dirty="0"/>
          </a:p>
        </p:txBody>
      </p:sp>
      <p:sp>
        <p:nvSpPr>
          <p:cNvPr id="8" name="TextBox 7"/>
          <p:cNvSpPr txBox="1"/>
          <p:nvPr/>
        </p:nvSpPr>
        <p:spPr>
          <a:xfrm>
            <a:off x="457200" y="576471"/>
            <a:ext cx="8686800" cy="5447645"/>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But </a:t>
            </a:r>
            <a:r>
              <a:rPr lang="en-US" sz="2000">
                <a:solidFill>
                  <a:schemeClr val="bg1"/>
                </a:solidFill>
              </a:rPr>
              <a:t>the eldest son is a baby, and he can’t make any conveyances so long as he is under 21. When he reaches the age of 21, he approaches his father and asks for money so that he can go up to London and make a splash in the social season. Dad says sure, but first we have to go see the family solicitor and do some business. Thomas conveys his interests to the solicitor. Thomas Jr. conveys his interest to the solicitor. The solicitor ends up with a fee simple absolute. The solicitor then conveys back to “To Thomas for life, remainder to Thomas’s wife for life, remainder to trustees for 10 yrs to raise portions, remainder to Thomas, Jr. for life, remainder to trustees for the life of Thomas and Thomas, Jr. to preserve contingent remainders, remainder to Thomas Jr.’s eldest son in fee tail </a:t>
            </a:r>
            <a:r>
              <a:rPr lang="en-US" sz="2000">
                <a:solidFill>
                  <a:schemeClr val="bg1"/>
                </a:solidFill>
              </a:rPr>
              <a:t>male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Hence</a:t>
            </a:r>
            <a:r>
              <a:rPr lang="en-US" sz="2000">
                <a:solidFill>
                  <a:schemeClr val="bg1"/>
                </a:solidFill>
              </a:rPr>
              <a:t>, the strict settlement works, so long as it is renewed in each generation. Many of them were. The strict settlement did not become unpopular until after World War II, when it was subject to increasingly confiscatory taxation</a:t>
            </a:r>
            <a:r>
              <a:rPr lang="en-US" sz="2000">
                <a:solidFill>
                  <a:schemeClr val="bg1"/>
                </a:solidFill>
              </a:rPr>
              <a:t>. </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29933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strict settlement (cont’d)</a:t>
            </a:r>
            <a:endParaRPr lang="en-US" altLang="en-US" sz="2400" dirty="0"/>
          </a:p>
        </p:txBody>
      </p:sp>
      <p:sp>
        <p:nvSpPr>
          <p:cNvPr id="8" name="TextBox 7"/>
          <p:cNvSpPr txBox="1"/>
          <p:nvPr/>
        </p:nvSpPr>
        <p:spPr>
          <a:xfrm>
            <a:off x="457200" y="576471"/>
            <a:ext cx="8686800" cy="6186309"/>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beauty of the system, at least theoretically, is that it preserves the estate in perpetuity so long as in each generation father and son can agree to a new settlement in a situation in which the son does not have many bargaining chips. And the present holder never has anything more than a life estate, so that he can’t commit waste or dissipate the estate. When it comes time to resettle, he has a 21-year old son, and thus is in respectable middle age and likely to have the interests of the dynasty very much in mind. The way that it works depends on the psychology of relations between parents and children that seem to be virtually </a:t>
            </a:r>
            <a:r>
              <a:rPr lang="en-US" sz="2000">
                <a:solidFill>
                  <a:schemeClr val="bg1"/>
                </a:solidFill>
              </a:rPr>
              <a:t>universal</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This </a:t>
            </a:r>
            <a:r>
              <a:rPr lang="en-US" sz="2000">
                <a:solidFill>
                  <a:schemeClr val="bg1"/>
                </a:solidFill>
              </a:rPr>
              <a:t>works so long as the life tenant and his eldest son are alive when the son has reached the age of 21. That was much less common in the 18th century than it is today. How often the resettlement was made between father and son, and what happened when the father did not survive until the son reached the age of 21 requires further work. It may turn out that many fatherless 21-year old heirs were persuaded by cultural forces and/or their mothers to suffer a common recovery and resettle the estate in strict settlement form, even though they were not being leaned on by their fathers to do </a:t>
            </a:r>
            <a:r>
              <a:rPr lang="en-US" sz="2000">
                <a:solidFill>
                  <a:schemeClr val="bg1"/>
                </a:solidFill>
              </a:rPr>
              <a:t>so</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0629532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strict settlement (cont’d)</a:t>
            </a:r>
            <a:endParaRPr lang="en-US" altLang="en-US" sz="2400" dirty="0"/>
          </a:p>
        </p:txBody>
      </p:sp>
      <p:sp>
        <p:nvSpPr>
          <p:cNvPr id="8" name="TextBox 7"/>
          <p:cNvSpPr txBox="1"/>
          <p:nvPr/>
        </p:nvSpPr>
        <p:spPr>
          <a:xfrm>
            <a:off x="457200" y="576471"/>
            <a:ext cx="8686800" cy="2677656"/>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marL="342900" indent="-342900">
              <a:buFont typeface="Arial" panose="020B0604020202020204" pitchFamily="34" charset="0"/>
              <a:buChar char="•"/>
              <a:defRPr/>
            </a:pPr>
            <a:r>
              <a:rPr lang="en-US" sz="2000" smtClean="0">
                <a:solidFill>
                  <a:schemeClr val="bg1"/>
                </a:solidFill>
              </a:rPr>
              <a:t>One </a:t>
            </a:r>
            <a:r>
              <a:rPr lang="en-US" sz="2000">
                <a:solidFill>
                  <a:schemeClr val="bg1"/>
                </a:solidFill>
              </a:rPr>
              <a:t>factor that may have persuaded them to do this is that English bankers were willing to lend money to the present holders of great estates, even though they could not mortgage them, because they knew that eventually they would get paid with interest by the trustees who were to raise portions after the present holder died. But that’s just a guess. There may have been something in the literature that I’ve missed. I’m no specialist in the 18th century, but my impression is that the work simply hasn’t been done.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088069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The Duke of Norfolk’s Case  </a:t>
            </a:r>
            <a:r>
              <a:rPr lang="en-US" altLang="en-US" sz="2400"/>
              <a:t>– </a:t>
            </a:r>
            <a:r>
              <a:rPr lang="en-US" altLang="en-US" sz="2400" smtClean="0"/>
              <a:t>the conclusion</a:t>
            </a:r>
            <a:endParaRPr lang="en-US" altLang="en-US" sz="2400" dirty="0"/>
          </a:p>
        </p:txBody>
      </p:sp>
      <p:sp>
        <p:nvSpPr>
          <p:cNvPr id="8" name="TextBox 7"/>
          <p:cNvSpPr txBox="1"/>
          <p:nvPr/>
        </p:nvSpPr>
        <p:spPr>
          <a:xfrm>
            <a:off x="457200" y="576471"/>
            <a:ext cx="8686800" cy="3293209"/>
          </a:xfrm>
          <a:prstGeom prst="rect">
            <a:avLst/>
          </a:prstGeom>
          <a:noFill/>
        </p:spPr>
        <p:txBody>
          <a:bodyPr wrap="square">
            <a:spAutoFit/>
          </a:bodyPr>
          <a:lstStyle/>
          <a:p>
            <a:pPr marL="171450" indent="-171450">
              <a:buFont typeface="Arial" panose="020B0604020202020204" pitchFamily="34" charset="0"/>
              <a:buChar char="•"/>
              <a:defRPr/>
            </a:pPr>
            <a:endParaRPr lang="en-US" sz="800" i="1" dirty="0">
              <a:solidFill>
                <a:schemeClr val="bg1"/>
              </a:solidFill>
            </a:endParaRPr>
          </a:p>
          <a:p>
            <a:pPr>
              <a:defRPr/>
            </a:pPr>
            <a:r>
              <a:rPr lang="en-US" sz="2000" smtClean="0">
                <a:solidFill>
                  <a:schemeClr val="bg1"/>
                </a:solidFill>
              </a:rPr>
              <a:t>Lord </a:t>
            </a:r>
            <a:r>
              <a:rPr lang="en-US" sz="2000">
                <a:solidFill>
                  <a:schemeClr val="bg1"/>
                </a:solidFill>
              </a:rPr>
              <a:t>Nottingham died in 1682 shortly after rendering his decree. Francis North, CJCP, who had opined against the validity of the settlement became Lord Keeper. Henry petitioned for a rehearing and Nottingham’s decision was reversed. Then Henry died, and then Charles II died. Charles Howard brought a petition in the House of Lords to reverse North’s decision and restore Nottingham’s decree. On 19 June 1685, the House of Lords reversed Lord North’s decree and reinstated Lord Nottingham’s. Not the least of the ironies of the Duke of Norfolk’s Case is that the present duke of Norfolk is a descendant of Charles and not of Henry. Henry’s line died out in the 18th century.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07536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9155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Future interests in parties other than the grantor </a:t>
            </a:r>
            <a:r>
              <a:rPr lang="en-US" sz="2400"/>
              <a:t>– </a:t>
            </a:r>
            <a:r>
              <a:rPr lang="en-US" sz="2400" smtClean="0"/>
              <a:t>executory interests</a:t>
            </a:r>
            <a:endParaRPr lang="en-US" altLang="en-US" sz="2400" dirty="0"/>
          </a:p>
        </p:txBody>
      </p:sp>
      <p:sp>
        <p:nvSpPr>
          <p:cNvPr id="8" name="TextBox 7"/>
          <p:cNvSpPr txBox="1"/>
          <p:nvPr/>
        </p:nvSpPr>
        <p:spPr>
          <a:xfrm>
            <a:off x="457200" y="1395663"/>
            <a:ext cx="8686800" cy="4832092"/>
          </a:xfrm>
          <a:prstGeom prst="rect">
            <a:avLst/>
          </a:prstGeom>
          <a:noFill/>
        </p:spPr>
        <p:txBody>
          <a:bodyPr wrap="square">
            <a:spAutoFit/>
          </a:bodyPr>
          <a:lstStyle/>
          <a:p>
            <a:pPr>
              <a:defRPr/>
            </a:pPr>
            <a:r>
              <a:rPr lang="en-US" sz="2000" smtClean="0">
                <a:solidFill>
                  <a:schemeClr val="bg1"/>
                </a:solidFill>
              </a:rPr>
              <a:t>Executory </a:t>
            </a:r>
            <a:r>
              <a:rPr lang="en-US" sz="2000">
                <a:solidFill>
                  <a:schemeClr val="bg1"/>
                </a:solidFill>
              </a:rPr>
              <a:t>interests – a future interest that does not follow upon the natural expiration of a supporting freehold estate. They come in two kinds: </a:t>
            </a:r>
            <a:endParaRPr lang="en-US" sz="2000" smtClean="0">
              <a:solidFill>
                <a:schemeClr val="bg1"/>
              </a:solidFill>
            </a:endParaRP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a:solidFill>
                  <a:schemeClr val="bg1"/>
                </a:solidFill>
              </a:rPr>
              <a:t>Springing – cutting off the grantor’s fee in mid-course, including interests following, e.g. a term </a:t>
            </a:r>
            <a:r>
              <a:rPr lang="en-US" sz="2000">
                <a:solidFill>
                  <a:schemeClr val="bg1"/>
                </a:solidFill>
              </a:rPr>
              <a:t>of </a:t>
            </a:r>
            <a:r>
              <a:rPr lang="en-US" sz="2000" smtClean="0">
                <a:solidFill>
                  <a:schemeClr val="bg1"/>
                </a:solidFill>
              </a:rPr>
              <a:t>years.</a:t>
            </a:r>
          </a:p>
          <a:p>
            <a:pPr marL="342900" indent="-342900">
              <a:buFont typeface="Arial" panose="020B0604020202020204" pitchFamily="34" charset="0"/>
              <a:buChar char="•"/>
              <a:defRPr/>
            </a:pPr>
            <a:endParaRPr lang="en-US" sz="2000">
              <a:solidFill>
                <a:schemeClr val="bg1"/>
              </a:solidFill>
            </a:endParaRPr>
          </a:p>
          <a:p>
            <a:pPr marL="800100" lvl="1" indent="-342900">
              <a:buFont typeface="Arial" panose="020B0604020202020204" pitchFamily="34" charset="0"/>
              <a:buChar char="•"/>
              <a:defRPr/>
            </a:pPr>
            <a:r>
              <a:rPr lang="en-US" sz="2000">
                <a:solidFill>
                  <a:schemeClr val="bg1"/>
                </a:solidFill>
              </a:rPr>
              <a:t>O—&gt;A if he marries </a:t>
            </a:r>
            <a:r>
              <a:rPr lang="en-US" sz="2000">
                <a:solidFill>
                  <a:schemeClr val="bg1"/>
                </a:solidFill>
              </a:rPr>
              <a:t>my </a:t>
            </a:r>
            <a:r>
              <a:rPr lang="en-US" sz="2000" smtClean="0">
                <a:solidFill>
                  <a:schemeClr val="bg1"/>
                </a:solidFill>
              </a:rPr>
              <a:t>daughter</a:t>
            </a:r>
          </a:p>
          <a:p>
            <a:pPr marL="800100" lvl="1" indent="-342900">
              <a:buFont typeface="Arial" panose="020B0604020202020204" pitchFamily="34" charset="0"/>
              <a:buChar char="•"/>
              <a:defRPr/>
            </a:pPr>
            <a:endParaRPr lang="en-US" sz="2000">
              <a:solidFill>
                <a:schemeClr val="bg1"/>
              </a:solidFill>
            </a:endParaRPr>
          </a:p>
          <a:p>
            <a:pPr marL="800100" lvl="1" indent="-342900">
              <a:buFont typeface="Arial" panose="020B0604020202020204" pitchFamily="34" charset="0"/>
              <a:buChar char="•"/>
              <a:defRPr/>
            </a:pPr>
            <a:r>
              <a:rPr lang="en-US" sz="2000">
                <a:solidFill>
                  <a:schemeClr val="bg1"/>
                </a:solidFill>
              </a:rPr>
              <a:t>O—&gt;A for 50 years—&gt;remainder B and </a:t>
            </a:r>
            <a:r>
              <a:rPr lang="en-US" sz="2000">
                <a:solidFill>
                  <a:schemeClr val="bg1"/>
                </a:solidFill>
              </a:rPr>
              <a:t>his </a:t>
            </a:r>
            <a:r>
              <a:rPr lang="en-US" sz="2000" smtClean="0">
                <a:solidFill>
                  <a:schemeClr val="bg1"/>
                </a:solidFill>
              </a:rPr>
              <a:t>heirs</a:t>
            </a:r>
          </a:p>
          <a:p>
            <a:pPr marL="800100" lvl="1" indent="-342900">
              <a:buFont typeface="Arial" panose="020B0604020202020204" pitchFamily="34" charset="0"/>
              <a:buChar char="•"/>
              <a:defRPr/>
            </a:pPr>
            <a:endParaRPr lang="en-US" sz="2000">
              <a:solidFill>
                <a:schemeClr val="bg1"/>
              </a:solidFill>
            </a:endParaRPr>
          </a:p>
          <a:p>
            <a:pPr marL="347472" lvl="1" indent="-342900">
              <a:buFont typeface="Arial" panose="020B0604020202020204" pitchFamily="34" charset="0"/>
              <a:buChar char="•"/>
              <a:defRPr/>
            </a:pPr>
            <a:r>
              <a:rPr lang="en-US" sz="2000">
                <a:solidFill>
                  <a:schemeClr val="bg1"/>
                </a:solidFill>
              </a:rPr>
              <a:t>Shifting – following a contingency that cuts a vested estate in a third party off short of the natural expiration </a:t>
            </a:r>
            <a:r>
              <a:rPr lang="en-US" sz="2000">
                <a:solidFill>
                  <a:schemeClr val="bg1"/>
                </a:solidFill>
              </a:rPr>
              <a:t>period</a:t>
            </a:r>
            <a:r>
              <a:rPr lang="en-US" sz="2000" smtClean="0">
                <a:solidFill>
                  <a:schemeClr val="bg1"/>
                </a:solidFill>
              </a:rPr>
              <a:t>.</a:t>
            </a:r>
          </a:p>
          <a:p>
            <a:pPr marL="347472" lvl="1" indent="-342900">
              <a:buFont typeface="Arial" panose="020B0604020202020204" pitchFamily="34" charset="0"/>
              <a:buChar char="•"/>
              <a:defRPr/>
            </a:pPr>
            <a:endParaRPr lang="en-US" sz="2000">
              <a:solidFill>
                <a:schemeClr val="bg1"/>
              </a:solidFill>
            </a:endParaRPr>
          </a:p>
          <a:p>
            <a:pPr marL="804672" lvl="2" indent="-342900">
              <a:buFont typeface="Arial" panose="020B0604020202020204" pitchFamily="34" charset="0"/>
              <a:buChar char="•"/>
              <a:defRPr/>
            </a:pPr>
            <a:r>
              <a:rPr lang="en-US" sz="2000">
                <a:solidFill>
                  <a:schemeClr val="bg1"/>
                </a:solidFill>
              </a:rPr>
              <a:t>O—&gt;A for life—&gt;remainder B and his heirs, but if B dies before A—&gt;remainder C and his heirs</a:t>
            </a:r>
          </a:p>
          <a:p>
            <a:pPr marL="800100" lvl="1"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Executory </a:t>
            </a:r>
            <a:r>
              <a:rPr lang="en-US" sz="2400"/>
              <a:t>interests </a:t>
            </a:r>
            <a:r>
              <a:rPr lang="en-US" sz="2400" smtClean="0"/>
              <a:t>(cont’d).</a:t>
            </a:r>
            <a:endParaRPr lang="en-US" altLang="en-US" sz="2400" dirty="0"/>
          </a:p>
        </p:txBody>
      </p:sp>
      <p:sp>
        <p:nvSpPr>
          <p:cNvPr id="8" name="TextBox 7"/>
          <p:cNvSpPr txBox="1"/>
          <p:nvPr/>
        </p:nvSpPr>
        <p:spPr>
          <a:xfrm>
            <a:off x="457200" y="1163781"/>
            <a:ext cx="8063345" cy="2862322"/>
          </a:xfrm>
          <a:prstGeom prst="rect">
            <a:avLst/>
          </a:prstGeom>
          <a:noFill/>
        </p:spPr>
        <p:txBody>
          <a:bodyPr wrap="square">
            <a:spAutoFit/>
          </a:bodyPr>
          <a:lstStyle/>
          <a:p>
            <a:pPr>
              <a:defRPr/>
            </a:pPr>
            <a:r>
              <a:rPr lang="en-US" sz="2000">
                <a:solidFill>
                  <a:schemeClr val="bg1"/>
                </a:solidFill>
              </a:rPr>
              <a:t>Examples of executory interests prior to the 16th century do not exist (the reversion, possibility of reverter or right of entry – future interests retained by the grantor – are always treated as </a:t>
            </a:r>
            <a:r>
              <a:rPr lang="en-US" sz="2000" i="1">
                <a:solidFill>
                  <a:schemeClr val="bg1"/>
                </a:solidFill>
              </a:rPr>
              <a:t>sui generis</a:t>
            </a:r>
            <a:r>
              <a:rPr lang="en-US" sz="2000">
                <a:solidFill>
                  <a:schemeClr val="bg1"/>
                </a:solidFill>
              </a:rPr>
              <a:t>). What happens in the 16th century is that conveyancers begin to use the statute of uses to create legal executory interests. Then they use the exceptions to the statute to create equitable ones. What they are playing with are two nascent doctrines, one new in the 16th century, the doctrine of perpetuities, the other probably more ancient, the doctrine of destructibility, the confines of which had not been explored.</a:t>
            </a:r>
            <a:endParaRPr lang="en-US" sz="2000" i="1"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74355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11678"/>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Settlements </a:t>
            </a:r>
            <a:r>
              <a:rPr lang="en-US" sz="2400"/>
              <a:t>(Baker pp. 318–46, </a:t>
            </a:r>
            <a:r>
              <a:rPr lang="en-US" sz="2400"/>
              <a:t>in </a:t>
            </a:r>
            <a:r>
              <a:rPr lang="en-US" sz="2400" smtClean="0"/>
              <a:t>a somewhat </a:t>
            </a:r>
            <a:r>
              <a:rPr lang="en-US" sz="2400"/>
              <a:t>different order)</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78643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87615"/>
            <a:ext cx="8686800" cy="5064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a:t>fee tail and the beginning of the doctrine about perpetuities</a:t>
            </a:r>
            <a:endParaRPr lang="en-US" altLang="en-US" sz="2400" dirty="0"/>
          </a:p>
        </p:txBody>
      </p:sp>
      <p:sp>
        <p:nvSpPr>
          <p:cNvPr id="8" name="TextBox 7"/>
          <p:cNvSpPr txBox="1"/>
          <p:nvPr/>
        </p:nvSpPr>
        <p:spPr>
          <a:xfrm>
            <a:off x="457200" y="1203158"/>
            <a:ext cx="8686800" cy="4785926"/>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durability of the fee tail from </a:t>
            </a:r>
            <a:r>
              <a:rPr lang="en-US" sz="2000" i="1">
                <a:solidFill>
                  <a:schemeClr val="bg1"/>
                </a:solidFill>
              </a:rPr>
              <a:t>De donis </a:t>
            </a:r>
            <a:r>
              <a:rPr lang="en-US" sz="2000">
                <a:solidFill>
                  <a:schemeClr val="bg1"/>
                </a:solidFill>
              </a:rPr>
              <a:t>(1285) to the mid-15th century; herewith of Bereford, CJCP, in </a:t>
            </a:r>
            <a:r>
              <a:rPr lang="en-US" sz="2000">
                <a:solidFill>
                  <a:schemeClr val="bg1"/>
                </a:solidFill>
              </a:rPr>
              <a:t>1312</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i="1">
                <a:solidFill>
                  <a:schemeClr val="bg1"/>
                </a:solidFill>
              </a:rPr>
              <a:t>Taltarum’s Case </a:t>
            </a:r>
            <a:r>
              <a:rPr lang="en-US" sz="2000">
                <a:solidFill>
                  <a:schemeClr val="bg1"/>
                </a:solidFill>
              </a:rPr>
              <a:t>(1472) and the common recovery as a means of </a:t>
            </a:r>
            <a:r>
              <a:rPr lang="en-US" sz="2000">
                <a:solidFill>
                  <a:schemeClr val="bg1"/>
                </a:solidFill>
              </a:rPr>
              <a:t>docking </a:t>
            </a:r>
            <a:r>
              <a:rPr lang="en-US" sz="2000" smtClean="0">
                <a:solidFill>
                  <a:schemeClr val="bg1"/>
                </a:solidFill>
              </a:rPr>
              <a:t>entails.</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Conditional defeasances – “to A and the heirs of his body until A attempts to alienate, remainder to B and the heirs of his body, </a:t>
            </a:r>
            <a:r>
              <a:rPr lang="en-US" sz="2000">
                <a:solidFill>
                  <a:schemeClr val="bg1"/>
                </a:solidFill>
              </a:rPr>
              <a:t>etc</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The old rule against perpetuities, temp. Eliz. </a:t>
            </a:r>
            <a:r>
              <a:rPr lang="en-US" sz="2000">
                <a:solidFill>
                  <a:schemeClr val="bg1"/>
                </a:solidFill>
              </a:rPr>
              <a:t>I</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Maitland’s mistake.</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500" smtClean="0">
                <a:solidFill>
                  <a:schemeClr val="bg1"/>
                </a:solidFill>
              </a:rPr>
              <a:t>. </a:t>
            </a:r>
            <a:endParaRPr lang="en-US" sz="50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86943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6836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Remainders</a:t>
            </a:r>
            <a:endParaRPr lang="en-US" altLang="en-US" sz="2400" dirty="0"/>
          </a:p>
        </p:txBody>
      </p:sp>
      <p:sp>
        <p:nvSpPr>
          <p:cNvPr id="8" name="TextBox 7"/>
          <p:cNvSpPr txBox="1"/>
          <p:nvPr/>
        </p:nvSpPr>
        <p:spPr>
          <a:xfrm>
            <a:off x="457200" y="1163781"/>
            <a:ext cx="8063345" cy="3477875"/>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The </a:t>
            </a:r>
            <a:r>
              <a:rPr lang="en-US" sz="2000" i="1">
                <a:solidFill>
                  <a:schemeClr val="bg1"/>
                </a:solidFill>
              </a:rPr>
              <a:t>Provost of Beverley’s Case </a:t>
            </a:r>
            <a:r>
              <a:rPr lang="en-US" sz="2000">
                <a:solidFill>
                  <a:schemeClr val="bg1"/>
                </a:solidFill>
              </a:rPr>
              <a:t>(1366) “To my eldest son in fee tail male, remainder to my right heirs.” The eldest son died without issue, and his brother entered, and was said to in by inheritance rather than purchase, so that the lord was entitled to a </a:t>
            </a:r>
            <a:r>
              <a:rPr lang="en-US" sz="2000">
                <a:solidFill>
                  <a:schemeClr val="bg1"/>
                </a:solidFill>
              </a:rPr>
              <a:t>relief</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Full recognition of contingent remainders (</a:t>
            </a:r>
            <a:r>
              <a:rPr lang="en-US" sz="2000" i="1">
                <a:solidFill>
                  <a:schemeClr val="bg1"/>
                </a:solidFill>
              </a:rPr>
              <a:t>Colthirst v. Bejushin </a:t>
            </a:r>
            <a:r>
              <a:rPr lang="en-US" sz="2000">
                <a:solidFill>
                  <a:schemeClr val="bg1"/>
                </a:solidFill>
              </a:rPr>
              <a:t>1550) – “To A and B for their joint lives, remainder to the survivor, remainder to C for life if he resides on the property, remainder to D for life if he resides on the property,” with a reversion in the grantor” – the heir of a living person is the only one discussed in the Middle </a:t>
            </a:r>
            <a:r>
              <a:rPr lang="en-US" sz="2000">
                <a:solidFill>
                  <a:schemeClr val="bg1"/>
                </a:solidFill>
              </a:rPr>
              <a:t>Ages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168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Remainders (cont’d)</a:t>
            </a:r>
            <a:endParaRPr lang="en-US" altLang="en-US" sz="2400" dirty="0"/>
          </a:p>
        </p:txBody>
      </p:sp>
      <p:sp>
        <p:nvSpPr>
          <p:cNvPr id="8" name="TextBox 7"/>
          <p:cNvSpPr txBox="1"/>
          <p:nvPr/>
        </p:nvSpPr>
        <p:spPr>
          <a:xfrm>
            <a:off x="457200" y="1163781"/>
            <a:ext cx="8686800" cy="3939540"/>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No indefinite remainders – “To A for life, remainder to his male heir for life, remainder to his male heir for life, etc.” holding in Perrrot’s Case (1580) is that the remainders must vest before the determination of the first particular </a:t>
            </a:r>
            <a:r>
              <a:rPr lang="en-US" sz="2000">
                <a:solidFill>
                  <a:schemeClr val="bg1"/>
                </a:solidFill>
              </a:rPr>
              <a:t>estate</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Destructibility not fully established until </a:t>
            </a:r>
            <a:r>
              <a:rPr lang="en-US" sz="2000" i="1">
                <a:solidFill>
                  <a:schemeClr val="bg1"/>
                </a:solidFill>
              </a:rPr>
              <a:t>Chudleigh’s Case </a:t>
            </a:r>
            <a:r>
              <a:rPr lang="en-US" sz="2000">
                <a:solidFill>
                  <a:schemeClr val="bg1"/>
                </a:solidFill>
              </a:rPr>
              <a:t>[</a:t>
            </a:r>
            <a:r>
              <a:rPr lang="en-US" sz="2000" i="1">
                <a:solidFill>
                  <a:schemeClr val="bg1"/>
                </a:solidFill>
              </a:rPr>
              <a:t>Dillon v. Freine</a:t>
            </a:r>
            <a:r>
              <a:rPr lang="en-US" sz="2000">
                <a:solidFill>
                  <a:schemeClr val="bg1"/>
                </a:solidFill>
              </a:rPr>
              <a:t>] in 1595 – “To A for life, remainder to his first born son in fee tail male,” with remainders over. Even here the statement is dictum, but strong dictum saying that had the interest in question been a remainder and the contingency not been fulfilled when A conveyed, the remainder would have been destroyed. Both medieval and early modern courts clearly have problems with the concept of contingent remainders.</a:t>
            </a:r>
          </a:p>
          <a:p>
            <a:pPr marL="342900" indent="-342900">
              <a:buFont typeface="Arial" panose="020B0604020202020204" pitchFamily="34" charset="0"/>
              <a:buChar char="•"/>
              <a:defRPr/>
            </a:pPr>
            <a:endParaRPr lang="en-US" sz="1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466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4342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Executory interests</a:t>
            </a:r>
            <a:endParaRPr lang="en-US" altLang="en-US" sz="2400" dirty="0"/>
          </a:p>
        </p:txBody>
      </p:sp>
      <p:sp>
        <p:nvSpPr>
          <p:cNvPr id="8" name="TextBox 7"/>
          <p:cNvSpPr txBox="1"/>
          <p:nvPr/>
        </p:nvSpPr>
        <p:spPr>
          <a:xfrm>
            <a:off x="457200" y="1106906"/>
            <a:ext cx="8686800" cy="4278094"/>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Entailed uses are the only ones discussed prior to the Statute of Uses, and this so far as we can tell only </a:t>
            </a:r>
            <a:r>
              <a:rPr lang="en-US" sz="2000">
                <a:solidFill>
                  <a:schemeClr val="bg1"/>
                </a:solidFill>
              </a:rPr>
              <a:t>academically</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i="1">
                <a:solidFill>
                  <a:schemeClr val="bg1"/>
                </a:solidFill>
              </a:rPr>
              <a:t>Scintilla juris </a:t>
            </a:r>
            <a:r>
              <a:rPr lang="en-US" sz="2000">
                <a:solidFill>
                  <a:schemeClr val="bg1"/>
                </a:solidFill>
              </a:rPr>
              <a:t>(Dyer’s phrase) – validating the interests in a grant “to A to use of B for life remainder to C” (the problem was that the seisin was in B by the stat; nothing in the statute spoke of B’s seisin supporting a remainder) – same applied to wills by brute </a:t>
            </a:r>
            <a:r>
              <a:rPr lang="en-US" sz="2000">
                <a:solidFill>
                  <a:schemeClr val="bg1"/>
                </a:solidFill>
              </a:rPr>
              <a:t>force</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i="1">
                <a:solidFill>
                  <a:schemeClr val="bg1"/>
                </a:solidFill>
              </a:rPr>
              <a:t>Shelley’s Case </a:t>
            </a:r>
            <a:r>
              <a:rPr lang="en-US" sz="2000">
                <a:solidFill>
                  <a:schemeClr val="bg1"/>
                </a:solidFill>
              </a:rPr>
              <a:t>(1581) – “To the use of X for life remainder after 24 years to the heirs male of the body of X in tail male” converted to a fee tail in X (the issue was a child en ventre [great-grandson, the heir by descent] vs. X’s 2d son [the taker by </a:t>
            </a:r>
            <a:r>
              <a:rPr lang="en-US" sz="2000">
                <a:solidFill>
                  <a:schemeClr val="bg1"/>
                </a:solidFill>
              </a:rPr>
              <a:t>remainder</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i="1">
                <a:solidFill>
                  <a:schemeClr val="bg1"/>
                </a:solidFill>
              </a:rPr>
              <a:t>Chudleigh’s Case </a:t>
            </a:r>
            <a:r>
              <a:rPr lang="en-US" sz="2000">
                <a:solidFill>
                  <a:schemeClr val="bg1"/>
                </a:solidFill>
              </a:rPr>
              <a:t>(1595) – establishes the destructibility of both contingent remainders and executory interests.</a:t>
            </a:r>
          </a:p>
          <a:p>
            <a:pPr marL="342900" indent="-342900">
              <a:buFont typeface="Arial" panose="020B0604020202020204" pitchFamily="34" charset="0"/>
              <a:buChar char="•"/>
              <a:defRPr/>
            </a:pPr>
            <a:endParaRPr lang="en-US" sz="8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9859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54891</TotalTime>
  <Words>3502</Words>
  <Application>Microsoft Office PowerPoint</Application>
  <PresentationFormat>On-screen Show (4:3)</PresentationFormat>
  <Paragraphs>210</Paragraphs>
  <Slides>27</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Times New Roman</vt:lpstr>
      <vt:lpstr>bilder constitutionalism</vt:lpstr>
      <vt:lpstr>PowerPoint Presentation</vt:lpstr>
      <vt:lpstr>Future interests in parties other than the grantor – remainders</vt:lpstr>
      <vt:lpstr>Future interests in parties other than the grantor – executory interests</vt:lpstr>
      <vt:lpstr>Executory interests (cont’d).</vt:lpstr>
      <vt:lpstr>Settlements (Baker pp. 318–46, in a somewhat different order)</vt:lpstr>
      <vt:lpstr>The fee tail and the beginning of the doctrine about perpetuities</vt:lpstr>
      <vt:lpstr>Remainders</vt:lpstr>
      <vt:lpstr>Remainders (cont’d)</vt:lpstr>
      <vt:lpstr>Executory interests</vt:lpstr>
      <vt:lpstr>Shifting and springing uses (following a term) will be treated below under the Duke of Norfolk’s Case.</vt:lpstr>
      <vt:lpstr>Pells v. Brown (1620)</vt:lpstr>
      <vt:lpstr>Purefoy v. Rogers (1671)</vt:lpstr>
      <vt:lpstr>From the 16th c. to the 17th c.</vt:lpstr>
      <vt:lpstr>The development of the use after the statute and settlements in equity.</vt:lpstr>
      <vt:lpstr>The development of the use after the statute and settlements in equity.(cont’d)   </vt:lpstr>
      <vt:lpstr>The Duke of Norfolk’s Case  – cast of characters</vt:lpstr>
      <vt:lpstr>The Duke of Norfolk’s Case  – the settlement</vt:lpstr>
      <vt:lpstr>The Duke of Norfolk’s Case  – the settlement (cont’d)</vt:lpstr>
      <vt:lpstr>The Duke of Norfolk’s Case  – Henry’s shenanigans</vt:lpstr>
      <vt:lpstr>The Duke of Norfolk’s Case  – Bridgeman’s machinations</vt:lpstr>
      <vt:lpstr>The Duke of Norfolk’s Case  – Nottingham’s motivations</vt:lpstr>
      <vt:lpstr>Nottingham’s motivations (cont’d)</vt:lpstr>
      <vt:lpstr>The strict settlement</vt:lpstr>
      <vt:lpstr>The strict settlement (cont’d)</vt:lpstr>
      <vt:lpstr>The strict settlement (cont’d)</vt:lpstr>
      <vt:lpstr>The strict settlement (cont’d)</vt:lpstr>
      <vt:lpstr>The Duke of Norfolk’s Case  – the conclusion</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736</cp:revision>
  <dcterms:created xsi:type="dcterms:W3CDTF">2007-01-08T17:13:49Z</dcterms:created>
  <dcterms:modified xsi:type="dcterms:W3CDTF">2021-11-19T15:23:59Z</dcterms:modified>
</cp:coreProperties>
</file>