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83" r:id="rId2"/>
    <p:sldId id="425" r:id="rId3"/>
    <p:sldId id="471" r:id="rId4"/>
    <p:sldId id="584" r:id="rId5"/>
    <p:sldId id="596" r:id="rId6"/>
    <p:sldId id="585" r:id="rId7"/>
    <p:sldId id="597" r:id="rId8"/>
    <p:sldId id="586" r:id="rId9"/>
    <p:sldId id="587" r:id="rId10"/>
    <p:sldId id="598" r:id="rId11"/>
    <p:sldId id="588" r:id="rId12"/>
    <p:sldId id="565" r:id="rId13"/>
    <p:sldId id="599" r:id="rId14"/>
    <p:sldId id="600" r:id="rId15"/>
    <p:sldId id="553" r:id="rId16"/>
    <p:sldId id="601" r:id="rId17"/>
    <p:sldId id="555" r:id="rId18"/>
    <p:sldId id="602" r:id="rId19"/>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224737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01761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6010501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89428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41842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60649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27889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21_uses.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Uses</a:t>
            </a:r>
            <a:r>
              <a:rPr lang="en-US" altLang="en-US" dirty="0"/>
              <a:t/>
            </a:r>
            <a:br>
              <a:rPr lang="en-US" altLang="en-US" dirty="0"/>
            </a:br>
            <a:r>
              <a:rPr lang="en-US" altLang="en-US"/>
              <a:t>Lecture </a:t>
            </a:r>
            <a:r>
              <a:rPr lang="en-US" altLang="en-US" smtClean="0"/>
              <a:t>23</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smtClean="0"/>
              <a:t>will of Lord Dacre of the Sourth, 1533 (cont’d</a:t>
            </a:r>
            <a:r>
              <a:rPr lang="en-US" sz="2400" smtClean="0"/>
              <a:t>)</a:t>
            </a:r>
            <a:endParaRPr lang="en-US" altLang="en-US" sz="2400" dirty="0"/>
          </a:p>
        </p:txBody>
      </p:sp>
      <p:sp>
        <p:nvSpPr>
          <p:cNvPr id="8" name="TextBox 7"/>
          <p:cNvSpPr txBox="1"/>
          <p:nvPr/>
        </p:nvSpPr>
        <p:spPr>
          <a:xfrm>
            <a:off x="457200" y="1163781"/>
            <a:ext cx="8063345" cy="47089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feoffees were to use the income from about a third of the lord’s remaining lands “for the performance of my will.” This was almost certainly to pay his debts and funeral expenses, and probably to pay various legacies to people or institutions. The income from the rest of his lands was to be used to raise a marriage portion of 500 marks (£333) for the lord’s niece. After this was done, they were to make all these lands over to his heir in tail male after he had reached the age of </a:t>
            </a:r>
            <a:r>
              <a:rPr lang="en-US" sz="2000">
                <a:solidFill>
                  <a:schemeClr val="bg1"/>
                </a:solidFill>
              </a:rPr>
              <a:t>24</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annual value of all of the lord’s holdings was estimated at over £1000. Taking out the lands that were eventually to end up in the hands other people, the annual value of the land that his heir would receive was slightly over £700. Thomas, the heir, was 18 at the time; had the lord’s will been executed, he would not have gotten access to this money until he was 24.</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41703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90022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Disadvantages of the </a:t>
            </a:r>
            <a:r>
              <a:rPr lang="en-US" sz="2400"/>
              <a:t>use </a:t>
            </a:r>
            <a:r>
              <a:rPr lang="en-US" sz="2400" smtClean="0"/>
              <a:t>from the point of view of public policy</a:t>
            </a:r>
            <a:r>
              <a:rPr lang="en-US" smtClean="0"/>
              <a:t>.</a:t>
            </a:r>
            <a:endParaRPr lang="en-US" altLang="en-US" sz="2400" dirty="0"/>
          </a:p>
        </p:txBody>
      </p:sp>
      <p:sp>
        <p:nvSpPr>
          <p:cNvPr id="8" name="TextBox 7"/>
          <p:cNvSpPr txBox="1"/>
          <p:nvPr/>
        </p:nvSpPr>
        <p:spPr>
          <a:xfrm>
            <a:off x="457200" y="1380349"/>
            <a:ext cx="8349916" cy="2246769"/>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Secret </a:t>
            </a:r>
            <a:r>
              <a:rPr lang="en-US" sz="2000">
                <a:solidFill>
                  <a:schemeClr val="bg1"/>
                </a:solidFill>
              </a:rPr>
              <a:t>conveyance. No one knew who really owned what..</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Evasion </a:t>
            </a:r>
            <a:r>
              <a:rPr lang="en-US" sz="2000">
                <a:solidFill>
                  <a:schemeClr val="bg1"/>
                </a:solidFill>
              </a:rPr>
              <a:t>of feudal incidents. There are references to evasion of feudal incidents in the Statute of Marlborough at the end of Henry III’s reign and a number of Inquisitions Post Mortem of the 14th century apply the notion of “fraud on the king’s rights.” This would not normally be held in a case like Lord Dacre’s.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Fiscal feudalism.</a:t>
            </a:r>
            <a:endParaRPr lang="en-US" altLang="en-US" sz="2400" dirty="0"/>
          </a:p>
        </p:txBody>
      </p:sp>
      <p:sp>
        <p:nvSpPr>
          <p:cNvPr id="8" name="TextBox 7"/>
          <p:cNvSpPr txBox="1"/>
          <p:nvPr/>
        </p:nvSpPr>
        <p:spPr>
          <a:xfrm>
            <a:off x="457200" y="738824"/>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Statutes </a:t>
            </a:r>
            <a:r>
              <a:rPr lang="en-US" sz="2000">
                <a:solidFill>
                  <a:schemeClr val="bg1"/>
                </a:solidFill>
              </a:rPr>
              <a:t>in the reign of Henry VII (1489, 1504) – the heir of the intestate cestui (but not the devisee) subject to </a:t>
            </a:r>
            <a:r>
              <a:rPr lang="en-US" sz="2000">
                <a:solidFill>
                  <a:schemeClr val="bg1"/>
                </a:solidFill>
              </a:rPr>
              <a:t>the </a:t>
            </a:r>
            <a:r>
              <a:rPr lang="en-US" sz="2000" smtClean="0">
                <a:solidFill>
                  <a:schemeClr val="bg1"/>
                </a:solidFill>
              </a:rPr>
              <a:t>incidents.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Proposed </a:t>
            </a:r>
            <a:r>
              <a:rPr lang="en-US" sz="2000">
                <a:solidFill>
                  <a:schemeClr val="bg1"/>
                </a:solidFill>
              </a:rPr>
              <a:t>statute of 1529. Henry VIII, desperately in need of cash to finance his French wars, cut a deal with the peers. One-third of the land held to use would be subject to the feudal incidents. The Commons rejected the deal in </a:t>
            </a:r>
            <a:r>
              <a:rPr lang="en-US" sz="2000">
                <a:solidFill>
                  <a:schemeClr val="bg1"/>
                </a:solidFill>
              </a:rPr>
              <a:t>1532</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Arguments </a:t>
            </a:r>
            <a:r>
              <a:rPr lang="en-US" sz="2000">
                <a:solidFill>
                  <a:schemeClr val="bg1"/>
                </a:solidFill>
              </a:rPr>
              <a:t>against the use and Lord Dacre’s Case (1535). The CP, relying on the 1484 statute, was suggesting that uses were subject to the common law. Some argued that uses are dishonest. This argument is found in Doctor and Student, with the obvious corollary that they are not to be enforced in equity. All of these arguments and more were well summarized by Thomas Audley in a reading that he gave (on a stat. of 1489) at the Inner Temple in 1526</a:t>
            </a:r>
            <a:r>
              <a:rPr lang="en-US" sz="2000">
                <a:solidFill>
                  <a:schemeClr val="bg1"/>
                </a:solidFill>
              </a:rPr>
              <a:t>.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Fiscal feudalism. (cont’d)</a:t>
            </a:r>
            <a:endParaRPr lang="en-US" altLang="en-US" sz="2400" dirty="0"/>
          </a:p>
        </p:txBody>
      </p:sp>
      <p:sp>
        <p:nvSpPr>
          <p:cNvPr id="8" name="TextBox 7"/>
          <p:cNvSpPr txBox="1"/>
          <p:nvPr/>
        </p:nvSpPr>
        <p:spPr>
          <a:xfrm>
            <a:off x="457200" y="738824"/>
            <a:ext cx="8686800" cy="563231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Audley </a:t>
            </a:r>
            <a:r>
              <a:rPr lang="en-US" sz="2000">
                <a:solidFill>
                  <a:schemeClr val="bg1"/>
                </a:solidFill>
              </a:rPr>
              <a:t>became Chancellor on the resignation of Thomas More in 1533. In 1534 he appointed Thomas Cromwell as master of the rolls. In 1535 Audley heard Lord Dacre’s Case in Chancery in the presence of all the judges of England and Cromwell. The vote was originally 5 to 5, but Port J. mumbled and was counted on the wrong side. The resulting minority were later persuaded to give way to the majority by promise of the “king’s good thanks.” The case held that it was against the nature of land to be devisable by will, and that a will of the use of land was just as invalid as the will of the land </a:t>
            </a:r>
            <a:r>
              <a:rPr lang="en-US" sz="2000">
                <a:solidFill>
                  <a:schemeClr val="bg1"/>
                </a:solidFill>
              </a:rPr>
              <a:t>itself</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Statute </a:t>
            </a:r>
            <a:r>
              <a:rPr lang="en-US" sz="2000">
                <a:solidFill>
                  <a:schemeClr val="bg1"/>
                </a:solidFill>
              </a:rPr>
              <a:t>of Uses (1536): Under it, legal title in a feoffment to uses passed automatically to the cestui que use. Much more important for parliament at the time, all previous feoffments to uses and the conveyances made pursuant to them were </a:t>
            </a:r>
            <a:r>
              <a:rPr lang="en-US" sz="2000">
                <a:solidFill>
                  <a:schemeClr val="bg1"/>
                </a:solidFill>
              </a:rPr>
              <a:t>validated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Statute </a:t>
            </a:r>
            <a:r>
              <a:rPr lang="en-US" sz="2000">
                <a:solidFill>
                  <a:schemeClr val="bg1"/>
                </a:solidFill>
              </a:rPr>
              <a:t>of Enrollments (1536): Designed to eliminate the problem of secret conveyances by requiring that the bargain and sale of freeholds be </a:t>
            </a:r>
            <a:r>
              <a:rPr lang="en-US" sz="2000">
                <a:solidFill>
                  <a:schemeClr val="bg1"/>
                </a:solidFill>
              </a:rPr>
              <a:t>recorded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7868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Fiscal feudalism. (cont’d)</a:t>
            </a:r>
            <a:endParaRPr lang="en-US" altLang="en-US" sz="2400" dirty="0"/>
          </a:p>
        </p:txBody>
      </p:sp>
      <p:sp>
        <p:nvSpPr>
          <p:cNvPr id="8" name="TextBox 7"/>
          <p:cNvSpPr txBox="1"/>
          <p:nvPr/>
        </p:nvSpPr>
        <p:spPr>
          <a:xfrm>
            <a:off x="457200" y="738824"/>
            <a:ext cx="8686800"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Statute </a:t>
            </a:r>
            <a:r>
              <a:rPr lang="en-US" sz="2000">
                <a:solidFill>
                  <a:schemeClr val="bg1"/>
                </a:solidFill>
              </a:rPr>
              <a:t>of Wills (1540): Authorized, for the first time, the devise of much of English land, a devise that would be valid in law. One-third of the land devised by a tenant in chief would be subject to the feudal incidents. The same parliament also established a separate court of wards, so great was the anticipated wardships from the new </a:t>
            </a:r>
            <a:r>
              <a:rPr lang="en-US" sz="2000">
                <a:solidFill>
                  <a:schemeClr val="bg1"/>
                </a:solidFill>
              </a:rPr>
              <a:t>statute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king’s success was short-lived. By the end of the 16th century ways had been found once more to avoid the feudal incidents. The abolition of military tenures in 1660 marks the formal end of the feudal incidents, but they had long since ceased to be of real practical consequence. The Statute of Enrollments was even shorter lived, as methods were found to avoid its reach by using a form of conveyance different from bargains and sales of freeholds. Except for copyhold, public records of land-titles are the product of the 20th century in England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934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What happened next?</a:t>
            </a:r>
            <a:endParaRPr lang="en-US" altLang="en-US" sz="2400" dirty="0"/>
          </a:p>
        </p:txBody>
      </p:sp>
      <p:sp>
        <p:nvSpPr>
          <p:cNvPr id="8" name="TextBox 7"/>
          <p:cNvSpPr txBox="1"/>
          <p:nvPr/>
        </p:nvSpPr>
        <p:spPr>
          <a:xfrm>
            <a:off x="457200" y="1040897"/>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Statute </a:t>
            </a:r>
            <a:r>
              <a:rPr lang="en-US" sz="2000">
                <a:solidFill>
                  <a:schemeClr val="bg1"/>
                </a:solidFill>
              </a:rPr>
              <a:t>of </a:t>
            </a:r>
            <a:r>
              <a:rPr lang="en-US" sz="2000" smtClean="0">
                <a:solidFill>
                  <a:schemeClr val="bg1"/>
                </a:solidFill>
              </a:rPr>
              <a:t>Uses </a:t>
            </a:r>
            <a:r>
              <a:rPr lang="en-US" sz="2000">
                <a:solidFill>
                  <a:schemeClr val="bg1"/>
                </a:solidFill>
              </a:rPr>
              <a:t>put an end to estate-planning flexibility like that employed by lord Dacre. The statute of wills in 1540 restored the power to devise but it was still not clear just how much could be accomplished under the statutes. The story is very complicated. I can only mention a few of the developments </a:t>
            </a:r>
            <a:r>
              <a:rPr lang="en-US" sz="2000">
                <a:solidFill>
                  <a:schemeClr val="bg1"/>
                </a:solidFill>
              </a:rPr>
              <a:t>here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first step logically, if not chronologically, was with regard to the active use. A simple example is the trustees to raise portions in Lord Dacre’s will. If I enfeoff someone to raise portions or instruct the executors in my will to hold land to raise portions, the use will not be executed under the statute until the portions have raised, and in the meantime Chancery will supervise the feoffees, now called trustees, or the </a:t>
            </a:r>
            <a:r>
              <a:rPr lang="en-US" sz="2000">
                <a:solidFill>
                  <a:schemeClr val="bg1"/>
                </a:solidFill>
              </a:rPr>
              <a:t>executors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What happened next? (cont’d)</a:t>
            </a:r>
            <a:endParaRPr lang="en-US" altLang="en-US" sz="2400" dirty="0"/>
          </a:p>
        </p:txBody>
      </p:sp>
      <p:sp>
        <p:nvSpPr>
          <p:cNvPr id="8" name="TextBox 7"/>
          <p:cNvSpPr txBox="1"/>
          <p:nvPr/>
        </p:nvSpPr>
        <p:spPr>
          <a:xfrm>
            <a:off x="457200" y="1040897"/>
            <a:ext cx="8686800" cy="347787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Not </a:t>
            </a:r>
            <a:r>
              <a:rPr lang="en-US" sz="2000">
                <a:solidFill>
                  <a:schemeClr val="bg1"/>
                </a:solidFill>
              </a:rPr>
              <a:t>only can this be used to raise portions, but it can also be used for marriage settlements. If I want my daughter to have an independent income of her not subject to her husband, I can give property to trustees and tell them to manage it and pay the income to my married daughter. This is woman’s separate equitable estate, and it was quite common in the early modern period..</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rise of the charitable use. Remember the Franciscans and </a:t>
            </a:r>
            <a:r>
              <a:rPr lang="en-US" sz="2000">
                <a:solidFill>
                  <a:schemeClr val="bg1"/>
                </a:solidFill>
              </a:rPr>
              <a:t>the </a:t>
            </a:r>
            <a:r>
              <a:rPr lang="en-US" sz="2000" smtClean="0">
                <a:solidFill>
                  <a:schemeClr val="bg1"/>
                </a:solidFill>
              </a:rPr>
              <a:t>Statute </a:t>
            </a:r>
            <a:r>
              <a:rPr lang="en-US" sz="2000">
                <a:solidFill>
                  <a:schemeClr val="bg1"/>
                </a:solidFill>
              </a:rPr>
              <a:t>of </a:t>
            </a:r>
            <a:r>
              <a:rPr lang="en-US" sz="2000" smtClean="0">
                <a:solidFill>
                  <a:schemeClr val="bg1"/>
                </a:solidFill>
              </a:rPr>
              <a:t>Mortmain</a:t>
            </a:r>
            <a:r>
              <a:rPr lang="en-US" sz="2000">
                <a:solidFill>
                  <a:schemeClr val="bg1"/>
                </a:solidFill>
              </a:rPr>
              <a:t>. Note the </a:t>
            </a:r>
            <a:r>
              <a:rPr lang="en-US" sz="2000">
                <a:solidFill>
                  <a:schemeClr val="bg1"/>
                </a:solidFill>
              </a:rPr>
              <a:t>Elizabethan </a:t>
            </a:r>
            <a:r>
              <a:rPr lang="en-US" sz="2000" smtClean="0">
                <a:solidFill>
                  <a:schemeClr val="bg1"/>
                </a:solidFill>
              </a:rPr>
              <a:t>Statute </a:t>
            </a:r>
            <a:r>
              <a:rPr lang="en-US" sz="2000">
                <a:solidFill>
                  <a:schemeClr val="bg1"/>
                </a:solidFill>
              </a:rPr>
              <a:t>of </a:t>
            </a:r>
            <a:r>
              <a:rPr lang="en-US" sz="2000" smtClean="0">
                <a:solidFill>
                  <a:schemeClr val="bg1"/>
                </a:solidFill>
              </a:rPr>
              <a:t>Charitable Uses </a:t>
            </a:r>
            <a:r>
              <a:rPr lang="en-US" sz="2000">
                <a:solidFill>
                  <a:schemeClr val="bg1"/>
                </a:solidFill>
              </a:rPr>
              <a:t>(1602) confirming practices that had developed over the past 67 years.</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4009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Future interests after the Statute of Uses</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After </a:t>
            </a:r>
            <a:r>
              <a:rPr lang="en-US" sz="2000">
                <a:solidFill>
                  <a:schemeClr val="bg1"/>
                </a:solidFill>
              </a:rPr>
              <a:t>the passage of the Statute of Uses the courts began to ask what kinds of future interests could have been created in equity prior to the statute. The discussion was quite academic, because entailed uses are the only types of future interests in uses that are discussed prior to the S/Uses, and this so far as we can tell was itself only academic. All the real cestuis prior to the statute, again, so far as we can tell, had what at law would have been regarded as a full fee simple </a:t>
            </a:r>
            <a:r>
              <a:rPr lang="en-US" sz="2000">
                <a:solidFill>
                  <a:schemeClr val="bg1"/>
                </a:solidFill>
              </a:rPr>
              <a:t>absolute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first and most obvious problem was what to do with the simple creation of a life estate and a remainder by way of a use: “O—&gt;to A to use of B for life remainder to C.” The problem was that the seisin was in B by the statute; nothing in the statute spoke of B’s seisin supporting a remainder. James Dyer, CJCP, who died in 1582, said that the remainder was supported by the “spark of right,” </a:t>
            </a:r>
            <a:r>
              <a:rPr lang="en-US" sz="2000" i="1">
                <a:solidFill>
                  <a:schemeClr val="bg1"/>
                </a:solidFill>
              </a:rPr>
              <a:t>scintilla iuris</a:t>
            </a:r>
            <a:r>
              <a:rPr lang="en-US" sz="2000">
                <a:solidFill>
                  <a:schemeClr val="bg1"/>
                </a:solidFill>
              </a:rPr>
              <a:t>, that remained in the feoffee after the statute executed the use. The same idea was applied to executory devises created by wills by brute force, because nothing in the statute of wills speaks of execution of </a:t>
            </a:r>
            <a:r>
              <a:rPr lang="en-US" sz="2000">
                <a:solidFill>
                  <a:schemeClr val="bg1"/>
                </a:solidFill>
              </a:rPr>
              <a:t>uses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Future interests after the Statute of Uses (cont’d)</a:t>
            </a:r>
            <a:endParaRPr lang="en-US" altLang="en-US" sz="2400" dirty="0"/>
          </a:p>
        </p:txBody>
      </p:sp>
      <p:sp>
        <p:nvSpPr>
          <p:cNvPr id="8" name="TextBox 7"/>
          <p:cNvSpPr txBox="1"/>
          <p:nvPr/>
        </p:nvSpPr>
        <p:spPr>
          <a:xfrm>
            <a:off x="457200" y="576471"/>
            <a:ext cx="8686800" cy="6063198"/>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1595, the old Exchequer Chamber decided </a:t>
            </a:r>
            <a:r>
              <a:rPr lang="en-US" sz="2000" i="1">
                <a:solidFill>
                  <a:schemeClr val="bg1"/>
                </a:solidFill>
              </a:rPr>
              <a:t>Chudleigh’s Case</a:t>
            </a:r>
            <a:r>
              <a:rPr lang="en-US" sz="2000">
                <a:solidFill>
                  <a:schemeClr val="bg1"/>
                </a:solidFill>
              </a:rPr>
              <a:t>, a case that says that contingent future interests can be destroyed by the present holder of the life estate conveying to the holder of a vested interest that followed the contingent interest.The rule applied both to contingent remainders and to executory interests, a new form of future interest that had been concocted on the basis of the Statute of </a:t>
            </a:r>
            <a:r>
              <a:rPr lang="en-US" sz="2000">
                <a:solidFill>
                  <a:schemeClr val="bg1"/>
                </a:solidFill>
              </a:rPr>
              <a:t>Uses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But </a:t>
            </a:r>
            <a:r>
              <a:rPr lang="en-US" sz="2000">
                <a:solidFill>
                  <a:schemeClr val="bg1"/>
                </a:solidFill>
              </a:rPr>
              <a:t>the King’s Bench reversed course in </a:t>
            </a:r>
            <a:r>
              <a:rPr lang="en-US" sz="2000" i="1">
                <a:solidFill>
                  <a:schemeClr val="bg1"/>
                </a:solidFill>
              </a:rPr>
              <a:t>Pells v. Brown</a:t>
            </a:r>
            <a:r>
              <a:rPr lang="en-US" sz="2000">
                <a:solidFill>
                  <a:schemeClr val="bg1"/>
                </a:solidFill>
              </a:rPr>
              <a:t> in 1620. That case holds a contingent executory interest was not destroyed when the present holder of the fee subject to a contingent executory interest suffered a common </a:t>
            </a:r>
            <a:r>
              <a:rPr lang="en-US" sz="2000">
                <a:solidFill>
                  <a:schemeClr val="bg1"/>
                </a:solidFill>
              </a:rPr>
              <a:t>recovery</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fact that executory interests were indestructible ultimately led to the modern rule against perpetuitities, in the second half of the 17th century. We’ll talk about that in a future lecture. The fact that contingent remainders were destructible lead to the creation of the strict settlement. We’ll also talk about strict settlement in a future lecture. From the point of view of history, the strict settlement is more important than the modern rule against perpetuities.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8237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is a </a:t>
            </a:r>
            <a:r>
              <a:rPr lang="en-US" sz="2400"/>
              <a:t>use</a:t>
            </a:r>
            <a:r>
              <a:rPr lang="en-US" sz="2400" smtClean="0"/>
              <a:t>?</a:t>
            </a:r>
            <a:r>
              <a:rPr lang="en-US" altLang="en-US" sz="2400"/>
              <a:t/>
            </a:r>
            <a:br>
              <a:rPr lang="en-US" altLang="en-US" sz="2400"/>
            </a:br>
            <a:r>
              <a:rPr lang="en-US" sz="2400" smtClean="0"/>
              <a:t> </a:t>
            </a:r>
            <a:endParaRPr lang="en-US" altLang="en-US" sz="2400" dirty="0"/>
          </a:p>
        </p:txBody>
      </p:sp>
      <p:sp>
        <p:nvSpPr>
          <p:cNvPr id="8" name="TextBox 7"/>
          <p:cNvSpPr txBox="1"/>
          <p:nvPr/>
        </p:nvSpPr>
        <p:spPr>
          <a:xfrm>
            <a:off x="363682" y="1024933"/>
            <a:ext cx="8780318" cy="5016758"/>
          </a:xfrm>
          <a:prstGeom prst="rect">
            <a:avLst/>
          </a:prstGeom>
          <a:noFill/>
        </p:spPr>
        <p:txBody>
          <a:bodyPr wrap="square">
            <a:spAutoFit/>
          </a:bodyPr>
          <a:lstStyle/>
          <a:p>
            <a:pPr>
              <a:defRPr/>
            </a:pPr>
            <a:r>
              <a:rPr lang="en-US" sz="2000">
                <a:solidFill>
                  <a:schemeClr val="bg1"/>
                </a:solidFill>
              </a:rPr>
              <a:t>Title to the property is held by someone other than the person who gets the benefits from the </a:t>
            </a:r>
            <a:r>
              <a:rPr lang="en-US" sz="2000">
                <a:solidFill>
                  <a:schemeClr val="bg1"/>
                </a:solidFill>
              </a:rPr>
              <a:t>property. </a:t>
            </a:r>
            <a:r>
              <a:rPr lang="en-US" sz="2000" smtClean="0">
                <a:solidFill>
                  <a:schemeClr val="bg1"/>
                </a:solidFill>
              </a:rPr>
              <a:t>The </a:t>
            </a:r>
            <a:r>
              <a:rPr lang="en-US" sz="2000">
                <a:solidFill>
                  <a:schemeClr val="bg1"/>
                </a:solidFill>
              </a:rPr>
              <a:t>modern trust (or the Roman </a:t>
            </a:r>
            <a:r>
              <a:rPr lang="en-US" sz="2000" i="1">
                <a:solidFill>
                  <a:schemeClr val="bg1"/>
                </a:solidFill>
              </a:rPr>
              <a:t>fideicommissum</a:t>
            </a:r>
            <a:r>
              <a:rPr lang="en-US" sz="2000">
                <a:solidFill>
                  <a:schemeClr val="bg1"/>
                </a:solidFill>
              </a:rPr>
              <a:t> or the Islamic </a:t>
            </a:r>
            <a:r>
              <a:rPr lang="en-US" sz="2000" i="1">
                <a:solidFill>
                  <a:schemeClr val="bg1"/>
                </a:solidFill>
              </a:rPr>
              <a:t>waqf</a:t>
            </a:r>
            <a:r>
              <a:rPr lang="en-US" sz="2000">
                <a:solidFill>
                  <a:schemeClr val="bg1"/>
                </a:solidFill>
              </a:rPr>
              <a:t>) are </a:t>
            </a:r>
            <a:r>
              <a:rPr lang="en-US" sz="2000">
                <a:solidFill>
                  <a:schemeClr val="bg1"/>
                </a:solidFill>
              </a:rPr>
              <a:t>examples. </a:t>
            </a:r>
            <a:r>
              <a:rPr lang="en-US" sz="2000" smtClean="0">
                <a:solidFill>
                  <a:schemeClr val="bg1"/>
                </a:solidFill>
              </a:rPr>
              <a:t>The </a:t>
            </a:r>
            <a:r>
              <a:rPr lang="en-US" sz="2000">
                <a:solidFill>
                  <a:schemeClr val="bg1"/>
                </a:solidFill>
              </a:rPr>
              <a:t>medieval feoffment </a:t>
            </a:r>
            <a:r>
              <a:rPr lang="en-US" sz="2000">
                <a:solidFill>
                  <a:schemeClr val="bg1"/>
                </a:solidFill>
              </a:rPr>
              <a:t>to </a:t>
            </a:r>
            <a:r>
              <a:rPr lang="en-US" sz="2000" smtClean="0">
                <a:solidFill>
                  <a:schemeClr val="bg1"/>
                </a:solidFill>
              </a:rPr>
              <a:t>uses: </a:t>
            </a:r>
            <a:r>
              <a:rPr lang="en-US" sz="2000">
                <a:solidFill>
                  <a:schemeClr val="bg1"/>
                </a:solidFill>
              </a:rPr>
              <a:t>feoffor, feoffees, </a:t>
            </a:r>
            <a:r>
              <a:rPr lang="en-US" sz="2000" i="1">
                <a:solidFill>
                  <a:schemeClr val="bg1"/>
                </a:solidFill>
              </a:rPr>
              <a:t>cestui que use</a:t>
            </a:r>
            <a:r>
              <a:rPr lang="en-US" sz="2000">
                <a:solidFill>
                  <a:schemeClr val="bg1"/>
                </a:solidFill>
              </a:rPr>
              <a:t>. </a:t>
            </a:r>
            <a:endParaRPr lang="en-US" sz="2000" smtClean="0">
              <a:solidFill>
                <a:schemeClr val="bg1"/>
              </a:solidFill>
            </a:endParaRPr>
          </a:p>
          <a:p>
            <a:pPr>
              <a:defRPr/>
            </a:pP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O—&gt;A, B, and C and to the survivor of them, to the use </a:t>
            </a:r>
            <a:r>
              <a:rPr lang="en-US" sz="2000">
                <a:solidFill>
                  <a:schemeClr val="bg1"/>
                </a:solidFill>
              </a:rPr>
              <a:t>of </a:t>
            </a:r>
            <a:r>
              <a:rPr lang="en-US" sz="2000" smtClean="0">
                <a:solidFill>
                  <a:schemeClr val="bg1"/>
                </a:solidFill>
              </a:rPr>
              <a:t>O.</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This is a feoffment to uses. The conveyance would be made by the ancient form of conveyance of a freehold, by feoffment with livery of </a:t>
            </a:r>
            <a:r>
              <a:rPr lang="en-US" sz="2000">
                <a:solidFill>
                  <a:schemeClr val="bg1"/>
                </a:solidFill>
              </a:rPr>
              <a:t>seisin</a:t>
            </a:r>
            <a:r>
              <a:rPr lang="en-US" sz="2000" smtClean="0">
                <a:solidFill>
                  <a:schemeClr val="bg1"/>
                </a:solidFill>
              </a:rPr>
              <a:t>.</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a:solidFill>
                  <a:schemeClr val="bg1"/>
                </a:solidFill>
              </a:rPr>
              <a:t>A, B, and C, are the feoffees. They hold by joint tenancy with right of survivorship, which means that when one of them dies the others inherit and the heirs of the first to die do not </a:t>
            </a:r>
            <a:r>
              <a:rPr lang="en-US" sz="2000">
                <a:solidFill>
                  <a:schemeClr val="bg1"/>
                </a:solidFill>
              </a:rPr>
              <a:t>inherit</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The person who has the use (O in this case) is called the </a:t>
            </a:r>
            <a:r>
              <a:rPr lang="en-US" sz="2000" i="1">
                <a:solidFill>
                  <a:schemeClr val="bg1"/>
                </a:solidFill>
              </a:rPr>
              <a:t>cestui que use</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What is a </a:t>
            </a:r>
            <a:r>
              <a:rPr lang="en-US" sz="2400"/>
              <a:t>use</a:t>
            </a:r>
            <a:r>
              <a:rPr lang="en-US" sz="2400" smtClean="0"/>
              <a:t>? (cont’d)</a:t>
            </a:r>
            <a:endParaRPr lang="en-US" altLang="en-US" sz="2400" dirty="0"/>
          </a:p>
        </p:txBody>
      </p:sp>
      <p:sp>
        <p:nvSpPr>
          <p:cNvPr id="8" name="TextBox 7"/>
          <p:cNvSpPr txBox="1"/>
          <p:nvPr/>
        </p:nvSpPr>
        <p:spPr>
          <a:xfrm>
            <a:off x="457200" y="1163781"/>
            <a:ext cx="8063345" cy="1323439"/>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Who </a:t>
            </a:r>
            <a:r>
              <a:rPr lang="en-US" sz="2000">
                <a:solidFill>
                  <a:schemeClr val="bg1"/>
                </a:solidFill>
              </a:rPr>
              <a:t>are the feoffees? People whom </a:t>
            </a:r>
            <a:r>
              <a:rPr lang="en-US" sz="2000">
                <a:solidFill>
                  <a:schemeClr val="bg1"/>
                </a:solidFill>
              </a:rPr>
              <a:t>O </a:t>
            </a:r>
            <a:r>
              <a:rPr lang="en-US" sz="2000" smtClean="0">
                <a:solidFill>
                  <a:schemeClr val="bg1"/>
                </a:solidFill>
              </a:rPr>
              <a:t>trusts.</a:t>
            </a:r>
            <a:endParaRPr lang="en-US" sz="2000" dirty="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smtClean="0">
                <a:solidFill>
                  <a:schemeClr val="bg1"/>
                </a:solidFill>
              </a:rPr>
              <a:t>Most </a:t>
            </a:r>
            <a:r>
              <a:rPr lang="en-US" sz="2000">
                <a:solidFill>
                  <a:schemeClr val="bg1"/>
                </a:solidFill>
              </a:rPr>
              <a:t>medieval uses were passive: the feoffees didn’t manage </a:t>
            </a:r>
            <a:r>
              <a:rPr lang="en-US" sz="2000">
                <a:solidFill>
                  <a:schemeClr val="bg1"/>
                </a:solidFill>
              </a:rPr>
              <a:t>the </a:t>
            </a:r>
            <a:r>
              <a:rPr lang="en-US" sz="2000" smtClean="0">
                <a:solidFill>
                  <a:schemeClr val="bg1"/>
                </a:solidFill>
              </a:rPr>
              <a:t>property.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orgins of the </a:t>
            </a:r>
            <a:r>
              <a:rPr lang="en-US" sz="2400"/>
              <a:t>medieval </a:t>
            </a:r>
            <a:r>
              <a:rPr lang="en-US" sz="2400" smtClean="0"/>
              <a:t>use.</a:t>
            </a:r>
            <a:endParaRPr lang="en-US" altLang="en-US" sz="2400" dirty="0"/>
          </a:p>
        </p:txBody>
      </p:sp>
      <p:sp>
        <p:nvSpPr>
          <p:cNvPr id="8" name="TextBox 7"/>
          <p:cNvSpPr txBox="1"/>
          <p:nvPr/>
        </p:nvSpPr>
        <p:spPr>
          <a:xfrm>
            <a:off x="457200" y="1163781"/>
            <a:ext cx="8063345"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Lords </a:t>
            </a:r>
            <a:r>
              <a:rPr lang="en-US" sz="2000">
                <a:solidFill>
                  <a:schemeClr val="bg1"/>
                </a:solidFill>
              </a:rPr>
              <a:t>holding </a:t>
            </a:r>
            <a:r>
              <a:rPr lang="en-US" sz="2000" i="1">
                <a:solidFill>
                  <a:schemeClr val="bg1"/>
                </a:solidFill>
              </a:rPr>
              <a:t>ad opus </a:t>
            </a:r>
            <a:r>
              <a:rPr lang="en-US" sz="2000">
                <a:solidFill>
                  <a:schemeClr val="bg1"/>
                </a:solidFill>
              </a:rPr>
              <a:t>their tenants, surrender and regrant, remained common with copyhold which was not subject to </a:t>
            </a:r>
            <a:r>
              <a:rPr lang="en-US" sz="2000" i="1">
                <a:solidFill>
                  <a:schemeClr val="bg1"/>
                </a:solidFill>
              </a:rPr>
              <a:t>Quia </a:t>
            </a:r>
            <a:r>
              <a:rPr lang="en-US" sz="2000" i="1" smtClean="0">
                <a:solidFill>
                  <a:schemeClr val="bg1"/>
                </a:solidFill>
              </a:rPr>
              <a:t>emptores.</a:t>
            </a:r>
          </a:p>
          <a:p>
            <a:pPr marL="342900" indent="-342900">
              <a:buFont typeface="Arial" panose="020B0604020202020204" pitchFamily="34" charset="0"/>
              <a:buChar char="•"/>
              <a:defRPr/>
            </a:pPr>
            <a:endParaRPr lang="en-US" sz="2000" i="1">
              <a:solidFill>
                <a:schemeClr val="bg1"/>
              </a:solidFill>
            </a:endParaRPr>
          </a:p>
          <a:p>
            <a:pPr marL="342900" indent="-342900">
              <a:buFont typeface="Arial" panose="020B0604020202020204" pitchFamily="34" charset="0"/>
              <a:buChar char="•"/>
              <a:defRPr/>
            </a:pPr>
            <a:r>
              <a:rPr lang="en-US" sz="2000" smtClean="0">
                <a:solidFill>
                  <a:schemeClr val="bg1"/>
                </a:solidFill>
              </a:rPr>
              <a:t>Use </a:t>
            </a:r>
            <a:r>
              <a:rPr lang="en-US" sz="2000">
                <a:solidFill>
                  <a:schemeClr val="bg1"/>
                </a:solidFill>
              </a:rPr>
              <a:t>of a “straw” where one wanted to make a conveyance to one’s self. One can’t make a livery of seisin to one’s self if one already has the seisin. I might want to convey my land to hold by myself and my wife, or I might want to convey my land to hold in fee tail rather than fee </a:t>
            </a:r>
            <a:r>
              <a:rPr lang="en-US" sz="2000">
                <a:solidFill>
                  <a:schemeClr val="bg1"/>
                </a:solidFill>
              </a:rPr>
              <a:t>simple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Franciscans.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Avoidance </a:t>
            </a:r>
            <a:r>
              <a:rPr lang="en-US" sz="2000">
                <a:solidFill>
                  <a:schemeClr val="bg1"/>
                </a:solidFill>
              </a:rPr>
              <a:t>of statute of Mortmain (1279), statute </a:t>
            </a:r>
            <a:r>
              <a:rPr lang="en-US" sz="2000">
                <a:solidFill>
                  <a:schemeClr val="bg1"/>
                </a:solidFill>
              </a:rPr>
              <a:t>of </a:t>
            </a:r>
            <a:r>
              <a:rPr lang="en-US" sz="2000" smtClean="0">
                <a:solidFill>
                  <a:schemeClr val="bg1"/>
                </a:solidFill>
              </a:rPr>
              <a:t>1391.</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orgins of the </a:t>
            </a:r>
            <a:r>
              <a:rPr lang="en-US" sz="2400"/>
              <a:t>medieval </a:t>
            </a:r>
            <a:r>
              <a:rPr lang="en-US" sz="2400" smtClean="0"/>
              <a:t>use.</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Conditional </a:t>
            </a:r>
            <a:r>
              <a:rPr lang="en-US" sz="2000">
                <a:solidFill>
                  <a:schemeClr val="bg1"/>
                </a:solidFill>
              </a:rPr>
              <a:t>grants, e.g., a grant to feoffees to hold until the religious house got a mortmain license. Rule that the conditions had to be fulfilled within the lifetime of the feoffor, perhaps the beginnings of a Rule Against </a:t>
            </a:r>
            <a:r>
              <a:rPr lang="en-US" sz="2000">
                <a:solidFill>
                  <a:schemeClr val="bg1"/>
                </a:solidFill>
              </a:rPr>
              <a:t>Perpetuities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Guardians </a:t>
            </a:r>
            <a:r>
              <a:rPr lang="en-US" sz="2000">
                <a:solidFill>
                  <a:schemeClr val="bg1"/>
                </a:solidFill>
              </a:rPr>
              <a:t>in socage. Staute of Westminster I (1275). Here the guardians are more like modern </a:t>
            </a:r>
            <a:r>
              <a:rPr lang="en-US" sz="2000">
                <a:solidFill>
                  <a:schemeClr val="bg1"/>
                </a:solidFill>
              </a:rPr>
              <a:t>trustees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Testamentary </a:t>
            </a:r>
            <a:r>
              <a:rPr lang="en-US" sz="2000">
                <a:solidFill>
                  <a:schemeClr val="bg1"/>
                </a:solidFill>
              </a:rPr>
              <a:t>dispositions. A grant to feoffees to hold to the use of the feoffor’s </a:t>
            </a:r>
            <a:r>
              <a:rPr lang="en-US" sz="2000">
                <a:solidFill>
                  <a:schemeClr val="bg1"/>
                </a:solidFill>
              </a:rPr>
              <a:t>will</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arrangement </a:t>
            </a:r>
            <a:r>
              <a:rPr lang="en-US" sz="2000">
                <a:solidFill>
                  <a:schemeClr val="bg1"/>
                </a:solidFill>
              </a:rPr>
              <a:t>becomes </a:t>
            </a:r>
            <a:r>
              <a:rPr lang="en-US" sz="2000" smtClean="0">
                <a:solidFill>
                  <a:schemeClr val="bg1"/>
                </a:solidFill>
              </a:rPr>
              <a:t>permanent.</a:t>
            </a:r>
            <a:endParaRPr lang="en-US" sz="200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78643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Uses and the law</a:t>
            </a:r>
            <a:endParaRPr lang="en-US" altLang="en-US" sz="2400" dirty="0"/>
          </a:p>
        </p:txBody>
      </p:sp>
      <p:sp>
        <p:nvSpPr>
          <p:cNvPr id="8" name="TextBox 7"/>
          <p:cNvSpPr txBox="1"/>
          <p:nvPr/>
        </p:nvSpPr>
        <p:spPr>
          <a:xfrm>
            <a:off x="457200" y="1163781"/>
            <a:ext cx="8063345"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Common </a:t>
            </a:r>
            <a:r>
              <a:rPr lang="en-US" sz="2000">
                <a:solidFill>
                  <a:schemeClr val="bg1"/>
                </a:solidFill>
              </a:rPr>
              <a:t>law, after some hesitancy, does not recognize interest of the </a:t>
            </a:r>
            <a:r>
              <a:rPr lang="en-US" sz="2000" i="1">
                <a:solidFill>
                  <a:schemeClr val="bg1"/>
                </a:solidFill>
              </a:rPr>
              <a:t>cestui</a:t>
            </a:r>
            <a:r>
              <a:rPr lang="en-US" sz="2000">
                <a:solidFill>
                  <a:schemeClr val="bg1"/>
                </a:solidFill>
              </a:rPr>
              <a:t>. In 1464 the feoffees were allowed to sue the cestui in waste for cutting trees on the </a:t>
            </a:r>
            <a:r>
              <a:rPr lang="en-US" sz="2000">
                <a:solidFill>
                  <a:schemeClr val="bg1"/>
                </a:solidFill>
              </a:rPr>
              <a:t>land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Chancery </a:t>
            </a:r>
            <a:r>
              <a:rPr lang="en-US" sz="2000">
                <a:solidFill>
                  <a:schemeClr val="bg1"/>
                </a:solidFill>
              </a:rPr>
              <a:t>does recognize it. By 1425 2/3 of the work of the Chancellor’s court involved uses. Complicated cases: Between 1450 and 1483 it was established in Chancery that the heir of the feoffee was bound by the use. Sometime before 1463 it was established that conveyees of the feoffees were bound by the use unless they had paid value for the land and had no notice of the use (the concept of the bona fide purchaser without notice of the equity [our b.f.p.]).</a:t>
            </a:r>
          </a:p>
          <a:p>
            <a:pPr marL="342900" indent="-342900">
              <a:buFont typeface="Arial" panose="020B0604020202020204" pitchFamily="34" charset="0"/>
              <a:buChar char="•"/>
              <a:defRP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Uses and the law (cont’d)</a:t>
            </a:r>
            <a:endParaRPr lang="en-US" altLang="en-US" sz="2400" dirty="0"/>
          </a:p>
        </p:txBody>
      </p:sp>
      <p:sp>
        <p:nvSpPr>
          <p:cNvPr id="8" name="TextBox 7"/>
          <p:cNvSpPr txBox="1"/>
          <p:nvPr/>
        </p:nvSpPr>
        <p:spPr>
          <a:xfrm>
            <a:off x="457200" y="1163781"/>
            <a:ext cx="8063345" cy="409342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notion of the resulting use: By the late 15th century (possibly as early as 1465) uses had become so common that it came to be held that if a conveyance was made and no consideration passed for the conveyance, chancery would assume that the purpose of the conveyance was for the feoffees to hold to use of the feoffor. Perhaps even more remarkably it came to held that if consideration was paid for land and the conveyance was not made, the person who received the consideration would be deemed to hold the land to the use of the person who paid the consideration.</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Statute </a:t>
            </a:r>
            <a:r>
              <a:rPr lang="en-US" sz="2000">
                <a:solidFill>
                  <a:schemeClr val="bg1"/>
                </a:solidFill>
              </a:rPr>
              <a:t>of 1 Richard 3, c.1 (1484) allows the cestui que use to make a feoffment of the land even without the concurrence of the feoffees.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Uses, c. 1500</a:t>
            </a:r>
            <a:endParaRPr lang="en-US" altLang="en-US" sz="2400" dirty="0"/>
          </a:p>
        </p:txBody>
      </p:sp>
      <p:sp>
        <p:nvSpPr>
          <p:cNvPr id="8" name="TextBox 7"/>
          <p:cNvSpPr txBox="1"/>
          <p:nvPr/>
        </p:nvSpPr>
        <p:spPr>
          <a:xfrm>
            <a:off x="457200" y="1163781"/>
            <a:ext cx="8686800" cy="4708981"/>
          </a:xfrm>
          <a:prstGeom prst="rect">
            <a:avLst/>
          </a:prstGeom>
          <a:noFill/>
        </p:spPr>
        <p:txBody>
          <a:bodyPr wrap="square">
            <a:spAutoFit/>
          </a:bodyPr>
          <a:lstStyle/>
          <a:p>
            <a:pPr>
              <a:defRPr/>
            </a:pPr>
            <a:r>
              <a:rPr lang="en-US" sz="2000" smtClean="0">
                <a:solidFill>
                  <a:schemeClr val="bg1"/>
                </a:solidFill>
              </a:rPr>
              <a:t>In </a:t>
            </a:r>
            <a:r>
              <a:rPr lang="en-US" sz="2000">
                <a:solidFill>
                  <a:schemeClr val="bg1"/>
                </a:solidFill>
              </a:rPr>
              <a:t>1500 Serjeant Frowyk estimated that half the land in England was held to uses, and a generation later St. German confirms that the practice was widespread (Mats. p. IX–35): “And sometimes such uses be made that he to whose use, etc., may declare his will thereon: and sometime for surity of divers covenants in indentures of marriage and other bargains. And these two last articles be the chief and principal cause why so much land is put in use.” The rigidities of the common-law of inheritance. The principal rigidity the people wanted to avoid seems to have been the failure of the common law to make provision for younger sons and daughters. The principal devices for avoiding these rigidities were the common recovery (which we’ll talk about in a later lecture) and the use. By last quarter of the 15th century, if not before, no entail could be maintained if the present holder didn’t want it to be maintained. That’s the common recovery. The use proved to be the method whereby new settlements could be made without at the same time depriving the landowner of the benefits of the land during his lifetime.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smtClean="0"/>
              <a:t>will of Lord Dacre of the Sourth, 1533 (</a:t>
            </a:r>
            <a:r>
              <a:rPr lang="en-US" altLang="en-US" sz="2400" i="1" smtClean="0"/>
              <a:t>Mats</a:t>
            </a:r>
            <a:r>
              <a:rPr lang="en-US" altLang="en-US" sz="2400" smtClean="0"/>
              <a:t>. p. IX</a:t>
            </a:r>
            <a:r>
              <a:rPr lang="en-US" sz="2400" smtClean="0"/>
              <a:t>–91)</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Almost </a:t>
            </a:r>
            <a:r>
              <a:rPr lang="en-US" sz="2000">
                <a:solidFill>
                  <a:schemeClr val="bg1"/>
                </a:solidFill>
              </a:rPr>
              <a:t>all of the lord’s land was held by feoffees to uses. They were to hold the chief manor, Herstmonceaux in Sussex, for a year to raise money for the staff, and then hold it for Thomas, the lord’s heir, his grandson, his eldest son, William, having predeceased him, until Thomas was 24 and convey it to him in fee tail male, with remainder in fee tail male to his second son, with remainders </a:t>
            </a:r>
            <a:r>
              <a:rPr lang="en-US" sz="2000">
                <a:solidFill>
                  <a:schemeClr val="bg1"/>
                </a:solidFill>
              </a:rPr>
              <a:t>over</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They </a:t>
            </a:r>
            <a:r>
              <a:rPr lang="en-US" sz="2000">
                <a:solidFill>
                  <a:schemeClr val="bg1"/>
                </a:solidFill>
              </a:rPr>
              <a:t>were to convey other manors and lands to </a:t>
            </a:r>
            <a:r>
              <a:rPr lang="en-US" sz="2000">
                <a:solidFill>
                  <a:schemeClr val="bg1"/>
                </a:solidFill>
              </a:rPr>
              <a:t>his </a:t>
            </a:r>
            <a:r>
              <a:rPr lang="en-US" sz="2000" smtClean="0">
                <a:solidFill>
                  <a:schemeClr val="bg1"/>
                </a:solidFill>
              </a:rPr>
              <a:t>younger sons </a:t>
            </a:r>
            <a:r>
              <a:rPr lang="en-US" sz="2000">
                <a:solidFill>
                  <a:schemeClr val="bg1"/>
                </a:solidFill>
              </a:rPr>
              <a:t>directly in fee tail male, with remainders </a:t>
            </a:r>
            <a:r>
              <a:rPr lang="en-US" sz="2000">
                <a:solidFill>
                  <a:schemeClr val="bg1"/>
                </a:solidFill>
              </a:rPr>
              <a:t>over</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lord’s wife was to get a substantial amount (over £100), apparently annually from the income of all his lands, as part of his marriage settlement with her, and also a manor, the value of which is not </a:t>
            </a:r>
            <a:r>
              <a:rPr lang="en-US" sz="2000">
                <a:solidFill>
                  <a:schemeClr val="bg1"/>
                </a:solidFill>
              </a:rPr>
              <a:t>given</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985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52793</TotalTime>
  <Words>2682</Words>
  <Application>Microsoft Office PowerPoint</Application>
  <PresentationFormat>On-screen Show (4:3)</PresentationFormat>
  <Paragraphs>128</Paragraphs>
  <Slides>18</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bilder constitutionalism</vt:lpstr>
      <vt:lpstr>PowerPoint Presentation</vt:lpstr>
      <vt:lpstr>What is a use?  </vt:lpstr>
      <vt:lpstr>What is a use? (cont’d)</vt:lpstr>
      <vt:lpstr>The orgins of the medieval use.</vt:lpstr>
      <vt:lpstr>The orgins of the medieval use.</vt:lpstr>
      <vt:lpstr>Uses and the law</vt:lpstr>
      <vt:lpstr>Uses and the law (cont’d)</vt:lpstr>
      <vt:lpstr>Uses, c. 1500</vt:lpstr>
      <vt:lpstr>The will of Lord Dacre of the Sourth, 1533 (Mats. p. IX–91)</vt:lpstr>
      <vt:lpstr>The will of Lord Dacre of the Sourth, 1533 (cont’d)</vt:lpstr>
      <vt:lpstr>Disadvantages of the use from the point of view of public policy.</vt:lpstr>
      <vt:lpstr>Fiscal feudalism.</vt:lpstr>
      <vt:lpstr>Fiscal feudalism. (cont’d)</vt:lpstr>
      <vt:lpstr>Fiscal feudalism. (cont’d)</vt:lpstr>
      <vt:lpstr>What happened next?</vt:lpstr>
      <vt:lpstr>What happened next? (cont’d)</vt:lpstr>
      <vt:lpstr>Future interests after the Statute of Uses</vt:lpstr>
      <vt:lpstr>Future interests after the Statute of Uses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706</cp:revision>
  <dcterms:created xsi:type="dcterms:W3CDTF">2007-01-08T17:13:49Z</dcterms:created>
  <dcterms:modified xsi:type="dcterms:W3CDTF">2021-11-12T22:17:00Z</dcterms:modified>
</cp:coreProperties>
</file>