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383" r:id="rId2"/>
    <p:sldId id="425" r:id="rId3"/>
    <p:sldId id="471" r:id="rId4"/>
    <p:sldId id="584" r:id="rId5"/>
    <p:sldId id="585" r:id="rId6"/>
    <p:sldId id="586" r:id="rId7"/>
    <p:sldId id="587" r:id="rId8"/>
    <p:sldId id="588" r:id="rId9"/>
    <p:sldId id="565" r:id="rId10"/>
    <p:sldId id="553" r:id="rId11"/>
    <p:sldId id="555" r:id="rId12"/>
    <p:sldId id="557" r:id="rId13"/>
    <p:sldId id="589" r:id="rId14"/>
    <p:sldId id="590" r:id="rId15"/>
    <p:sldId id="591" r:id="rId16"/>
    <p:sldId id="571" r:id="rId17"/>
    <p:sldId id="592" r:id="rId18"/>
    <p:sldId id="593" r:id="rId19"/>
    <p:sldId id="572" r:id="rId20"/>
    <p:sldId id="573" r:id="rId21"/>
    <p:sldId id="594" r:id="rId22"/>
    <p:sldId id="595" r:id="rId23"/>
    <p:sldId id="566" r:id="rId24"/>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12" autoAdjust="0"/>
    <p:restoredTop sz="89701" autoAdjust="0"/>
  </p:normalViewPr>
  <p:slideViewPr>
    <p:cSldViewPr snapToGrid="0">
      <p:cViewPr varScale="1">
        <p:scale>
          <a:sx n="98" d="100"/>
          <a:sy n="98" d="100"/>
        </p:scale>
        <p:origin x="57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2" d="100"/>
          <a:sy n="82" d="100"/>
        </p:scale>
        <p:origin x="199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11</a:t>
            </a:fld>
            <a:endParaRPr lang="en-US" altLang="en-US" dirty="0"/>
          </a:p>
        </p:txBody>
      </p:sp>
    </p:spTree>
    <p:extLst>
      <p:ext uri="{BB962C8B-B14F-4D97-AF65-F5344CB8AC3E}">
        <p14:creationId xmlns:p14="http://schemas.microsoft.com/office/powerpoint/2010/main" val="29321950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12</a:t>
            </a:fld>
            <a:endParaRPr lang="en-US" altLang="en-US" dirty="0"/>
          </a:p>
        </p:txBody>
      </p:sp>
    </p:spTree>
    <p:extLst>
      <p:ext uri="{BB962C8B-B14F-4D97-AF65-F5344CB8AC3E}">
        <p14:creationId xmlns:p14="http://schemas.microsoft.com/office/powerpoint/2010/main" val="30105073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13</a:t>
            </a:fld>
            <a:endParaRPr lang="en-US" altLang="en-US" dirty="0"/>
          </a:p>
        </p:txBody>
      </p:sp>
    </p:spTree>
    <p:extLst>
      <p:ext uri="{BB962C8B-B14F-4D97-AF65-F5344CB8AC3E}">
        <p14:creationId xmlns:p14="http://schemas.microsoft.com/office/powerpoint/2010/main" val="14531030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14</a:t>
            </a:fld>
            <a:endParaRPr lang="en-US" altLang="en-US" dirty="0"/>
          </a:p>
        </p:txBody>
      </p:sp>
    </p:spTree>
    <p:extLst>
      <p:ext uri="{BB962C8B-B14F-4D97-AF65-F5344CB8AC3E}">
        <p14:creationId xmlns:p14="http://schemas.microsoft.com/office/powerpoint/2010/main" val="32630597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15</a:t>
            </a:fld>
            <a:endParaRPr lang="en-US" altLang="en-US" dirty="0"/>
          </a:p>
        </p:txBody>
      </p:sp>
    </p:spTree>
    <p:extLst>
      <p:ext uri="{BB962C8B-B14F-4D97-AF65-F5344CB8AC3E}">
        <p14:creationId xmlns:p14="http://schemas.microsoft.com/office/powerpoint/2010/main" val="31422604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16</a:t>
            </a:fld>
            <a:endParaRPr lang="en-US" altLang="en-US" dirty="0"/>
          </a:p>
        </p:txBody>
      </p:sp>
    </p:spTree>
    <p:extLst>
      <p:ext uri="{BB962C8B-B14F-4D97-AF65-F5344CB8AC3E}">
        <p14:creationId xmlns:p14="http://schemas.microsoft.com/office/powerpoint/2010/main" val="10452774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17</a:t>
            </a:fld>
            <a:endParaRPr lang="en-US" altLang="en-US" dirty="0"/>
          </a:p>
        </p:txBody>
      </p:sp>
    </p:spTree>
    <p:extLst>
      <p:ext uri="{BB962C8B-B14F-4D97-AF65-F5344CB8AC3E}">
        <p14:creationId xmlns:p14="http://schemas.microsoft.com/office/powerpoint/2010/main" val="4042399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18</a:t>
            </a:fld>
            <a:endParaRPr lang="en-US" altLang="en-US" dirty="0"/>
          </a:p>
        </p:txBody>
      </p:sp>
    </p:spTree>
    <p:extLst>
      <p:ext uri="{BB962C8B-B14F-4D97-AF65-F5344CB8AC3E}">
        <p14:creationId xmlns:p14="http://schemas.microsoft.com/office/powerpoint/2010/main" val="38550919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19</a:t>
            </a:fld>
            <a:endParaRPr lang="en-US" altLang="en-US" dirty="0"/>
          </a:p>
        </p:txBody>
      </p:sp>
    </p:spTree>
    <p:extLst>
      <p:ext uri="{BB962C8B-B14F-4D97-AF65-F5344CB8AC3E}">
        <p14:creationId xmlns:p14="http://schemas.microsoft.com/office/powerpoint/2010/main" val="27606257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20</a:t>
            </a:fld>
            <a:endParaRPr lang="en-US" altLang="en-US" dirty="0"/>
          </a:p>
        </p:txBody>
      </p:sp>
    </p:spTree>
    <p:extLst>
      <p:ext uri="{BB962C8B-B14F-4D97-AF65-F5344CB8AC3E}">
        <p14:creationId xmlns:p14="http://schemas.microsoft.com/office/powerpoint/2010/main" val="675951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extLst>
      <p:ext uri="{BB962C8B-B14F-4D97-AF65-F5344CB8AC3E}">
        <p14:creationId xmlns:p14="http://schemas.microsoft.com/office/powerpoint/2010/main" val="28583239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21</a:t>
            </a:fld>
            <a:endParaRPr lang="en-US" altLang="en-US" dirty="0"/>
          </a:p>
        </p:txBody>
      </p:sp>
    </p:spTree>
    <p:extLst>
      <p:ext uri="{BB962C8B-B14F-4D97-AF65-F5344CB8AC3E}">
        <p14:creationId xmlns:p14="http://schemas.microsoft.com/office/powerpoint/2010/main" val="27405479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22</a:t>
            </a:fld>
            <a:endParaRPr lang="en-US" altLang="en-US" dirty="0"/>
          </a:p>
        </p:txBody>
      </p:sp>
    </p:spTree>
    <p:extLst>
      <p:ext uri="{BB962C8B-B14F-4D97-AF65-F5344CB8AC3E}">
        <p14:creationId xmlns:p14="http://schemas.microsoft.com/office/powerpoint/2010/main" val="21006475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23</a:t>
            </a:fld>
            <a:endParaRPr lang="en-US" altLang="en-US" dirty="0"/>
          </a:p>
        </p:txBody>
      </p:sp>
    </p:spTree>
    <p:extLst>
      <p:ext uri="{BB962C8B-B14F-4D97-AF65-F5344CB8AC3E}">
        <p14:creationId xmlns:p14="http://schemas.microsoft.com/office/powerpoint/2010/main" val="1884501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41547829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3021434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a:t>
            </a:fld>
            <a:endParaRPr lang="en-US" altLang="en-US" dirty="0"/>
          </a:p>
        </p:txBody>
      </p:sp>
    </p:spTree>
    <p:extLst>
      <p:ext uri="{BB962C8B-B14F-4D97-AF65-F5344CB8AC3E}">
        <p14:creationId xmlns:p14="http://schemas.microsoft.com/office/powerpoint/2010/main" val="30433539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606494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8</a:t>
            </a:fld>
            <a:endParaRPr lang="en-US" altLang="en-US" dirty="0"/>
          </a:p>
        </p:txBody>
      </p:sp>
    </p:spTree>
    <p:extLst>
      <p:ext uri="{BB962C8B-B14F-4D97-AF65-F5344CB8AC3E}">
        <p14:creationId xmlns:p14="http://schemas.microsoft.com/office/powerpoint/2010/main" val="1128992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9</a:t>
            </a:fld>
            <a:endParaRPr lang="en-US" altLang="en-US" dirty="0"/>
          </a:p>
        </p:txBody>
      </p:sp>
    </p:spTree>
    <p:extLst>
      <p:ext uri="{BB962C8B-B14F-4D97-AF65-F5344CB8AC3E}">
        <p14:creationId xmlns:p14="http://schemas.microsoft.com/office/powerpoint/2010/main" val="20264731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10</a:t>
            </a:fld>
            <a:endParaRPr lang="en-US" altLang="en-US" dirty="0"/>
          </a:p>
        </p:txBody>
      </p:sp>
    </p:spTree>
    <p:extLst>
      <p:ext uri="{BB962C8B-B14F-4D97-AF65-F5344CB8AC3E}">
        <p14:creationId xmlns:p14="http://schemas.microsoft.com/office/powerpoint/2010/main" val="516263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ELH/lectures/l20_eq.out.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397565" y="1600200"/>
            <a:ext cx="8408505"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a:t>English Constitutional and Legal History:</a:t>
            </a:r>
            <a:br>
              <a:rPr lang="en-US" altLang="en-US" sz="2400" dirty="0"/>
            </a:br>
            <a:r>
              <a:rPr lang="en-US" altLang="en-US" sz="2400" dirty="0" smtClean="0"/>
              <a:t>The Chancellor’s Court</a:t>
            </a:r>
            <a:r>
              <a:rPr lang="en-US" altLang="en-US" dirty="0"/>
              <a:t/>
            </a:r>
            <a:br>
              <a:rPr lang="en-US" altLang="en-US" dirty="0"/>
            </a:br>
            <a:r>
              <a:rPr lang="en-US" altLang="en-US" dirty="0"/>
              <a:t>Lecture </a:t>
            </a:r>
            <a:r>
              <a:rPr lang="en-US" altLang="en-US" dirty="0" smtClean="0"/>
              <a:t>22</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Meaning of the word ‘equity’, classical</a:t>
            </a:r>
            <a:endParaRPr lang="en-US" altLang="en-US" sz="2400" dirty="0"/>
          </a:p>
        </p:txBody>
      </p:sp>
      <p:sp>
        <p:nvSpPr>
          <p:cNvPr id="8" name="TextBox 7"/>
          <p:cNvSpPr txBox="1"/>
          <p:nvPr/>
        </p:nvSpPr>
        <p:spPr>
          <a:xfrm>
            <a:off x="457200" y="1040897"/>
            <a:ext cx="8686800" cy="4708981"/>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Latin </a:t>
            </a:r>
            <a:r>
              <a:rPr lang="en-US" sz="2000" i="1" dirty="0">
                <a:solidFill>
                  <a:schemeClr val="bg1"/>
                </a:solidFill>
              </a:rPr>
              <a:t>aequitas</a:t>
            </a:r>
            <a:r>
              <a:rPr lang="en-US" sz="2000" dirty="0">
                <a:solidFill>
                  <a:schemeClr val="bg1"/>
                </a:solidFill>
              </a:rPr>
              <a:t> </a:t>
            </a:r>
            <a:r>
              <a:rPr lang="en-US" sz="2000" dirty="0" smtClean="0">
                <a:solidFill>
                  <a:schemeClr val="bg1"/>
                </a:solidFill>
              </a:rPr>
              <a:t>&lt;</a:t>
            </a:r>
            <a:r>
              <a:rPr lang="en-US" sz="2000" dirty="0">
                <a:solidFill>
                  <a:schemeClr val="bg1"/>
                </a:solidFill>
              </a:rPr>
              <a:t>—</a:t>
            </a:r>
            <a:r>
              <a:rPr lang="en-US" sz="2000" dirty="0" smtClean="0">
                <a:solidFill>
                  <a:schemeClr val="bg1"/>
                </a:solidFill>
              </a:rPr>
              <a:t> </a:t>
            </a:r>
            <a:r>
              <a:rPr lang="en-US" sz="2000" i="1" dirty="0">
                <a:solidFill>
                  <a:schemeClr val="bg1"/>
                </a:solidFill>
              </a:rPr>
              <a:t>aequus</a:t>
            </a:r>
            <a:r>
              <a:rPr lang="en-US" sz="2000" dirty="0">
                <a:solidFill>
                  <a:schemeClr val="bg1"/>
                </a:solidFill>
              </a:rPr>
              <a:t>, flat, plain, like or similar, </a:t>
            </a:r>
            <a:r>
              <a:rPr lang="en-US" sz="2000" dirty="0" smtClean="0">
                <a:solidFill>
                  <a:schemeClr val="bg1"/>
                </a:solidFill>
              </a:rPr>
              <a:t>equal</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a:solidFill>
                  <a:schemeClr val="bg1"/>
                </a:solidFill>
              </a:rPr>
              <a:t>reasonable, similar, in ordinary language, in legal writing</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a:solidFill>
                  <a:schemeClr val="bg1"/>
                </a:solidFill>
              </a:rPr>
              <a:t>like cases to be judged alike—rule of </a:t>
            </a:r>
            <a:r>
              <a:rPr lang="en-US" sz="2000" dirty="0" smtClean="0">
                <a:solidFill>
                  <a:schemeClr val="bg1"/>
                </a:solidFill>
              </a:rPr>
              <a:t>law</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a:solidFill>
                  <a:schemeClr val="bg1"/>
                </a:solidFill>
              </a:rPr>
              <a:t>body of principle that lay beyond the law—natural </a:t>
            </a:r>
            <a:r>
              <a:rPr lang="en-US" sz="2000" dirty="0" smtClean="0">
                <a:solidFill>
                  <a:schemeClr val="bg1"/>
                </a:solidFill>
              </a:rPr>
              <a:t>equity</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a:solidFill>
                  <a:schemeClr val="bg1"/>
                </a:solidFill>
              </a:rPr>
              <a:t>a principle of interpretation = </a:t>
            </a:r>
            <a:r>
              <a:rPr lang="en-US" sz="2000" i="1" dirty="0">
                <a:solidFill>
                  <a:schemeClr val="bg1"/>
                </a:solidFill>
              </a:rPr>
              <a:t>epieikeia</a:t>
            </a:r>
            <a:r>
              <a:rPr lang="en-US" sz="2000" dirty="0">
                <a:solidFill>
                  <a:schemeClr val="bg1"/>
                </a:solidFill>
              </a:rPr>
              <a:t> Aristotle, </a:t>
            </a:r>
            <a:r>
              <a:rPr lang="en-US" sz="2000" i="1" dirty="0">
                <a:solidFill>
                  <a:schemeClr val="bg1"/>
                </a:solidFill>
              </a:rPr>
              <a:t>Nichomachean Ethics </a:t>
            </a:r>
            <a:r>
              <a:rPr lang="en-US" sz="2000" dirty="0">
                <a:solidFill>
                  <a:schemeClr val="bg1"/>
                </a:solidFill>
              </a:rPr>
              <a:t>(5.10): “The data of human behavior simply will not be reduced to uniformity. So when a case arises where the law states a general rule, but there is an exception to the rule, it is then right . . . to fill the gap by such a modified statement as the lawgiver himself would make if he was present at the time, and such an enactment as he would have made, if he had known the special circumstances.”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606532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229600" cy="4605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Meaning of the word ‘equity’, </a:t>
            </a:r>
            <a:r>
              <a:rPr lang="en-US" altLang="en-US" sz="2400" dirty="0" smtClean="0"/>
              <a:t>medieval</a:t>
            </a:r>
            <a:endParaRPr lang="en-US" altLang="en-US" sz="2400" dirty="0"/>
          </a:p>
        </p:txBody>
      </p:sp>
      <p:sp>
        <p:nvSpPr>
          <p:cNvPr id="8" name="TextBox 7"/>
          <p:cNvSpPr txBox="1"/>
          <p:nvPr/>
        </p:nvSpPr>
        <p:spPr>
          <a:xfrm>
            <a:off x="457200" y="1057734"/>
            <a:ext cx="8686800" cy="2800767"/>
          </a:xfrm>
          <a:prstGeom prst="rect">
            <a:avLst/>
          </a:prstGeom>
          <a:noFill/>
        </p:spPr>
        <p:txBody>
          <a:bodyPr wrap="square">
            <a:spAutoFit/>
          </a:bodyPr>
          <a:lstStyle/>
          <a:p>
            <a:pPr marL="171450" indent="-171450">
              <a:buFont typeface="Arial" panose="020B0604020202020204" pitchFamily="34" charset="0"/>
              <a:buChar char="•"/>
              <a:defRPr/>
            </a:pPr>
            <a:endParaRPr lang="en-US" sz="800" i="1" dirty="0">
              <a:solidFill>
                <a:schemeClr val="bg1"/>
              </a:solidFill>
            </a:endParaRPr>
          </a:p>
          <a:p>
            <a:pPr marL="342900" indent="-342900">
              <a:buFont typeface="Arial" panose="020B0604020202020204" pitchFamily="34" charset="0"/>
              <a:buChar char="•"/>
              <a:defRPr/>
            </a:pPr>
            <a:r>
              <a:rPr lang="en-US" sz="2000" dirty="0">
                <a:solidFill>
                  <a:schemeClr val="bg1"/>
                </a:solidFill>
              </a:rPr>
              <a:t>All three Classical technical </a:t>
            </a:r>
            <a:r>
              <a:rPr lang="en-US" sz="2000" dirty="0" smtClean="0">
                <a:solidFill>
                  <a:schemeClr val="bg1"/>
                </a:solidFill>
              </a:rPr>
              <a:t>usages</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a:solidFill>
                  <a:schemeClr val="bg1"/>
                </a:solidFill>
              </a:rPr>
              <a:t>Natural equity = Christian morality, but not all moral principles can be judicially </a:t>
            </a:r>
            <a:r>
              <a:rPr lang="en-US" sz="2000" dirty="0" smtClean="0">
                <a:solidFill>
                  <a:schemeClr val="bg1"/>
                </a:solidFill>
              </a:rPr>
              <a:t>enforced</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a:solidFill>
                  <a:schemeClr val="bg1"/>
                </a:solidFill>
              </a:rPr>
              <a:t>Canonical equity: equity is justice tempered with the sweetness of mercy</a:t>
            </a:r>
          </a:p>
          <a:p>
            <a:pPr marL="342900" indent="-342900">
              <a:buFont typeface="Arial" panose="020B0604020202020204" pitchFamily="34" charset="0"/>
              <a:buChar char="•"/>
              <a:defRPr/>
            </a:pPr>
            <a:endParaRPr lang="en-US" sz="2000" dirty="0" smtClean="0">
              <a:solidFill>
                <a:schemeClr val="bg1"/>
              </a:solidFill>
            </a:endParaRPr>
          </a:p>
          <a:p>
            <a:pPr marL="342900" indent="-342900">
              <a:buFont typeface="Arial" panose="020B0604020202020204" pitchFamily="34" charset="0"/>
              <a:buChar char="•"/>
              <a:defRPr/>
            </a:pPr>
            <a:r>
              <a:rPr lang="en-US" sz="2000" dirty="0" smtClean="0">
                <a:solidFill>
                  <a:schemeClr val="bg1"/>
                </a:solidFill>
              </a:rPr>
              <a:t>Equity </a:t>
            </a:r>
            <a:r>
              <a:rPr lang="en-US" sz="2000" dirty="0">
                <a:solidFill>
                  <a:schemeClr val="bg1"/>
                </a:solidFill>
              </a:rPr>
              <a:t>of the statute</a:t>
            </a:r>
          </a:p>
          <a:p>
            <a:pPr marL="171450" indent="-171450">
              <a:buFont typeface="Arial" panose="020B0604020202020204" pitchFamily="34" charset="0"/>
              <a:buChar char="•"/>
              <a:defRPr/>
            </a:pPr>
            <a:endParaRPr lang="en-US" sz="8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28031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01216"/>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A </a:t>
            </a:r>
            <a:r>
              <a:rPr lang="en-US" altLang="en-US" sz="2400" dirty="0"/>
              <a:t>case from a Year Book of 1484 (IX–71)</a:t>
            </a:r>
            <a:endParaRPr lang="en-US" altLang="en-US" sz="2400" dirty="0"/>
          </a:p>
        </p:txBody>
      </p:sp>
      <p:sp>
        <p:nvSpPr>
          <p:cNvPr id="8" name="TextBox 7"/>
          <p:cNvSpPr txBox="1"/>
          <p:nvPr/>
        </p:nvSpPr>
        <p:spPr>
          <a:xfrm>
            <a:off x="529389" y="674718"/>
            <a:ext cx="8614611" cy="5139869"/>
          </a:xfrm>
          <a:prstGeom prst="rect">
            <a:avLst/>
          </a:prstGeom>
          <a:noFill/>
        </p:spPr>
        <p:txBody>
          <a:bodyPr wrap="square">
            <a:spAutoFit/>
          </a:bodyPr>
          <a:lstStyle/>
          <a:p>
            <a:pPr>
              <a:defRPr/>
            </a:pPr>
            <a:endParaRPr lang="en-US" sz="800" dirty="0">
              <a:solidFill>
                <a:schemeClr val="bg1"/>
              </a:solidFill>
            </a:endParaRPr>
          </a:p>
          <a:p>
            <a:pPr>
              <a:defRPr/>
            </a:pPr>
            <a:r>
              <a:rPr lang="en-US" sz="2000" dirty="0">
                <a:solidFill>
                  <a:schemeClr val="bg1"/>
                </a:solidFill>
              </a:rPr>
              <a:t>In the Exchequer Chamber before all the Justices of the one Bench and the other and in the presence of several Serjeants and Apprentices, the Archbishop of York, then Chancellor of England (Thomas Rotherham, Chanc., 1474–1483) sought the advice of the Justices upon the grant of a Subpoena. </a:t>
            </a:r>
            <a:endParaRPr lang="en-US" sz="2000" dirty="0" smtClean="0">
              <a:solidFill>
                <a:schemeClr val="bg1"/>
              </a:solidFill>
            </a:endParaRPr>
          </a:p>
          <a:p>
            <a:pPr>
              <a:defRPr/>
            </a:pPr>
            <a:endParaRPr lang="en-US" sz="2000" dirty="0">
              <a:solidFill>
                <a:schemeClr val="bg1"/>
              </a:solidFill>
            </a:endParaRPr>
          </a:p>
          <a:p>
            <a:pPr>
              <a:defRPr/>
            </a:pPr>
            <a:r>
              <a:rPr lang="en-US" sz="2000" dirty="0">
                <a:solidFill>
                  <a:schemeClr val="bg1"/>
                </a:solidFill>
              </a:rPr>
              <a:t>And he said that a complaint had been made to him that one was under obligation by Statute Merchant to another and had paid the money but had taken no release; and, notwithstanding this payment, the creditor sued out execution. </a:t>
            </a:r>
            <a:endParaRPr lang="en-US" sz="2000" dirty="0" smtClean="0">
              <a:solidFill>
                <a:schemeClr val="bg1"/>
              </a:solidFill>
            </a:endParaRPr>
          </a:p>
          <a:p>
            <a:pPr>
              <a:defRPr/>
            </a:pPr>
            <a:endParaRPr lang="en-US" sz="2000" dirty="0">
              <a:solidFill>
                <a:schemeClr val="bg1"/>
              </a:solidFill>
            </a:endParaRPr>
          </a:p>
          <a:p>
            <a:pPr>
              <a:defRPr/>
            </a:pPr>
            <a:r>
              <a:rPr lang="en-US" sz="2000" dirty="0">
                <a:solidFill>
                  <a:schemeClr val="bg1"/>
                </a:solidFill>
              </a:rPr>
              <a:t>And he said that the creditor, if he were examined, could not deny the payment</a:t>
            </a:r>
            <a:r>
              <a:rPr lang="en-US" sz="2000" dirty="0" smtClean="0">
                <a:solidFill>
                  <a:schemeClr val="bg1"/>
                </a:solidFill>
              </a:rPr>
              <a:t>.</a:t>
            </a:r>
          </a:p>
          <a:p>
            <a:pPr>
              <a:defRPr/>
            </a:pPr>
            <a:endParaRPr lang="en-US" sz="2000" dirty="0">
              <a:solidFill>
                <a:schemeClr val="bg1"/>
              </a:solidFill>
            </a:endParaRPr>
          </a:p>
          <a:p>
            <a:pPr>
              <a:defRPr/>
            </a:pPr>
            <a:r>
              <a:rPr lang="en-US" sz="2000" dirty="0">
                <a:solidFill>
                  <a:schemeClr val="bg1"/>
                </a:solidFill>
              </a:rPr>
              <a:t>How then, Sirs, should I grant a Subpoena or not? </a:t>
            </a:r>
            <a:endParaRPr lang="en-US" sz="2000" dirty="0" smtClean="0">
              <a:solidFill>
                <a:schemeClr val="bg1"/>
              </a:solidFill>
            </a:endParaRPr>
          </a:p>
          <a:p>
            <a:pP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169675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01216"/>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A </a:t>
            </a:r>
            <a:r>
              <a:rPr lang="en-US" altLang="en-US" sz="2400" dirty="0"/>
              <a:t>case from a Year Book of 1484 (IX–71</a:t>
            </a:r>
            <a:r>
              <a:rPr lang="en-US" altLang="en-US" sz="2400" dirty="0" smtClean="0"/>
              <a:t>) (cont’d)</a:t>
            </a:r>
            <a:endParaRPr lang="en-US" altLang="en-US" sz="2400" dirty="0"/>
          </a:p>
        </p:txBody>
      </p:sp>
      <p:sp>
        <p:nvSpPr>
          <p:cNvPr id="8" name="TextBox 7"/>
          <p:cNvSpPr txBox="1"/>
          <p:nvPr/>
        </p:nvSpPr>
        <p:spPr>
          <a:xfrm>
            <a:off x="529389" y="987064"/>
            <a:ext cx="8614611" cy="3477875"/>
          </a:xfrm>
          <a:prstGeom prst="rect">
            <a:avLst/>
          </a:prstGeom>
          <a:noFill/>
        </p:spPr>
        <p:txBody>
          <a:bodyPr wrap="square">
            <a:spAutoFit/>
          </a:bodyPr>
          <a:lstStyle/>
          <a:p>
            <a:pPr>
              <a:defRPr/>
            </a:pPr>
            <a:r>
              <a:rPr lang="en-US" sz="2000" dirty="0" smtClean="0">
                <a:solidFill>
                  <a:schemeClr val="bg1"/>
                </a:solidFill>
              </a:rPr>
              <a:t>FAIRFAX</a:t>
            </a:r>
            <a:r>
              <a:rPr lang="en-US" sz="2000" dirty="0">
                <a:solidFill>
                  <a:schemeClr val="bg1"/>
                </a:solidFill>
              </a:rPr>
              <a:t>, J.: It seems to me against all reason to grant a Subpoena, and by the evidence of two witnesses to subvert matter of record. For, where one is bound in this manner, he need not pay without acquittance or release. So, where a man is obliged on an obligation, he need not discharge his duty unless the obligee will make him an acquittance; and so it seems to me that this is his folly. </a:t>
            </a:r>
            <a:endParaRPr lang="en-US" sz="2000" dirty="0" smtClean="0">
              <a:solidFill>
                <a:schemeClr val="bg1"/>
              </a:solidFill>
            </a:endParaRPr>
          </a:p>
          <a:p>
            <a:pPr>
              <a:defRPr/>
            </a:pPr>
            <a:endParaRPr lang="en-US" sz="2000" dirty="0">
              <a:solidFill>
                <a:schemeClr val="bg1"/>
              </a:solidFill>
            </a:endParaRPr>
          </a:p>
          <a:p>
            <a:pPr>
              <a:defRPr/>
            </a:pPr>
            <a:r>
              <a:rPr lang="en-US" sz="2000" dirty="0">
                <a:solidFill>
                  <a:schemeClr val="bg1"/>
                </a:solidFill>
              </a:rPr>
              <a:t>THE CHANCELLOR said that it was the common course in the Chancery to grant relief against an obligation; just as in the case of a feoffment upon trust, where the heir of the feoffee is in by descent or otherwise. For we find record of such cases in the Chancery. </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966542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01216"/>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A </a:t>
            </a:r>
            <a:r>
              <a:rPr lang="en-US" altLang="en-US" sz="2400" dirty="0"/>
              <a:t>case from a Year Book of 1484 (IX–71</a:t>
            </a:r>
            <a:r>
              <a:rPr lang="en-US" altLang="en-US" sz="2400" dirty="0" smtClean="0"/>
              <a:t>) (cont’d)</a:t>
            </a:r>
            <a:endParaRPr lang="en-US" altLang="en-US" sz="2400" dirty="0"/>
          </a:p>
        </p:txBody>
      </p:sp>
      <p:sp>
        <p:nvSpPr>
          <p:cNvPr id="8" name="TextBox 7"/>
          <p:cNvSpPr txBox="1"/>
          <p:nvPr/>
        </p:nvSpPr>
        <p:spPr>
          <a:xfrm>
            <a:off x="457200" y="1011127"/>
            <a:ext cx="8614611" cy="4708981"/>
          </a:xfrm>
          <a:prstGeom prst="rect">
            <a:avLst/>
          </a:prstGeom>
          <a:noFill/>
        </p:spPr>
        <p:txBody>
          <a:bodyPr wrap="square">
            <a:spAutoFit/>
          </a:bodyPr>
          <a:lstStyle/>
          <a:p>
            <a:pPr>
              <a:defRPr/>
            </a:pPr>
            <a:r>
              <a:rPr lang="en-US" sz="2000" dirty="0" smtClean="0">
                <a:solidFill>
                  <a:schemeClr val="bg1"/>
                </a:solidFill>
              </a:rPr>
              <a:t>HUSSEY</a:t>
            </a:r>
            <a:r>
              <a:rPr lang="en-US" sz="2000" dirty="0">
                <a:solidFill>
                  <a:schemeClr val="bg1"/>
                </a:solidFill>
              </a:rPr>
              <a:t>, the Chief Justice of the King’s Bench: When I first came into Court, which is not yet thirty years ago, it was agreed in a case by all the Court that, if a man had enfeoffed another on trust and if he died seised, so that the heir was in by descent, then the Subpoena would not lie; and there is good reason for this. For, just as, by a Subpoena, one descent might be disproved in the Chancery by two witnesses, so by the same reasoning twenty descents might be disproved; which is against reason and conscience. And so it seems to me that it is less harmful to make him who suffers his feoffee to die seised of his land to lose his land than to work a disinheritance by evidence in Chancery. And so, in the case of the Statute Merchant and also in that of the obligation, it is less harmful to make him pay again through his negligence than by two witnesses in the Chancery to disprove a matter of record or a matter in specialty. For it is all due to his negligence, since he need not have paid on the obligation before taking an acquittance or release from the plaintiff. Such is the law</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3007532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01216"/>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A </a:t>
            </a:r>
            <a:r>
              <a:rPr lang="en-US" altLang="en-US" sz="2400" dirty="0"/>
              <a:t>case from a Year Book of 1484 (IX–71</a:t>
            </a:r>
            <a:r>
              <a:rPr lang="en-US" altLang="en-US" sz="2400" dirty="0" smtClean="0"/>
              <a:t>) (cont’d)</a:t>
            </a:r>
            <a:endParaRPr lang="en-US" altLang="en-US" sz="2400" dirty="0"/>
          </a:p>
        </p:txBody>
      </p:sp>
      <p:sp>
        <p:nvSpPr>
          <p:cNvPr id="8" name="TextBox 7"/>
          <p:cNvSpPr txBox="1"/>
          <p:nvPr/>
        </p:nvSpPr>
        <p:spPr>
          <a:xfrm>
            <a:off x="529389" y="818622"/>
            <a:ext cx="8614611" cy="4093428"/>
          </a:xfrm>
          <a:prstGeom prst="rect">
            <a:avLst/>
          </a:prstGeom>
          <a:noFill/>
        </p:spPr>
        <p:txBody>
          <a:bodyPr wrap="square">
            <a:spAutoFit/>
          </a:bodyPr>
          <a:lstStyle/>
          <a:p>
            <a:pPr>
              <a:defRPr/>
            </a:pPr>
            <a:r>
              <a:rPr lang="en-US" sz="2000" dirty="0" smtClean="0">
                <a:solidFill>
                  <a:schemeClr val="bg1"/>
                </a:solidFill>
              </a:rPr>
              <a:t>Whereupon </a:t>
            </a:r>
            <a:r>
              <a:rPr lang="en-US" sz="2000" dirty="0">
                <a:solidFill>
                  <a:schemeClr val="bg1"/>
                </a:solidFill>
              </a:rPr>
              <a:t>the Chancellor said that it would seem great folly to enfeoff others of one’s land</a:t>
            </a:r>
            <a:r>
              <a:rPr lang="en-US" sz="2000" dirty="0" smtClean="0">
                <a:solidFill>
                  <a:schemeClr val="bg1"/>
                </a:solidFill>
              </a:rPr>
              <a:t>.</a:t>
            </a:r>
          </a:p>
          <a:p>
            <a:pPr>
              <a:defRPr/>
            </a:pPr>
            <a:endParaRPr lang="en-US" sz="2000" dirty="0">
              <a:solidFill>
                <a:schemeClr val="bg1"/>
              </a:solidFill>
            </a:endParaRPr>
          </a:p>
          <a:p>
            <a:pPr>
              <a:defRPr/>
            </a:pPr>
            <a:r>
              <a:rPr lang="en-US" sz="2000" dirty="0">
                <a:solidFill>
                  <a:schemeClr val="bg1"/>
                </a:solidFill>
              </a:rPr>
              <a:t>And then the Chancellor agreed to the Statute Merchant, because it was matter of record.</a:t>
            </a:r>
          </a:p>
          <a:p>
            <a:pPr>
              <a:defRPr/>
            </a:pPr>
            <a:endParaRPr lang="en-US" sz="2000" dirty="0" smtClean="0">
              <a:solidFill>
                <a:schemeClr val="bg1"/>
              </a:solidFill>
            </a:endParaRPr>
          </a:p>
          <a:p>
            <a:pPr>
              <a:defRPr/>
            </a:pPr>
            <a:r>
              <a:rPr lang="en-US" sz="2000" dirty="0" smtClean="0">
                <a:solidFill>
                  <a:schemeClr val="bg1"/>
                </a:solidFill>
              </a:rPr>
              <a:t>(</a:t>
            </a:r>
            <a:r>
              <a:rPr lang="en-US" sz="2000" dirty="0">
                <a:solidFill>
                  <a:schemeClr val="bg1"/>
                </a:solidFill>
              </a:rPr>
              <a:t>The Chancellor agreed that he would not follow the usual practice of granting relief to debtor who did not have a sealed acquittance in the case of a statute merchant, an obligation that was recorded and thus was a matter of record. In this case a desire to secure stability for transactions overcomes the inequity of allowing the creditor to sue twice. What the case has to say about uses (which it calls trusts) is said by way of analogy. We will return to it in the lecture on uses.)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3312216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01216"/>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A </a:t>
            </a:r>
            <a:r>
              <a:rPr lang="en-US" altLang="en-US" sz="2400" dirty="0"/>
              <a:t>case from a Year Book of 1489 (Mats. (IX–72)</a:t>
            </a:r>
            <a:endParaRPr lang="en-US" altLang="en-US" sz="2400" dirty="0"/>
          </a:p>
        </p:txBody>
      </p:sp>
      <p:sp>
        <p:nvSpPr>
          <p:cNvPr id="8" name="TextBox 7"/>
          <p:cNvSpPr txBox="1"/>
          <p:nvPr/>
        </p:nvSpPr>
        <p:spPr>
          <a:xfrm>
            <a:off x="457200" y="818622"/>
            <a:ext cx="8686800" cy="4708981"/>
          </a:xfrm>
          <a:prstGeom prst="rect">
            <a:avLst/>
          </a:prstGeom>
          <a:noFill/>
        </p:spPr>
        <p:txBody>
          <a:bodyPr wrap="square">
            <a:spAutoFit/>
          </a:bodyPr>
          <a:lstStyle/>
          <a:p>
            <a:pPr>
              <a:defRPr/>
            </a:pPr>
            <a:r>
              <a:rPr lang="en-US" sz="2000" dirty="0">
                <a:solidFill>
                  <a:schemeClr val="bg1"/>
                </a:solidFill>
              </a:rPr>
              <a:t>A Subpoena was sued in the Chancery on this, that there were two executors and one, without the assent of his companion, released a man who was indebted to their testator. And it was argued that his intent should not in these circumstances be fulfilled, and a Subpoena was sued against the executor who released and against the debtor who was thus released</a:t>
            </a:r>
            <a:r>
              <a:rPr lang="en-US" sz="2000" dirty="0" smtClean="0">
                <a:solidFill>
                  <a:schemeClr val="bg1"/>
                </a:solidFill>
              </a:rPr>
              <a:t>.</a:t>
            </a:r>
          </a:p>
          <a:p>
            <a:pPr>
              <a:defRPr/>
            </a:pPr>
            <a:endParaRPr lang="en-US" sz="2000" dirty="0">
              <a:solidFill>
                <a:schemeClr val="bg1"/>
              </a:solidFill>
            </a:endParaRPr>
          </a:p>
          <a:p>
            <a:pPr>
              <a:defRPr/>
            </a:pPr>
            <a:r>
              <a:rPr lang="en-US" sz="2000" i="1" dirty="0">
                <a:solidFill>
                  <a:schemeClr val="bg1"/>
                </a:solidFill>
              </a:rPr>
              <a:t>Fineux</a:t>
            </a:r>
            <a:r>
              <a:rPr lang="en-US" sz="2000" dirty="0">
                <a:solidFill>
                  <a:schemeClr val="bg1"/>
                </a:solidFill>
              </a:rPr>
              <a:t> [serjeant from 1486, later CJKB, 1495–1525] said that no remedy lay here; for each executor has full and complete power and one may do everything that his companion might do, and so the release made by him was good</a:t>
            </a:r>
            <a:r>
              <a:rPr lang="en-US" sz="2000" dirty="0" smtClean="0">
                <a:solidFill>
                  <a:schemeClr val="bg1"/>
                </a:solidFill>
              </a:rPr>
              <a:t>.</a:t>
            </a:r>
          </a:p>
          <a:p>
            <a:pPr>
              <a:defRPr/>
            </a:pPr>
            <a:endParaRPr lang="en-US" sz="2000" dirty="0">
              <a:solidFill>
                <a:schemeClr val="bg1"/>
              </a:solidFill>
            </a:endParaRPr>
          </a:p>
          <a:p>
            <a:pPr>
              <a:defRPr/>
            </a:pPr>
            <a:r>
              <a:rPr lang="en-US" sz="2000" dirty="0">
                <a:solidFill>
                  <a:schemeClr val="bg1"/>
                </a:solidFill>
              </a:rPr>
              <a:t>THE CHANCELLOR [John Morton, archbishop of Canterbury, Chanc. 1486–1500]: </a:t>
            </a:r>
            <a:r>
              <a:rPr lang="en-US" sz="2000" i="1" dirty="0">
                <a:solidFill>
                  <a:schemeClr val="bg1"/>
                </a:solidFill>
              </a:rPr>
              <a:t>Nullus recedat a Curia Cancellariae sine remedio </a:t>
            </a:r>
            <a:r>
              <a:rPr lang="en-US" sz="2000" dirty="0">
                <a:solidFill>
                  <a:schemeClr val="bg1"/>
                </a:solidFill>
              </a:rPr>
              <a:t>[No one leaves the Chancery without a remedy]; and it is against reason that one executor shall have all the goods and shall make a release by himself</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3241424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01216"/>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A </a:t>
            </a:r>
            <a:r>
              <a:rPr lang="en-US" altLang="en-US" sz="2400" dirty="0"/>
              <a:t>case from a Year Book of 1489 (Mats. (IX–72</a:t>
            </a:r>
            <a:r>
              <a:rPr lang="en-US" altLang="en-US" sz="2400" dirty="0" smtClean="0"/>
              <a:t>) (cont’d)</a:t>
            </a:r>
            <a:endParaRPr lang="en-US" altLang="en-US" sz="2400" dirty="0"/>
          </a:p>
        </p:txBody>
      </p:sp>
      <p:sp>
        <p:nvSpPr>
          <p:cNvPr id="8" name="TextBox 7"/>
          <p:cNvSpPr txBox="1"/>
          <p:nvPr/>
        </p:nvSpPr>
        <p:spPr>
          <a:xfrm>
            <a:off x="457200" y="818622"/>
            <a:ext cx="8686800" cy="4401205"/>
          </a:xfrm>
          <a:prstGeom prst="rect">
            <a:avLst/>
          </a:prstGeom>
          <a:noFill/>
        </p:spPr>
        <p:txBody>
          <a:bodyPr wrap="square">
            <a:spAutoFit/>
          </a:bodyPr>
          <a:lstStyle/>
          <a:p>
            <a:pPr>
              <a:defRPr/>
            </a:pPr>
            <a:r>
              <a:rPr lang="en-US" sz="2000" i="1" dirty="0" smtClean="0">
                <a:solidFill>
                  <a:schemeClr val="bg1"/>
                </a:solidFill>
              </a:rPr>
              <a:t>Fineux</a:t>
            </a:r>
            <a:r>
              <a:rPr lang="en-US" sz="2000" dirty="0">
                <a:solidFill>
                  <a:schemeClr val="bg1"/>
                </a:solidFill>
              </a:rPr>
              <a:t>: </a:t>
            </a:r>
            <a:r>
              <a:rPr lang="en-US" sz="2000" i="1" dirty="0">
                <a:solidFill>
                  <a:schemeClr val="bg1"/>
                </a:solidFill>
              </a:rPr>
              <a:t>Si nullus recedat sine remedio, ergo nullus indiget esse confessus</a:t>
            </a:r>
            <a:r>
              <a:rPr lang="en-US" sz="2000" dirty="0">
                <a:solidFill>
                  <a:schemeClr val="bg1"/>
                </a:solidFill>
              </a:rPr>
              <a:t>. [If no one leaves without a remedy, then no one has to go to confession. (Loose trans., but I think it captures the gist of it. CD)] But, Sir, the law of the land covers many things, and many things are sued here which are without remedy at the common law, and so these latter lie in conscience between a man and his confessor; and this is such a case</a:t>
            </a:r>
            <a:r>
              <a:rPr lang="en-US" sz="2000" dirty="0" smtClean="0">
                <a:solidFill>
                  <a:schemeClr val="bg1"/>
                </a:solidFill>
              </a:rPr>
              <a:t>.</a:t>
            </a:r>
          </a:p>
          <a:p>
            <a:pPr>
              <a:defRPr/>
            </a:pPr>
            <a:endParaRPr lang="en-US" sz="2000" dirty="0">
              <a:solidFill>
                <a:schemeClr val="bg1"/>
              </a:solidFill>
            </a:endParaRPr>
          </a:p>
          <a:p>
            <a:pPr>
              <a:defRPr/>
            </a:pPr>
            <a:r>
              <a:rPr lang="en-US" sz="2000" dirty="0">
                <a:solidFill>
                  <a:schemeClr val="bg1"/>
                </a:solidFill>
              </a:rPr>
              <a:t>THE CHANCELLOR: Sir, I know well that each law is, or ought to be, in accord with the law of God; and the law of God is that an executor, who is of evil disposition, must not waste all the goods, etc. And I know well that if he does so waste and makes no amends or satisfaction, so far as he is able, or will not make restitution, so far as he is able, he shall be damned in hell.</a:t>
            </a:r>
          </a:p>
          <a:p>
            <a:pP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9113917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01216"/>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A </a:t>
            </a:r>
            <a:r>
              <a:rPr lang="en-US" altLang="en-US" sz="2400" dirty="0"/>
              <a:t>case from a Year Book of 1489 (Mats. (IX–72</a:t>
            </a:r>
            <a:r>
              <a:rPr lang="en-US" altLang="en-US" sz="2400" dirty="0" smtClean="0"/>
              <a:t>) (cont’d)</a:t>
            </a:r>
            <a:endParaRPr lang="en-US" altLang="en-US" sz="2400" dirty="0"/>
          </a:p>
        </p:txBody>
      </p:sp>
      <p:sp>
        <p:nvSpPr>
          <p:cNvPr id="8" name="TextBox 7"/>
          <p:cNvSpPr txBox="1"/>
          <p:nvPr/>
        </p:nvSpPr>
        <p:spPr>
          <a:xfrm>
            <a:off x="457200" y="818622"/>
            <a:ext cx="8686800" cy="2862322"/>
          </a:xfrm>
          <a:prstGeom prst="rect">
            <a:avLst/>
          </a:prstGeom>
          <a:noFill/>
        </p:spPr>
        <p:txBody>
          <a:bodyPr wrap="square">
            <a:spAutoFit/>
          </a:bodyPr>
          <a:lstStyle/>
          <a:p>
            <a:pPr>
              <a:defRPr/>
            </a:pPr>
            <a:r>
              <a:rPr lang="en-US" sz="2000" dirty="0" smtClean="0">
                <a:solidFill>
                  <a:schemeClr val="bg1"/>
                </a:solidFill>
              </a:rPr>
              <a:t>THE CHANCELLOR (cont’d): And </a:t>
            </a:r>
            <a:r>
              <a:rPr lang="en-US" sz="2000" dirty="0">
                <a:solidFill>
                  <a:schemeClr val="bg1"/>
                </a:solidFill>
              </a:rPr>
              <a:t>to make remedy for such an act as this, as I think, is well done according to conscience. And the will says, </a:t>
            </a:r>
            <a:r>
              <a:rPr lang="en-US" sz="2000" i="1" dirty="0">
                <a:solidFill>
                  <a:schemeClr val="bg1"/>
                </a:solidFill>
              </a:rPr>
              <a:t>constituo tales esse executores meos, ut ipsi disponant</a:t>
            </a:r>
            <a:r>
              <a:rPr lang="en-US" sz="2000" dirty="0">
                <a:solidFill>
                  <a:schemeClr val="bg1"/>
                </a:solidFill>
              </a:rPr>
              <a:t>, etc. [I make such and such persons my executors, so that they may dispose, etc.]; and so their powers are joint and not several, and, if one acts without his companion, he does so without authority. </a:t>
            </a:r>
            <a:r>
              <a:rPr lang="en-US" sz="2000" dirty="0" smtClean="0">
                <a:solidFill>
                  <a:schemeClr val="bg1"/>
                </a:solidFill>
              </a:rPr>
              <a:t>...</a:t>
            </a:r>
          </a:p>
          <a:p>
            <a:pPr>
              <a:defRPr/>
            </a:pPr>
            <a:endParaRPr lang="en-US" sz="2000" dirty="0">
              <a:solidFill>
                <a:schemeClr val="bg1"/>
              </a:solidFill>
            </a:endParaRPr>
          </a:p>
          <a:p>
            <a:pPr>
              <a:defRPr/>
            </a:pPr>
            <a:r>
              <a:rPr lang="en-US" sz="2000" dirty="0">
                <a:solidFill>
                  <a:schemeClr val="bg1"/>
                </a:solidFill>
              </a:rPr>
              <a:t>(The issue is, of course, fundamental: How far can human law go in enforcing the moral law?)</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8851904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01216"/>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17th-century </a:t>
            </a:r>
            <a:r>
              <a:rPr lang="en-US" altLang="en-US" sz="2400" dirty="0"/>
              <a:t>developments.</a:t>
            </a:r>
            <a:endParaRPr lang="en-US" altLang="en-US" sz="2400" dirty="0"/>
          </a:p>
        </p:txBody>
      </p:sp>
      <p:sp>
        <p:nvSpPr>
          <p:cNvPr id="8" name="TextBox 7"/>
          <p:cNvSpPr txBox="1"/>
          <p:nvPr/>
        </p:nvSpPr>
        <p:spPr>
          <a:xfrm>
            <a:off x="457200" y="1083317"/>
            <a:ext cx="8686800" cy="1938992"/>
          </a:xfrm>
          <a:prstGeom prst="rect">
            <a:avLst/>
          </a:prstGeom>
          <a:noFill/>
        </p:spPr>
        <p:txBody>
          <a:bodyPr wrap="square">
            <a:spAutoFit/>
          </a:bodyPr>
          <a:lstStyle/>
          <a:p>
            <a:pPr>
              <a:defRPr/>
            </a:pPr>
            <a:r>
              <a:rPr lang="en-US" sz="2000" dirty="0">
                <a:solidFill>
                  <a:schemeClr val="bg1"/>
                </a:solidFill>
              </a:rPr>
              <a:t>Equity, so much a matter of discretion even in the 16th century, becomes a matter of rule. Reports of equity cases become regular in 17th century. Francis Bacon when he was chancellor from 1618–1621 played a key role in establishing the procedural rules. Heanage Finch, lord Nottingham, Chancellor from 1675–1682, played an equally important role in establishing the substantive rules.</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747596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251640"/>
            <a:ext cx="8229600" cy="5448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Central royal courts, c. 1300</a:t>
            </a:r>
            <a:endParaRPr lang="en-US" altLang="en-US" sz="2400" dirty="0"/>
          </a:p>
        </p:txBody>
      </p:sp>
      <p:sp>
        <p:nvSpPr>
          <p:cNvPr id="8" name="TextBox 7"/>
          <p:cNvSpPr txBox="1"/>
          <p:nvPr/>
        </p:nvSpPr>
        <p:spPr>
          <a:xfrm>
            <a:off x="363682" y="1024933"/>
            <a:ext cx="8780318" cy="2246769"/>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Bench </a:t>
            </a:r>
            <a:r>
              <a:rPr lang="en-US" sz="2000" dirty="0">
                <a:solidFill>
                  <a:schemeClr val="bg1"/>
                </a:solidFill>
              </a:rPr>
              <a:t>before the King </a:t>
            </a:r>
            <a:r>
              <a:rPr lang="en-US" sz="2000" i="1" dirty="0">
                <a:solidFill>
                  <a:schemeClr val="bg1"/>
                </a:solidFill>
              </a:rPr>
              <a:t>(coram rege</a:t>
            </a:r>
            <a:r>
              <a:rPr lang="en-US" sz="2000" dirty="0">
                <a:solidFill>
                  <a:schemeClr val="bg1"/>
                </a:solidFill>
              </a:rPr>
              <a:t>, later King’s Bench</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Common </a:t>
            </a:r>
            <a:r>
              <a:rPr lang="en-US" sz="2000" dirty="0">
                <a:solidFill>
                  <a:schemeClr val="bg1"/>
                </a:solidFill>
              </a:rPr>
              <a:t>Bench (</a:t>
            </a:r>
            <a:r>
              <a:rPr lang="en-US" sz="2000" i="1" dirty="0">
                <a:solidFill>
                  <a:schemeClr val="bg1"/>
                </a:solidFill>
              </a:rPr>
              <a:t>bancum commune</a:t>
            </a:r>
            <a:r>
              <a:rPr lang="en-US" sz="2000" dirty="0">
                <a:solidFill>
                  <a:schemeClr val="bg1"/>
                </a:solidFill>
              </a:rPr>
              <a:t>, later Common Pleas</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Exchequer </a:t>
            </a:r>
            <a:r>
              <a:rPr lang="en-US" sz="2000" dirty="0">
                <a:solidFill>
                  <a:schemeClr val="bg1"/>
                </a:solidFill>
              </a:rPr>
              <a:t>of Pleas (</a:t>
            </a:r>
            <a:r>
              <a:rPr lang="en-US" sz="2000" i="1" dirty="0">
                <a:solidFill>
                  <a:schemeClr val="bg1"/>
                </a:solidFill>
              </a:rPr>
              <a:t>placita in scacario</a:t>
            </a:r>
            <a:r>
              <a:rPr lang="en-US" sz="2000" dirty="0">
                <a:solidFill>
                  <a:schemeClr val="bg1"/>
                </a:solidFill>
              </a:rPr>
              <a:t>, later Court of the Exchequer)</a:t>
            </a:r>
          </a:p>
          <a:p>
            <a:pPr marL="342900" indent="-342900">
              <a:buFont typeface="Arial" panose="020B0604020202020204" pitchFamily="34" charset="0"/>
              <a:buChar char="•"/>
              <a:defRPr/>
            </a:pPr>
            <a:endParaRPr lang="en-US" sz="2000" dirty="0" smtClean="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High Court of Parliament</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a:spLocks noChangeArrowheads="1"/>
          </p:cNvSpPr>
          <p:nvPr/>
        </p:nvSpPr>
        <p:spPr bwMode="auto">
          <a:xfrm flipV="1">
            <a:off x="-278296" y="355710"/>
            <a:ext cx="942229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“Pur avoider le stuffing del rolls ove multip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01216"/>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The </a:t>
            </a:r>
            <a:r>
              <a:rPr lang="en-US" altLang="en-US" sz="2400" dirty="0"/>
              <a:t>Chancery c.1700</a:t>
            </a:r>
            <a:endParaRPr lang="en-US" altLang="en-US" sz="2400" dirty="0"/>
          </a:p>
        </p:txBody>
      </p:sp>
      <p:sp>
        <p:nvSpPr>
          <p:cNvPr id="8" name="TextBox 7"/>
          <p:cNvSpPr txBox="1"/>
          <p:nvPr/>
        </p:nvSpPr>
        <p:spPr>
          <a:xfrm>
            <a:off x="457200" y="987064"/>
            <a:ext cx="8686800" cy="5016758"/>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Substantive </a:t>
            </a:r>
            <a:r>
              <a:rPr lang="en-US" sz="2000" dirty="0">
                <a:solidFill>
                  <a:schemeClr val="bg1"/>
                </a:solidFill>
              </a:rPr>
              <a:t>jurisdiction:</a:t>
            </a:r>
          </a:p>
          <a:p>
            <a:pPr marL="800100" lvl="1" indent="-342900">
              <a:buFont typeface="Arial" panose="020B0604020202020204" pitchFamily="34" charset="0"/>
              <a:buChar char="•"/>
              <a:defRPr/>
            </a:pPr>
            <a:r>
              <a:rPr lang="en-US" sz="2000" dirty="0">
                <a:solidFill>
                  <a:schemeClr val="bg1"/>
                </a:solidFill>
              </a:rPr>
              <a:t>trusts</a:t>
            </a:r>
          </a:p>
          <a:p>
            <a:pPr marL="800100" lvl="1" indent="-342900">
              <a:buFont typeface="Arial" panose="020B0604020202020204" pitchFamily="34" charset="0"/>
              <a:buChar char="•"/>
              <a:defRPr/>
            </a:pPr>
            <a:r>
              <a:rPr lang="en-US" sz="2000" dirty="0">
                <a:solidFill>
                  <a:schemeClr val="bg1"/>
                </a:solidFill>
              </a:rPr>
              <a:t>equitable interests in land (family settlements)</a:t>
            </a:r>
          </a:p>
          <a:p>
            <a:pPr marL="800100" lvl="1" indent="-342900">
              <a:buFont typeface="Arial" panose="020B0604020202020204" pitchFamily="34" charset="0"/>
              <a:buChar char="•"/>
              <a:defRPr/>
            </a:pPr>
            <a:r>
              <a:rPr lang="en-US" sz="2000" dirty="0">
                <a:solidFill>
                  <a:schemeClr val="bg1"/>
                </a:solidFill>
              </a:rPr>
              <a:t>mortgages, the equity of redemption, equitable mortgages, liens</a:t>
            </a:r>
          </a:p>
          <a:p>
            <a:pPr marL="800100" lvl="1" indent="-342900">
              <a:buFont typeface="Arial" panose="020B0604020202020204" pitchFamily="34" charset="0"/>
              <a:buChar char="•"/>
              <a:defRPr/>
            </a:pPr>
            <a:r>
              <a:rPr lang="en-US" sz="2000" dirty="0">
                <a:solidFill>
                  <a:schemeClr val="bg1"/>
                </a:solidFill>
              </a:rPr>
              <a:t>infants, guardianship</a:t>
            </a:r>
          </a:p>
          <a:p>
            <a:pPr marL="800100" lvl="1" indent="-342900">
              <a:buFont typeface="Arial" panose="020B0604020202020204" pitchFamily="34" charset="0"/>
              <a:buChar char="•"/>
              <a:defRPr/>
            </a:pPr>
            <a:r>
              <a:rPr lang="en-US" sz="2000" dirty="0">
                <a:solidFill>
                  <a:schemeClr val="bg1"/>
                </a:solidFill>
              </a:rPr>
              <a:t>supervision of accounts and administration of decedents’ estates</a:t>
            </a:r>
          </a:p>
          <a:p>
            <a:pPr marL="800100" lvl="1" indent="-342900">
              <a:buFont typeface="Arial" panose="020B0604020202020204" pitchFamily="34" charset="0"/>
              <a:buChar char="•"/>
              <a:defRPr/>
            </a:pPr>
            <a:r>
              <a:rPr lang="en-US" sz="2000" dirty="0">
                <a:solidFill>
                  <a:schemeClr val="bg1"/>
                </a:solidFill>
              </a:rPr>
              <a:t>equitable relief (rescission, reformation) for fraud, mistake, accident, undue </a:t>
            </a:r>
            <a:r>
              <a:rPr lang="en-US" sz="2000" dirty="0" smtClean="0">
                <a:solidFill>
                  <a:schemeClr val="bg1"/>
                </a:solidFill>
              </a:rPr>
              <a:t>influence</a:t>
            </a:r>
          </a:p>
          <a:p>
            <a:pPr marL="800100" lvl="1" indent="-342900">
              <a:buFont typeface="Arial" panose="020B0604020202020204" pitchFamily="34" charset="0"/>
              <a:buChar char="•"/>
              <a:defRPr/>
            </a:pPr>
            <a:endParaRPr lang="en-US" sz="2000" dirty="0" smtClean="0">
              <a:solidFill>
                <a:schemeClr val="bg1"/>
              </a:solidFill>
            </a:endParaRPr>
          </a:p>
          <a:p>
            <a:pPr marL="347472" lvl="1" indent="-342900">
              <a:buFont typeface="Arial" panose="020B0604020202020204" pitchFamily="34" charset="0"/>
              <a:buChar char="•"/>
              <a:defRPr/>
            </a:pPr>
            <a:r>
              <a:rPr lang="en-US" sz="2000" dirty="0" smtClean="0">
                <a:solidFill>
                  <a:schemeClr val="bg1"/>
                </a:solidFill>
              </a:rPr>
              <a:t>Equitable remedies</a:t>
            </a:r>
          </a:p>
          <a:p>
            <a:pPr marL="804672" lvl="2" indent="-342900">
              <a:buFont typeface="Arial" panose="020B0604020202020204" pitchFamily="34" charset="0"/>
              <a:buChar char="•"/>
              <a:defRPr/>
            </a:pPr>
            <a:r>
              <a:rPr lang="en-US" sz="2000" dirty="0">
                <a:solidFill>
                  <a:schemeClr val="bg1"/>
                </a:solidFill>
              </a:rPr>
              <a:t>injunction/specific performance</a:t>
            </a:r>
          </a:p>
          <a:p>
            <a:pPr marL="804672" lvl="2" indent="-342900">
              <a:buFont typeface="Arial" panose="020B0604020202020204" pitchFamily="34" charset="0"/>
              <a:buChar char="•"/>
              <a:defRPr/>
            </a:pPr>
            <a:r>
              <a:rPr lang="en-US" sz="2000" i="1" dirty="0">
                <a:solidFill>
                  <a:schemeClr val="bg1"/>
                </a:solidFill>
              </a:rPr>
              <a:t>quia timet </a:t>
            </a:r>
            <a:r>
              <a:rPr lang="en-US" sz="2000" dirty="0">
                <a:solidFill>
                  <a:schemeClr val="bg1"/>
                </a:solidFill>
              </a:rPr>
              <a:t>—&gt; quiet title —&gt; declaratory judgment</a:t>
            </a:r>
          </a:p>
          <a:p>
            <a:pPr marL="804672" lvl="2" indent="-342900">
              <a:buFont typeface="Arial" panose="020B0604020202020204" pitchFamily="34" charset="0"/>
              <a:buChar char="•"/>
              <a:defRPr/>
            </a:pPr>
            <a:r>
              <a:rPr lang="en-US" sz="2000" dirty="0">
                <a:solidFill>
                  <a:schemeClr val="bg1"/>
                </a:solidFill>
              </a:rPr>
              <a:t>rescission, restitution and reformation</a:t>
            </a:r>
          </a:p>
          <a:p>
            <a:pPr marL="804672" lvl="2" indent="-342900">
              <a:buFont typeface="Arial" panose="020B0604020202020204" pitchFamily="34" charset="0"/>
              <a:buChar char="•"/>
              <a:defRPr/>
            </a:pPr>
            <a:r>
              <a:rPr lang="en-US" sz="2000" dirty="0">
                <a:solidFill>
                  <a:schemeClr val="bg1"/>
                </a:solidFill>
              </a:rPr>
              <a:t>accounting</a:t>
            </a:r>
          </a:p>
          <a:p>
            <a:pPr marL="804672" lvl="2" indent="-342900">
              <a:buFont typeface="Arial" panose="020B0604020202020204" pitchFamily="34" charset="0"/>
              <a:buChar char="•"/>
              <a:defRPr/>
            </a:pPr>
            <a:r>
              <a:rPr lang="en-US" sz="2000" dirty="0">
                <a:solidFill>
                  <a:schemeClr val="bg1"/>
                </a:solidFill>
              </a:rPr>
              <a:t>receivership</a:t>
            </a:r>
          </a:p>
          <a:p>
            <a:pPr marL="347472" lvl="1" indent="-342900">
              <a:buFont typeface="Arial" panose="020B0604020202020204" pitchFamily="34" charset="0"/>
              <a:buChar cha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821663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01216"/>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The </a:t>
            </a:r>
            <a:r>
              <a:rPr lang="en-US" altLang="en-US" sz="2400" dirty="0"/>
              <a:t>Chancery </a:t>
            </a:r>
            <a:r>
              <a:rPr lang="en-US" altLang="en-US" sz="2400" dirty="0" smtClean="0"/>
              <a:t>c.1700 (cont’d)</a:t>
            </a:r>
            <a:endParaRPr lang="en-US" altLang="en-US" sz="2400" dirty="0"/>
          </a:p>
        </p:txBody>
      </p:sp>
      <p:sp>
        <p:nvSpPr>
          <p:cNvPr id="8" name="TextBox 7"/>
          <p:cNvSpPr txBox="1"/>
          <p:nvPr/>
        </p:nvSpPr>
        <p:spPr>
          <a:xfrm>
            <a:off x="457200" y="987064"/>
            <a:ext cx="8686800" cy="3785652"/>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Equitable defenses:</a:t>
            </a:r>
            <a:endParaRPr lang="en-US" sz="2000" dirty="0">
              <a:solidFill>
                <a:schemeClr val="bg1"/>
              </a:solidFill>
            </a:endParaRPr>
          </a:p>
          <a:p>
            <a:pPr marL="800100" lvl="1" indent="-342900">
              <a:buFont typeface="Arial" panose="020B0604020202020204" pitchFamily="34" charset="0"/>
              <a:buChar char="•"/>
              <a:defRPr/>
            </a:pPr>
            <a:r>
              <a:rPr lang="en-US" sz="2000" dirty="0">
                <a:solidFill>
                  <a:schemeClr val="bg1"/>
                </a:solidFill>
              </a:rPr>
              <a:t>set-off</a:t>
            </a:r>
          </a:p>
          <a:p>
            <a:pPr marL="800100" lvl="1" indent="-342900">
              <a:buFont typeface="Arial" panose="020B0604020202020204" pitchFamily="34" charset="0"/>
              <a:buChar char="•"/>
              <a:defRPr/>
            </a:pPr>
            <a:r>
              <a:rPr lang="en-US" sz="2000" dirty="0">
                <a:solidFill>
                  <a:schemeClr val="bg1"/>
                </a:solidFill>
              </a:rPr>
              <a:t>release and waiver</a:t>
            </a:r>
          </a:p>
          <a:p>
            <a:pPr marL="800100" lvl="1" indent="-342900">
              <a:buFont typeface="Arial" panose="020B0604020202020204" pitchFamily="34" charset="0"/>
              <a:buChar char="•"/>
              <a:defRPr/>
            </a:pPr>
            <a:r>
              <a:rPr lang="en-US" sz="2000" dirty="0">
                <a:solidFill>
                  <a:schemeClr val="bg1"/>
                </a:solidFill>
              </a:rPr>
              <a:t>acquiescence and laches</a:t>
            </a:r>
          </a:p>
          <a:p>
            <a:pPr marL="800100" lvl="1" indent="-342900">
              <a:buFont typeface="Arial" panose="020B0604020202020204" pitchFamily="34" charset="0"/>
              <a:buChar char="•"/>
              <a:defRPr/>
            </a:pPr>
            <a:r>
              <a:rPr lang="en-US" sz="2000" dirty="0">
                <a:solidFill>
                  <a:schemeClr val="bg1"/>
                </a:solidFill>
              </a:rPr>
              <a:t>equitable estoppel :: estoppel in pais</a:t>
            </a:r>
          </a:p>
          <a:p>
            <a:pPr marL="800100" lvl="1" indent="-342900">
              <a:buFont typeface="Arial" panose="020B0604020202020204" pitchFamily="34" charset="0"/>
              <a:buChar char="•"/>
              <a:defRPr/>
            </a:pPr>
            <a:endParaRPr lang="en-US" sz="2000" dirty="0" smtClean="0">
              <a:solidFill>
                <a:schemeClr val="bg1"/>
              </a:solidFill>
            </a:endParaRPr>
          </a:p>
          <a:p>
            <a:pPr marL="347472" lvl="1" indent="-342900">
              <a:buFont typeface="Arial" panose="020B0604020202020204" pitchFamily="34" charset="0"/>
              <a:buChar char="•"/>
              <a:defRPr/>
            </a:pPr>
            <a:r>
              <a:rPr lang="en-US" sz="2000" dirty="0" smtClean="0">
                <a:solidFill>
                  <a:schemeClr val="bg1"/>
                </a:solidFill>
              </a:rPr>
              <a:t>Equitable concepts</a:t>
            </a:r>
          </a:p>
          <a:p>
            <a:pPr marL="804672" lvl="2" indent="-342900">
              <a:buFont typeface="Arial" panose="020B0604020202020204" pitchFamily="34" charset="0"/>
              <a:buChar char="•"/>
              <a:defRPr/>
            </a:pPr>
            <a:r>
              <a:rPr lang="en-US" sz="2000" dirty="0">
                <a:solidFill>
                  <a:schemeClr val="bg1"/>
                </a:solidFill>
              </a:rPr>
              <a:t>fraud, mistake and accident in contracts</a:t>
            </a:r>
          </a:p>
          <a:p>
            <a:pPr marL="804672" lvl="2" indent="-342900">
              <a:buFont typeface="Arial" panose="020B0604020202020204" pitchFamily="34" charset="0"/>
              <a:buChar char="•"/>
              <a:defRPr/>
            </a:pPr>
            <a:r>
              <a:rPr lang="en-US" sz="2000" dirty="0">
                <a:solidFill>
                  <a:schemeClr val="bg1"/>
                </a:solidFill>
              </a:rPr>
              <a:t>relief against penalties and forfeitures</a:t>
            </a:r>
          </a:p>
          <a:p>
            <a:pPr marL="804672" lvl="2" indent="-342900">
              <a:buFont typeface="Arial" panose="020B0604020202020204" pitchFamily="34" charset="0"/>
              <a:buChar char="•"/>
              <a:defRPr/>
            </a:pPr>
            <a:r>
              <a:rPr lang="en-US" sz="2000" dirty="0">
                <a:solidFill>
                  <a:schemeClr val="bg1"/>
                </a:solidFill>
              </a:rPr>
              <a:t>equity in property, whereby an obligation may attach to a piece of property</a:t>
            </a:r>
          </a:p>
          <a:p>
            <a:pPr marL="347472" lvl="1" indent="-342900">
              <a:buFont typeface="Arial" panose="020B0604020202020204" pitchFamily="34" charset="0"/>
              <a:buChar cha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4036428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01216"/>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The </a:t>
            </a:r>
            <a:r>
              <a:rPr lang="en-US" altLang="en-US" sz="2400" dirty="0"/>
              <a:t>Chancery </a:t>
            </a:r>
            <a:r>
              <a:rPr lang="en-US" altLang="en-US" sz="2400" dirty="0" smtClean="0"/>
              <a:t>c.1700 (cont’d)</a:t>
            </a:r>
            <a:endParaRPr lang="en-US" altLang="en-US" sz="2400" dirty="0"/>
          </a:p>
        </p:txBody>
      </p:sp>
      <p:sp>
        <p:nvSpPr>
          <p:cNvPr id="8" name="TextBox 7"/>
          <p:cNvSpPr txBox="1"/>
          <p:nvPr/>
        </p:nvSpPr>
        <p:spPr>
          <a:xfrm>
            <a:off x="457200" y="987064"/>
            <a:ext cx="8686800" cy="2862322"/>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Maxims</a:t>
            </a:r>
            <a:endParaRPr lang="en-US" sz="2000" dirty="0">
              <a:solidFill>
                <a:schemeClr val="bg1"/>
              </a:solidFill>
            </a:endParaRPr>
          </a:p>
          <a:p>
            <a:pPr marL="800100" lvl="1" indent="-342900">
              <a:buFont typeface="Arial" panose="020B0604020202020204" pitchFamily="34" charset="0"/>
              <a:buChar char="•"/>
              <a:defRPr/>
            </a:pPr>
            <a:r>
              <a:rPr lang="en-US" sz="2000" dirty="0">
                <a:solidFill>
                  <a:schemeClr val="bg1"/>
                </a:solidFill>
              </a:rPr>
              <a:t>he who seeks equity must do equity</a:t>
            </a:r>
          </a:p>
          <a:p>
            <a:pPr marL="800100" lvl="1" indent="-342900">
              <a:buFont typeface="Arial" panose="020B0604020202020204" pitchFamily="34" charset="0"/>
              <a:buChar char="•"/>
              <a:defRPr/>
            </a:pPr>
            <a:r>
              <a:rPr lang="en-US" sz="2000" dirty="0">
                <a:solidFill>
                  <a:schemeClr val="bg1"/>
                </a:solidFill>
              </a:rPr>
              <a:t>equity does not aid a volunteer</a:t>
            </a:r>
          </a:p>
          <a:p>
            <a:pPr marL="800100" lvl="1" indent="-342900">
              <a:buFont typeface="Arial" panose="020B0604020202020204" pitchFamily="34" charset="0"/>
              <a:buChar char="•"/>
              <a:defRPr/>
            </a:pPr>
            <a:r>
              <a:rPr lang="en-US" sz="2000" dirty="0">
                <a:solidFill>
                  <a:schemeClr val="bg1"/>
                </a:solidFill>
              </a:rPr>
              <a:t>equity regards as done what ought to have been done</a:t>
            </a:r>
          </a:p>
          <a:p>
            <a:pPr marL="800100" lvl="1" indent="-342900">
              <a:buFont typeface="Arial" panose="020B0604020202020204" pitchFamily="34" charset="0"/>
              <a:buChar char="•"/>
              <a:defRPr/>
            </a:pPr>
            <a:r>
              <a:rPr lang="en-US" sz="2000" dirty="0">
                <a:solidFill>
                  <a:schemeClr val="bg1"/>
                </a:solidFill>
              </a:rPr>
              <a:t>equity delights to do justice and that not by halves</a:t>
            </a:r>
          </a:p>
          <a:p>
            <a:pPr marL="800100" lvl="1" indent="-342900">
              <a:buFont typeface="Arial" panose="020B0604020202020204" pitchFamily="34" charset="0"/>
              <a:buChar char="•"/>
              <a:defRPr/>
            </a:pPr>
            <a:r>
              <a:rPr lang="en-US" sz="2000" dirty="0">
                <a:solidFill>
                  <a:schemeClr val="bg1"/>
                </a:solidFill>
              </a:rPr>
              <a:t>equity follows the law</a:t>
            </a:r>
          </a:p>
          <a:p>
            <a:pPr marL="800100" lvl="1" indent="-342900">
              <a:buFont typeface="Arial" panose="020B0604020202020204" pitchFamily="34" charset="0"/>
              <a:buChar char="•"/>
              <a:defRPr/>
            </a:pPr>
            <a:r>
              <a:rPr lang="en-US" sz="2000" dirty="0">
                <a:solidFill>
                  <a:schemeClr val="bg1"/>
                </a:solidFill>
              </a:rPr>
              <a:t>equity suffers not a right without a remedy</a:t>
            </a:r>
          </a:p>
          <a:p>
            <a:pPr marL="800100" lvl="1" indent="-342900">
              <a:buFont typeface="Arial" panose="020B0604020202020204" pitchFamily="34" charset="0"/>
              <a:buChar char="•"/>
              <a:defRPr/>
            </a:pPr>
            <a:endParaRPr lang="en-US" sz="2000" dirty="0" smtClean="0">
              <a:solidFill>
                <a:schemeClr val="bg1"/>
              </a:solidFill>
            </a:endParaRPr>
          </a:p>
          <a:p>
            <a:pPr marL="4572" lvl="1">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6499438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01216"/>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From </a:t>
            </a:r>
            <a:r>
              <a:rPr lang="en-US" sz="2400" dirty="0" smtClean="0"/>
              <a:t>Queen </a:t>
            </a:r>
            <a:r>
              <a:rPr lang="en-US" sz="2400" dirty="0"/>
              <a:t>Anne to </a:t>
            </a:r>
            <a:r>
              <a:rPr lang="en-US" sz="2400" i="1" dirty="0"/>
              <a:t>Bleak House</a:t>
            </a:r>
            <a:endParaRPr lang="en-US" altLang="en-US" sz="2400" i="1" dirty="0"/>
          </a:p>
        </p:txBody>
      </p:sp>
      <p:sp>
        <p:nvSpPr>
          <p:cNvPr id="8" name="TextBox 7"/>
          <p:cNvSpPr txBox="1"/>
          <p:nvPr/>
        </p:nvSpPr>
        <p:spPr>
          <a:xfrm>
            <a:off x="457200" y="818622"/>
            <a:ext cx="8686800" cy="5940088"/>
          </a:xfrm>
          <a:prstGeom prst="rect">
            <a:avLst/>
          </a:prstGeom>
          <a:noFill/>
        </p:spPr>
        <p:txBody>
          <a:bodyPr wrap="square">
            <a:spAutoFit/>
          </a:bodyPr>
          <a:lstStyle/>
          <a:p>
            <a:pPr>
              <a:defRPr/>
            </a:pPr>
            <a:r>
              <a:rPr lang="en-US" sz="2000" dirty="0">
                <a:solidFill>
                  <a:schemeClr val="bg1"/>
                </a:solidFill>
              </a:rPr>
              <a:t>The problem was that there was only one judge. As business grew, more and more had to be prepared so that the one judge could handle the matter in the time available, and that was frequently not full time, since the chancellor was a great officer of state. In addition, the masters, the six clerks, and the sixty clerks owned their jobs and made their money on fees for piece work. The more work, the larger the fees. Matters came to a head under Lord Eldon, Ch in the early 19th century, who was said to preside over a court of “oyer sans terminer.” </a:t>
            </a:r>
            <a:r>
              <a:rPr lang="en-US" sz="2000" dirty="0" smtClean="0">
                <a:solidFill>
                  <a:schemeClr val="bg1"/>
                </a:solidFill>
              </a:rPr>
              <a:t>In </a:t>
            </a:r>
            <a:r>
              <a:rPr lang="en-US" sz="2000" dirty="0">
                <a:solidFill>
                  <a:schemeClr val="bg1"/>
                </a:solidFill>
              </a:rPr>
              <a:t>1824, the court had £39 million in its coffers, deposits into the court of funds at issue in litigation, mouldering in the court without interest, the remains of undecided cases and wrecked fortunes. In the same year, a royal commission was told of a case that had begun in 1808 that was still in its interlocutory stages; no trial had been scheduled; costs of </a:t>
            </a:r>
            <a:r>
              <a:rPr lang="en-US" sz="2000">
                <a:solidFill>
                  <a:schemeClr val="bg1"/>
                </a:solidFill>
              </a:rPr>
              <a:t>£</a:t>
            </a:r>
            <a:r>
              <a:rPr lang="en-US" sz="2000" smtClean="0">
                <a:solidFill>
                  <a:schemeClr val="bg1"/>
                </a:solidFill>
              </a:rPr>
              <a:t>3,719 </a:t>
            </a:r>
            <a:r>
              <a:rPr lang="en-US" sz="2000" dirty="0">
                <a:solidFill>
                  <a:schemeClr val="bg1"/>
                </a:solidFill>
              </a:rPr>
              <a:t>had already been paid. It was out of such material that Charles Dickens wrote </a:t>
            </a:r>
            <a:r>
              <a:rPr lang="en-US" sz="2000" i="1" dirty="0">
                <a:solidFill>
                  <a:schemeClr val="bg1"/>
                </a:solidFill>
              </a:rPr>
              <a:t>Bleak House</a:t>
            </a:r>
            <a:r>
              <a:rPr lang="en-US" sz="2000" dirty="0">
                <a:solidFill>
                  <a:schemeClr val="bg1"/>
                </a:solidFill>
              </a:rPr>
              <a:t>. Reform did not come until the middle of the 19th century with expansion of the judges and abolition of the sinecures. Ultimately, Chancery was merged into the High Court. Similar things happened in the United States, though much of our law today and that of England is still troubled by the uncertain law/equity line.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6759311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5064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Local </a:t>
            </a:r>
            <a:r>
              <a:rPr lang="en-US" altLang="en-US" sz="2400" dirty="0"/>
              <a:t>and ecclesiastical </a:t>
            </a:r>
            <a:r>
              <a:rPr lang="en-US" altLang="en-US" sz="2400" dirty="0" smtClean="0"/>
              <a:t>courts, c. 1300</a:t>
            </a:r>
            <a:endParaRPr lang="en-US" altLang="en-US" sz="2400" dirty="0"/>
          </a:p>
        </p:txBody>
      </p:sp>
      <p:sp>
        <p:nvSpPr>
          <p:cNvPr id="8" name="TextBox 7"/>
          <p:cNvSpPr txBox="1"/>
          <p:nvPr/>
        </p:nvSpPr>
        <p:spPr>
          <a:xfrm>
            <a:off x="457200" y="1163781"/>
            <a:ext cx="8063345" cy="2554545"/>
          </a:xfrm>
          <a:prstGeom prst="rect">
            <a:avLst/>
          </a:prstGeom>
          <a:noFill/>
        </p:spPr>
        <p:txBody>
          <a:bodyPr wrap="square">
            <a:spAutoFit/>
          </a:bodyPr>
          <a:lstStyle/>
          <a:p>
            <a:pP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county</a:t>
            </a:r>
            <a:r>
              <a:rPr lang="en-US" sz="2000" dirty="0">
                <a:solidFill>
                  <a:schemeClr val="bg1"/>
                </a:solidFill>
              </a:rPr>
              <a:t>, </a:t>
            </a:r>
            <a:r>
              <a:rPr lang="en-US" sz="2000" dirty="0" smtClean="0">
                <a:solidFill>
                  <a:schemeClr val="bg1"/>
                </a:solidFill>
              </a:rPr>
              <a:t>hundred</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seigneurial</a:t>
            </a:r>
            <a:r>
              <a:rPr lang="en-US" sz="2000" dirty="0">
                <a:solidFill>
                  <a:schemeClr val="bg1"/>
                </a:solidFill>
              </a:rPr>
              <a:t>, manor</a:t>
            </a:r>
          </a:p>
          <a:p>
            <a:pPr marL="342900" indent="-342900">
              <a:buFont typeface="Arial" panose="020B0604020202020204" pitchFamily="34" charset="0"/>
              <a:buChar char="•"/>
              <a:defRPr/>
            </a:pPr>
            <a:endParaRPr lang="en-US" sz="2000" dirty="0" smtClean="0">
              <a:solidFill>
                <a:schemeClr val="bg1"/>
              </a:solidFill>
            </a:endParaRPr>
          </a:p>
          <a:p>
            <a:pPr marL="342900" indent="-342900">
              <a:buFont typeface="Arial" panose="020B0604020202020204" pitchFamily="34" charset="0"/>
              <a:buChar char="•"/>
              <a:defRPr/>
            </a:pPr>
            <a:r>
              <a:rPr lang="en-US" sz="2000" dirty="0" smtClean="0">
                <a:solidFill>
                  <a:schemeClr val="bg1"/>
                </a:solidFill>
              </a:rPr>
              <a:t>borough</a:t>
            </a:r>
            <a:r>
              <a:rPr lang="en-US" sz="2000" dirty="0">
                <a:solidFill>
                  <a:schemeClr val="bg1"/>
                </a:solidFill>
              </a:rPr>
              <a:t>, fair</a:t>
            </a:r>
          </a:p>
          <a:p>
            <a:pPr marL="342900" indent="-342900">
              <a:buFont typeface="Arial" panose="020B0604020202020204" pitchFamily="34" charset="0"/>
              <a:buChar char="•"/>
              <a:defRPr/>
            </a:pPr>
            <a:endParaRPr lang="en-US" sz="2000" dirty="0" smtClean="0">
              <a:solidFill>
                <a:schemeClr val="bg1"/>
              </a:solidFill>
            </a:endParaRPr>
          </a:p>
          <a:p>
            <a:pPr marL="342900" indent="-342900">
              <a:buFont typeface="Arial" panose="020B0604020202020204" pitchFamily="34" charset="0"/>
              <a:buChar char="•"/>
              <a:defRPr/>
            </a:pPr>
            <a:r>
              <a:rPr lang="en-US" sz="2000" dirty="0" smtClean="0">
                <a:solidFill>
                  <a:schemeClr val="bg1"/>
                </a:solidFill>
              </a:rPr>
              <a:t>ecclesiastical</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809762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i="1" dirty="0" smtClean="0"/>
              <a:t>Memoranda </a:t>
            </a:r>
            <a:r>
              <a:rPr lang="en-US" altLang="en-US" sz="2400" i="1" dirty="0"/>
              <a:t>de Parliamento</a:t>
            </a:r>
            <a:r>
              <a:rPr lang="en-US" altLang="en-US" sz="2400" dirty="0"/>
              <a:t> of 1305 (</a:t>
            </a:r>
            <a:r>
              <a:rPr lang="en-US" altLang="en-US" sz="2400" i="1" dirty="0"/>
              <a:t>Mats</a:t>
            </a:r>
            <a:r>
              <a:rPr lang="en-US" altLang="en-US" sz="2400" dirty="0"/>
              <a:t>. p. V–40):</a:t>
            </a:r>
            <a:endParaRPr lang="en-US" altLang="en-US" sz="2400" dirty="0"/>
          </a:p>
        </p:txBody>
      </p:sp>
      <p:sp>
        <p:nvSpPr>
          <p:cNvPr id="8" name="TextBox 7"/>
          <p:cNvSpPr txBox="1"/>
          <p:nvPr/>
        </p:nvSpPr>
        <p:spPr>
          <a:xfrm>
            <a:off x="457200" y="1163781"/>
            <a:ext cx="8063345" cy="4708981"/>
          </a:xfrm>
          <a:prstGeom prst="rect">
            <a:avLst/>
          </a:prstGeom>
          <a:noFill/>
        </p:spPr>
        <p:txBody>
          <a:bodyPr wrap="square">
            <a:spAutoFit/>
          </a:bodyPr>
          <a:lstStyle/>
          <a:p>
            <a:pPr>
              <a:defRPr/>
            </a:pPr>
            <a:r>
              <a:rPr lang="en-US" sz="2000" dirty="0">
                <a:solidFill>
                  <a:schemeClr val="bg1"/>
                </a:solidFill>
              </a:rPr>
              <a:t>“To our lord the king, Adam Kereseye and Joan his wife show that when they impleaded Sir John de Ferrers and Avis his wife of a certain piece of land before the justices of the Common Bench on the ground that the land is Joan’s inheritance from her cousin who died seised of it, John and Avis pleaded that the king gave the land to a man whose heir Avis is, and they showed a charter of our lord the king about it and said that they could not reply without him, for which reason the justices dismissed the case. Wherefore Adam and Joan pray the lord our king, if it pleases him, that the justices proceed in the plea according to the law and usage of the realm notwithstanding the aforesaid charter such that their right not be further delayed nor the said Joan disinherited</a:t>
            </a:r>
            <a:r>
              <a:rPr lang="en-US" sz="2000" dirty="0" smtClean="0">
                <a:solidFill>
                  <a:schemeClr val="bg1"/>
                </a:solidFill>
              </a:rPr>
              <a:t>.”</a:t>
            </a:r>
          </a:p>
          <a:p>
            <a:pPr>
              <a:defRPr/>
            </a:pPr>
            <a:endParaRPr lang="en-US" sz="2000" dirty="0">
              <a:solidFill>
                <a:schemeClr val="bg1"/>
              </a:solidFill>
            </a:endParaRPr>
          </a:p>
          <a:p>
            <a:pPr>
              <a:defRPr/>
            </a:pPr>
            <a:r>
              <a:rPr lang="en-US" sz="2000" dirty="0">
                <a:solidFill>
                  <a:schemeClr val="bg1"/>
                </a:solidFill>
              </a:rPr>
              <a:t>The absence of a remedy in the regular courts. Relationship of this idea to c. 29 of Magna Carta (the ‘due process’ clause).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074355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The </a:t>
            </a:r>
            <a:r>
              <a:rPr lang="en-US" altLang="en-US" sz="2400" dirty="0"/>
              <a:t>Latin side of the Chancery (from temp. Edward III):</a:t>
            </a:r>
            <a:endParaRPr lang="en-US" altLang="en-US" sz="2400" dirty="0"/>
          </a:p>
        </p:txBody>
      </p:sp>
      <p:sp>
        <p:nvSpPr>
          <p:cNvPr id="8" name="TextBox 7"/>
          <p:cNvSpPr txBox="1"/>
          <p:nvPr/>
        </p:nvSpPr>
        <p:spPr>
          <a:xfrm>
            <a:off x="457200" y="1163781"/>
            <a:ext cx="8063345" cy="1631216"/>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Appeals </a:t>
            </a:r>
            <a:r>
              <a:rPr lang="en-US" sz="2000" dirty="0">
                <a:solidFill>
                  <a:schemeClr val="bg1"/>
                </a:solidFill>
              </a:rPr>
              <a:t>from Inquisitions post </a:t>
            </a:r>
            <a:r>
              <a:rPr lang="en-US" sz="2000" dirty="0" smtClean="0">
                <a:solidFill>
                  <a:schemeClr val="bg1"/>
                </a:solidFill>
              </a:rPr>
              <a:t>Morten</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interpretation </a:t>
            </a:r>
            <a:r>
              <a:rPr lang="en-US" sz="2000" dirty="0">
                <a:solidFill>
                  <a:schemeClr val="bg1"/>
                </a:solidFill>
              </a:rPr>
              <a:t>of royal </a:t>
            </a:r>
            <a:r>
              <a:rPr lang="en-US" sz="2000" dirty="0" smtClean="0">
                <a:solidFill>
                  <a:schemeClr val="bg1"/>
                </a:solidFill>
              </a:rPr>
              <a:t>grants;</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Petitions </a:t>
            </a:r>
            <a:r>
              <a:rPr lang="en-US" sz="2000" dirty="0">
                <a:solidFill>
                  <a:schemeClr val="bg1"/>
                </a:solidFill>
              </a:rPr>
              <a:t>of right against the crown and against royal officers</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9869434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Structure </a:t>
            </a:r>
            <a:r>
              <a:rPr lang="en-US" altLang="en-US" sz="2400" dirty="0"/>
              <a:t>of the medieval Chancery</a:t>
            </a:r>
            <a:endParaRPr lang="en-US" altLang="en-US" sz="2400" dirty="0"/>
          </a:p>
        </p:txBody>
      </p:sp>
      <p:sp>
        <p:nvSpPr>
          <p:cNvPr id="8" name="TextBox 7"/>
          <p:cNvSpPr txBox="1"/>
          <p:nvPr/>
        </p:nvSpPr>
        <p:spPr>
          <a:xfrm>
            <a:off x="457200" y="1163781"/>
            <a:ext cx="8063345" cy="3170099"/>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Twelve </a:t>
            </a:r>
            <a:r>
              <a:rPr lang="en-US" sz="2000" i="1" dirty="0">
                <a:solidFill>
                  <a:schemeClr val="bg1"/>
                </a:solidFill>
              </a:rPr>
              <a:t>clerici ad robas</a:t>
            </a:r>
            <a:r>
              <a:rPr lang="en-US" sz="2000" dirty="0">
                <a:solidFill>
                  <a:schemeClr val="bg1"/>
                </a:solidFill>
              </a:rPr>
              <a:t>. Chief is the Master of the Rolls</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Twelve </a:t>
            </a:r>
            <a:r>
              <a:rPr lang="en-US" sz="2000" dirty="0">
                <a:solidFill>
                  <a:schemeClr val="bg1"/>
                </a:solidFill>
              </a:rPr>
              <a:t>bougiers (crown grants clerks and petty bag on the Latin [IPM] side</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Twenty-four cursitors</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6 </a:t>
            </a:r>
            <a:r>
              <a:rPr lang="en-US" sz="2000" dirty="0">
                <a:solidFill>
                  <a:schemeClr val="bg1"/>
                </a:solidFill>
              </a:rPr>
              <a:t>clerks to help the MR with the equity business (10 clerks for each)</a:t>
            </a:r>
          </a:p>
          <a:p>
            <a:pPr marL="342900" indent="-342900">
              <a:buFont typeface="Arial" panose="020B0604020202020204" pitchFamily="34" charset="0"/>
              <a:buChar cha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24667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The rise of the English side of the Chancery</a:t>
            </a:r>
            <a:endParaRPr lang="en-US" altLang="en-US" sz="2400" dirty="0"/>
          </a:p>
        </p:txBody>
      </p:sp>
      <p:sp>
        <p:nvSpPr>
          <p:cNvPr id="8" name="TextBox 7"/>
          <p:cNvSpPr txBox="1"/>
          <p:nvPr/>
        </p:nvSpPr>
        <p:spPr>
          <a:xfrm>
            <a:off x="457200" y="1163781"/>
            <a:ext cx="8063345" cy="2862322"/>
          </a:xfrm>
          <a:prstGeom prst="rect">
            <a:avLst/>
          </a:prstGeom>
          <a:noFill/>
        </p:spPr>
        <p:txBody>
          <a:bodyPr wrap="square">
            <a:spAutoFit/>
          </a:bodyPr>
          <a:lstStyle/>
          <a:p>
            <a:pPr>
              <a:defRPr/>
            </a:pPr>
            <a:r>
              <a:rPr lang="en-US" sz="2000" dirty="0" smtClean="0">
                <a:solidFill>
                  <a:schemeClr val="bg1"/>
                </a:solidFill>
              </a:rPr>
              <a:t>In </a:t>
            </a:r>
            <a:r>
              <a:rPr lang="en-US" sz="2000" dirty="0">
                <a:solidFill>
                  <a:schemeClr val="bg1"/>
                </a:solidFill>
              </a:rPr>
              <a:t>the late fourteenth century, perhaps because of the troubled nature of the times, the council began to receive more and more petitions, alleging that something had gone seriously wrong with the normal course of justice, riots and affrays, the poverty of the petitioner, something with which the common law courts could not deal substantively. It may be one of just those serendipitous happenings, but people start to petition the chancellor directly about these things rather than stopping off at the council on the way. Out of this was born the English side of the Chancery.</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598597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Petitions to the Chancellor, early 15th century</a:t>
            </a:r>
            <a:endParaRPr lang="en-US" altLang="en-US" sz="2400" dirty="0"/>
          </a:p>
        </p:txBody>
      </p:sp>
      <p:sp>
        <p:nvSpPr>
          <p:cNvPr id="8" name="TextBox 7"/>
          <p:cNvSpPr txBox="1"/>
          <p:nvPr/>
        </p:nvSpPr>
        <p:spPr>
          <a:xfrm>
            <a:off x="457200" y="1163781"/>
            <a:ext cx="8349916" cy="5632311"/>
          </a:xfrm>
          <a:prstGeom prst="rect">
            <a:avLst/>
          </a:prstGeom>
          <a:noFill/>
        </p:spPr>
        <p:txBody>
          <a:bodyPr wrap="square">
            <a:spAutoFit/>
          </a:bodyPr>
          <a:lstStyle/>
          <a:p>
            <a:pPr>
              <a:defRPr/>
            </a:pPr>
            <a:r>
              <a:rPr lang="en-US" sz="2000" dirty="0" smtClean="0">
                <a:solidFill>
                  <a:schemeClr val="bg1"/>
                </a:solidFill>
              </a:rPr>
              <a:t>Grow </a:t>
            </a:r>
            <a:r>
              <a:rPr lang="en-US" sz="2000" dirty="0">
                <a:solidFill>
                  <a:schemeClr val="bg1"/>
                </a:solidFill>
              </a:rPr>
              <a:t>into the hundreds per year. Examples </a:t>
            </a:r>
            <a:r>
              <a:rPr lang="en-US" sz="2000" dirty="0" smtClean="0">
                <a:solidFill>
                  <a:schemeClr val="bg1"/>
                </a:solidFill>
              </a:rPr>
              <a:t>in </a:t>
            </a:r>
            <a:r>
              <a:rPr lang="en-US" sz="2000" dirty="0">
                <a:solidFill>
                  <a:schemeClr val="bg1"/>
                </a:solidFill>
              </a:rPr>
              <a:t>sec. 9C of the </a:t>
            </a:r>
            <a:r>
              <a:rPr lang="en-US" sz="2000" i="1" dirty="0">
                <a:solidFill>
                  <a:schemeClr val="bg1"/>
                </a:solidFill>
              </a:rPr>
              <a:t>Mats</a:t>
            </a:r>
            <a:r>
              <a:rPr lang="en-US" sz="2000" dirty="0">
                <a:solidFill>
                  <a:schemeClr val="bg1"/>
                </a:solidFill>
              </a:rPr>
              <a:t>., pp. IX–65 to IX–71. Riots and affrays, poverty, predominate as the reasons for seeking the chancellor’s help, but we begin to see more of special kinds of substantive claims</a:t>
            </a:r>
            <a:r>
              <a:rPr lang="en-US" sz="2000" dirty="0" smtClean="0">
                <a:solidFill>
                  <a:schemeClr val="bg1"/>
                </a:solidFill>
              </a:rPr>
              <a:t>:</a:t>
            </a:r>
          </a:p>
          <a:p>
            <a:pPr>
              <a:defRPr/>
            </a:pPr>
            <a:endParaRPr lang="en-US" sz="2000" dirty="0">
              <a:solidFill>
                <a:schemeClr val="bg1"/>
              </a:solidFill>
            </a:endParaRPr>
          </a:p>
          <a:p>
            <a:pPr marL="342900" indent="-342900">
              <a:buFont typeface="Arial" panose="020B0604020202020204" pitchFamily="34" charset="0"/>
              <a:buChar char="•"/>
              <a:defRPr/>
            </a:pPr>
            <a:r>
              <a:rPr lang="en-US" sz="2000" dirty="0">
                <a:solidFill>
                  <a:schemeClr val="bg1"/>
                </a:solidFill>
              </a:rPr>
              <a:t>My land is held to use and the feofees to uses haven’t done what they’re supposed to do</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Someone </a:t>
            </a:r>
            <a:r>
              <a:rPr lang="en-US" sz="2000" dirty="0">
                <a:solidFill>
                  <a:schemeClr val="bg1"/>
                </a:solidFill>
              </a:rPr>
              <a:t>has agreed to convey land to me and he won’t do it.</a:t>
            </a:r>
          </a:p>
          <a:p>
            <a:pPr marL="342900" indent="-342900">
              <a:buFont typeface="Arial" panose="020B0604020202020204" pitchFamily="34" charset="0"/>
              <a:buChar char="•"/>
              <a:defRPr/>
            </a:pPr>
            <a:endParaRPr lang="en-US" sz="2000" dirty="0" smtClean="0">
              <a:solidFill>
                <a:schemeClr val="bg1"/>
              </a:solidFill>
            </a:endParaRPr>
          </a:p>
          <a:p>
            <a:pPr marL="342900" indent="-342900">
              <a:buFont typeface="Arial" panose="020B0604020202020204" pitchFamily="34" charset="0"/>
              <a:buChar char="•"/>
              <a:defRPr/>
            </a:pPr>
            <a:r>
              <a:rPr lang="en-US" sz="2000" dirty="0" smtClean="0">
                <a:solidFill>
                  <a:schemeClr val="bg1"/>
                </a:solidFill>
              </a:rPr>
              <a:t>I </a:t>
            </a:r>
            <a:r>
              <a:rPr lang="en-US" sz="2000" dirty="0">
                <a:solidFill>
                  <a:schemeClr val="bg1"/>
                </a:solidFill>
              </a:rPr>
              <a:t>discharged my bond but I have no acquittance and am being sued to pay again</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a:defRPr/>
            </a:pPr>
            <a:r>
              <a:rPr lang="en-US" sz="2000" dirty="0" smtClean="0">
                <a:solidFill>
                  <a:schemeClr val="bg1"/>
                </a:solidFill>
              </a:rPr>
              <a:t>Although </a:t>
            </a:r>
            <a:r>
              <a:rPr lang="en-US" sz="2000" dirty="0">
                <a:solidFill>
                  <a:schemeClr val="bg1"/>
                </a:solidFill>
              </a:rPr>
              <a:t>relatively few documents tell us what happened, a few do, and a number of the petitions give us enough to indicate what the petitioners hoped the chancellor would do: subpoena the defendant, take his deposition and that of the witnesses, issue an injunction or an order.</a:t>
            </a:r>
          </a:p>
          <a:p>
            <a:pPr marL="342900" indent="-342900">
              <a:buFont typeface="Arial" panose="020B0604020202020204" pitchFamily="34" charset="0"/>
              <a:buChar cha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1580719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21418"/>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Expansion of the Chancellor’s jurisdiction, later </a:t>
            </a:r>
            <a:r>
              <a:rPr lang="en-US" altLang="en-US" sz="2400" dirty="0"/>
              <a:t>15th century</a:t>
            </a:r>
            <a:r>
              <a:rPr lang="en-US" altLang="en-US" sz="2400" dirty="0" smtClean="0"/>
              <a:t>.</a:t>
            </a:r>
            <a:endParaRPr lang="en-US" altLang="en-US" sz="2400" dirty="0"/>
          </a:p>
        </p:txBody>
      </p:sp>
      <p:sp>
        <p:nvSpPr>
          <p:cNvPr id="8" name="TextBox 7"/>
          <p:cNvSpPr txBox="1"/>
          <p:nvPr/>
        </p:nvSpPr>
        <p:spPr>
          <a:xfrm>
            <a:off x="457200" y="1142667"/>
            <a:ext cx="8686800" cy="5324535"/>
          </a:xfrm>
          <a:prstGeom prst="rect">
            <a:avLst/>
          </a:prstGeom>
          <a:noFill/>
        </p:spPr>
        <p:txBody>
          <a:bodyPr wrap="square">
            <a:spAutoFit/>
          </a:bodyPr>
          <a:lstStyle/>
          <a:p>
            <a:pPr>
              <a:defRPr/>
            </a:pPr>
            <a:r>
              <a:rPr lang="en-US" sz="2000" dirty="0" smtClean="0">
                <a:solidFill>
                  <a:schemeClr val="bg1"/>
                </a:solidFill>
              </a:rPr>
              <a:t>Throughout </a:t>
            </a:r>
            <a:r>
              <a:rPr lang="en-US" sz="2000" dirty="0">
                <a:solidFill>
                  <a:schemeClr val="bg1"/>
                </a:solidFill>
              </a:rPr>
              <a:t>the fifteenth century the jurisdiction of the Chancellor continued to expand both numerically and as to subject matter. Until the late fifteenth century there is no indication that the common lawyers are at all concerned about any of this. The problem became a matter of public debate during the chancellorship of Cardinal Wolsey (1515–1529). Wolsey was particularly free in granting inhibitions to the common-law courts. Thomas More became chancellor after Wolsey’s fall, and More was the first chancellor trained in the common law since the 14th century. More, however, also began to issue inhibitions to the common-law courts, and the judges protested. He had them all to dinner and told them that would be happy to cease issuing inhibitions if their courts would consider the arguments that his court was hearing. The justices refused (they would have had to change the nature of their operations entirely to do so), and the Chancellor’s Court became a permanent feature of the English legal landscape</a:t>
            </a:r>
            <a:r>
              <a:rPr lang="en-US" sz="2000" dirty="0" smtClean="0">
                <a:solidFill>
                  <a:schemeClr val="bg1"/>
                </a:solidFill>
              </a:rPr>
              <a:t>.</a:t>
            </a:r>
          </a:p>
          <a:p>
            <a:pPr>
              <a:defRPr/>
            </a:pPr>
            <a:endParaRPr lang="en-US" sz="2000" dirty="0">
              <a:solidFill>
                <a:schemeClr val="bg1"/>
              </a:solidFill>
            </a:endParaRPr>
          </a:p>
          <a:p>
            <a:pPr>
              <a:defRPr/>
            </a:pPr>
            <a:r>
              <a:rPr lang="en-US" sz="2000" dirty="0" smtClean="0">
                <a:solidFill>
                  <a:schemeClr val="bg1"/>
                </a:solidFill>
              </a:rPr>
              <a:t>Relationship of inhibitions </a:t>
            </a:r>
            <a:r>
              <a:rPr lang="en-US" sz="2000" dirty="0">
                <a:solidFill>
                  <a:schemeClr val="bg1"/>
                </a:solidFill>
              </a:rPr>
              <a:t>to the common-law courts and the statute of 4 Henry IV c. 23 (1403</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467732168"/>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52666</TotalTime>
  <Words>2817</Words>
  <Application>Microsoft Office PowerPoint</Application>
  <PresentationFormat>On-screen Show (4:3)</PresentationFormat>
  <Paragraphs>191</Paragraphs>
  <Slides>23</Slides>
  <Notes>22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Times New Roman</vt:lpstr>
      <vt:lpstr>bilder constitutionalism</vt:lpstr>
      <vt:lpstr>PowerPoint Presentation</vt:lpstr>
      <vt:lpstr>Central royal courts, c. 1300</vt:lpstr>
      <vt:lpstr>Local and ecclesiastical courts, c. 1300</vt:lpstr>
      <vt:lpstr>Memoranda de Parliamento of 1305 (Mats. p. V–40):</vt:lpstr>
      <vt:lpstr>The Latin side of the Chancery (from temp. Edward III):</vt:lpstr>
      <vt:lpstr>Structure of the medieval Chancery</vt:lpstr>
      <vt:lpstr>The rise of the English side of the Chancery</vt:lpstr>
      <vt:lpstr>Petitions to the Chancellor, early 15th century</vt:lpstr>
      <vt:lpstr>Expansion of the Chancellor’s jurisdiction, later 15th century.</vt:lpstr>
      <vt:lpstr>Meaning of the word ‘equity’, classical</vt:lpstr>
      <vt:lpstr>Meaning of the word ‘equity’, medieval</vt:lpstr>
      <vt:lpstr>A case from a Year Book of 1484 (IX–71)</vt:lpstr>
      <vt:lpstr>A case from a Year Book of 1484 (IX–71) (cont’d)</vt:lpstr>
      <vt:lpstr>A case from a Year Book of 1484 (IX–71) (cont’d)</vt:lpstr>
      <vt:lpstr>A case from a Year Book of 1484 (IX–71) (cont’d)</vt:lpstr>
      <vt:lpstr>A case from a Year Book of 1489 (Mats. (IX–72)</vt:lpstr>
      <vt:lpstr>A case from a Year Book of 1489 (Mats. (IX–72) (cont’d)</vt:lpstr>
      <vt:lpstr>A case from a Year Book of 1489 (Mats. (IX–72) (cont’d)</vt:lpstr>
      <vt:lpstr>17th-century developments.</vt:lpstr>
      <vt:lpstr>The Chancery c.1700</vt:lpstr>
      <vt:lpstr>The Chancery c.1700 (cont’d)</vt:lpstr>
      <vt:lpstr>The Chancery c.1700 (cont’d)</vt:lpstr>
      <vt:lpstr>From Queen Anne to Bleak House</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697</cp:revision>
  <dcterms:created xsi:type="dcterms:W3CDTF">2007-01-08T17:13:49Z</dcterms:created>
  <dcterms:modified xsi:type="dcterms:W3CDTF">2021-11-12T14:37:55Z</dcterms:modified>
</cp:coreProperties>
</file>