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83" r:id="rId2"/>
    <p:sldId id="425" r:id="rId3"/>
    <p:sldId id="471" r:id="rId4"/>
    <p:sldId id="584" r:id="rId5"/>
    <p:sldId id="585" r:id="rId6"/>
    <p:sldId id="586" r:id="rId7"/>
    <p:sldId id="587" r:id="rId8"/>
    <p:sldId id="588" r:id="rId9"/>
    <p:sldId id="565" r:id="rId10"/>
    <p:sldId id="553" r:id="rId11"/>
    <p:sldId id="555" r:id="rId12"/>
    <p:sldId id="557" r:id="rId13"/>
    <p:sldId id="571" r:id="rId14"/>
    <p:sldId id="572" r:id="rId15"/>
    <p:sldId id="573" r:id="rId16"/>
    <p:sldId id="566" r:id="rId1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40" d="100"/>
          <a:sy n="40" d="100"/>
        </p:scale>
        <p:origin x="225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010507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045277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760625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675951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884501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60649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128992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ec20.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a:t>Ecclesiastical Jurisdiction</a:t>
            </a:r>
            <a:r>
              <a:rPr lang="en-US" altLang="en-US" sz="2400"/>
              <a:t>, </a:t>
            </a:r>
            <a:r>
              <a:rPr lang="en-US" altLang="en-US" sz="2400" smtClean="0"/>
              <a:t>1150–1600</a:t>
            </a:r>
            <a:r>
              <a:rPr lang="en-US" altLang="en-US" dirty="0"/>
              <a:t/>
            </a:r>
            <a:br>
              <a:rPr lang="en-US" altLang="en-US" dirty="0"/>
            </a:br>
            <a:r>
              <a:rPr lang="en-US" altLang="en-US"/>
              <a:t>Lecture </a:t>
            </a:r>
            <a:r>
              <a:rPr lang="en-US" altLang="en-US" smtClean="0"/>
              <a:t>21</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Ecclesiastical </a:t>
            </a:r>
            <a:r>
              <a:rPr lang="en-US" altLang="en-US" sz="2400"/>
              <a:t>jurisdiction in summary:</a:t>
            </a:r>
            <a:endParaRPr lang="en-US" altLang="en-US" sz="2400" dirty="0"/>
          </a:p>
        </p:txBody>
      </p:sp>
      <p:sp>
        <p:nvSpPr>
          <p:cNvPr id="8" name="TextBox 7"/>
          <p:cNvSpPr txBox="1"/>
          <p:nvPr/>
        </p:nvSpPr>
        <p:spPr>
          <a:xfrm>
            <a:off x="457200" y="1040897"/>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court of Rome—the pope is the ‘universal </a:t>
            </a:r>
            <a:r>
              <a:rPr lang="en-US" sz="2000">
                <a:solidFill>
                  <a:schemeClr val="bg1"/>
                </a:solidFill>
              </a:rPr>
              <a:t>ordinary’. </a:t>
            </a:r>
            <a:r>
              <a:rPr lang="en-US" sz="2000" smtClean="0">
                <a:solidFill>
                  <a:schemeClr val="bg1"/>
                </a:solidFill>
              </a:rPr>
              <a:t>Papal </a:t>
            </a:r>
            <a:r>
              <a:rPr lang="en-US" sz="2000">
                <a:solidFill>
                  <a:schemeClr val="bg1"/>
                </a:solidFill>
              </a:rPr>
              <a:t>judges delegate—the development of </a:t>
            </a:r>
            <a:r>
              <a:rPr lang="en-US" sz="2000">
                <a:solidFill>
                  <a:schemeClr val="bg1"/>
                </a:solidFill>
              </a:rPr>
              <a:t>decretal </a:t>
            </a:r>
            <a:r>
              <a:rPr lang="en-US" sz="2000">
                <a:solidFill>
                  <a:schemeClr val="bg1"/>
                </a:solidFill>
              </a:rPr>
              <a:t>letters. the Rota—developed at Avignon in the </a:t>
            </a:r>
            <a:r>
              <a:rPr lang="en-US" sz="2000">
                <a:solidFill>
                  <a:schemeClr val="bg1"/>
                </a:solidFill>
              </a:rPr>
              <a:t>mid-14th </a:t>
            </a:r>
            <a:r>
              <a:rPr lang="en-US" sz="2000" smtClean="0">
                <a:solidFill>
                  <a:schemeClr val="bg1"/>
                </a:solidFill>
              </a:rPr>
              <a:t>century.</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provincial court of York (3 dioceses) and the court of Arches in London for the southern province (14 English and 4 Welsh </a:t>
            </a:r>
            <a:r>
              <a:rPr lang="en-US" sz="2000">
                <a:solidFill>
                  <a:schemeClr val="bg1"/>
                </a:solidFill>
              </a:rPr>
              <a:t>dioceses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Episcopal </a:t>
            </a:r>
            <a:r>
              <a:rPr lang="en-US" sz="2000">
                <a:solidFill>
                  <a:schemeClr val="bg1"/>
                </a:solidFill>
              </a:rPr>
              <a:t>courts—consistory court (civil cases at first instance and appeals from lower courts within the diocese) and court of audience (matters that the bishop wanted to handle </a:t>
            </a:r>
            <a:r>
              <a:rPr lang="en-US" sz="2000">
                <a:solidFill>
                  <a:schemeClr val="bg1"/>
                </a:solidFill>
              </a:rPr>
              <a:t>personally</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Archidiaconal </a:t>
            </a:r>
            <a:r>
              <a:rPr lang="en-US" sz="2000">
                <a:solidFill>
                  <a:schemeClr val="bg1"/>
                </a:solidFill>
              </a:rPr>
              <a:t>courts (mostly relatively minor criminal cases, some </a:t>
            </a:r>
            <a:r>
              <a:rPr lang="en-US" sz="2000">
                <a:solidFill>
                  <a:schemeClr val="bg1"/>
                </a:solidFill>
              </a:rPr>
              <a:t>probate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Peculiars</a:t>
            </a:r>
            <a:r>
              <a:rPr lang="en-US" sz="2000">
                <a:solidFill>
                  <a:schemeClr val="bg1"/>
                </a:solidFill>
              </a:rPr>
              <a:t>, </a:t>
            </a:r>
            <a:r>
              <a:rPr lang="en-US" sz="2000">
                <a:solidFill>
                  <a:schemeClr val="bg1"/>
                </a:solidFill>
              </a:rPr>
              <a:t>rural </a:t>
            </a:r>
            <a:r>
              <a:rPr lang="en-US" sz="2000" smtClean="0">
                <a:solidFill>
                  <a:schemeClr val="bg1"/>
                </a:solidFill>
              </a:rPr>
              <a:t>deans.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jurisdictional claims of the church:</a:t>
            </a:r>
            <a:endParaRPr lang="en-US" altLang="en-US" sz="2400" dirty="0"/>
          </a:p>
        </p:txBody>
      </p:sp>
      <p:sp>
        <p:nvSpPr>
          <p:cNvPr id="8" name="TextBox 7"/>
          <p:cNvSpPr txBox="1"/>
          <p:nvPr/>
        </p:nvSpPr>
        <p:spPr>
          <a:xfrm>
            <a:off x="457200" y="1057734"/>
            <a:ext cx="8686800" cy="1692771"/>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Between </a:t>
            </a:r>
            <a:r>
              <a:rPr lang="en-US" sz="2000">
                <a:solidFill>
                  <a:schemeClr val="bg1"/>
                </a:solidFill>
              </a:rPr>
              <a:t>clerics, against clerics or by or against widows and </a:t>
            </a:r>
            <a:r>
              <a:rPr lang="en-US" sz="2000">
                <a:solidFill>
                  <a:schemeClr val="bg1"/>
                </a:solidFill>
              </a:rPr>
              <a:t>orphans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Church </a:t>
            </a:r>
            <a:r>
              <a:rPr lang="en-US" sz="2000">
                <a:solidFill>
                  <a:schemeClr val="bg1"/>
                </a:solidFill>
              </a:rPr>
              <a:t>offices or property, church offenses, the sacraments (including marriage), the morals of both clergy and laity</a:t>
            </a:r>
            <a:endParaRPr lang="en-US" sz="2000" dirty="0">
              <a:solidFill>
                <a:schemeClr val="bg1"/>
              </a:solidFill>
            </a:endParaRPr>
          </a:p>
          <a:p>
            <a:pPr marL="459486" indent="-171450">
              <a:buFont typeface="Arial" panose="020B0604020202020204" pitchFamily="34" charset="0"/>
              <a:buChar char="•"/>
              <a:defRPr/>
            </a:pPr>
            <a:endParaRPr lang="en-US" sz="800" dirty="0">
              <a:solidFill>
                <a:schemeClr val="bg1"/>
              </a:solidFill>
            </a:endParaRPr>
          </a:p>
          <a:p>
            <a:pPr marL="171450" indent="-171450">
              <a:buFont typeface="Arial" panose="020B0604020202020204" pitchFamily="34" charset="0"/>
              <a:buChar char="•"/>
              <a:defRPr/>
            </a:pP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English settlement</a:t>
            </a:r>
            <a:endParaRPr lang="en-US" altLang="en-US" sz="2400" dirty="0"/>
          </a:p>
        </p:txBody>
      </p:sp>
      <p:sp>
        <p:nvSpPr>
          <p:cNvPr id="8" name="TextBox 7"/>
          <p:cNvSpPr txBox="1"/>
          <p:nvPr/>
        </p:nvSpPr>
        <p:spPr>
          <a:xfrm>
            <a:off x="457200" y="818622"/>
            <a:ext cx="8686800" cy="5509200"/>
          </a:xfrm>
          <a:prstGeom prst="rect">
            <a:avLst/>
          </a:prstGeom>
          <a:noFill/>
        </p:spPr>
        <p:txBody>
          <a:bodyPr wrap="square">
            <a:spAutoFit/>
          </a:bodyPr>
          <a:lstStyle/>
          <a:p>
            <a:pPr>
              <a:defRPr/>
            </a:pPr>
            <a:endParaRPr lang="en-US" sz="800" dirty="0">
              <a:solidFill>
                <a:schemeClr val="bg1"/>
              </a:solidFill>
            </a:endParaRPr>
          </a:p>
          <a:p>
            <a:pPr>
              <a:defRPr/>
            </a:pPr>
            <a:r>
              <a:rPr lang="en-US" sz="2000">
                <a:solidFill>
                  <a:schemeClr val="bg1"/>
                </a:solidFill>
              </a:rPr>
              <a:t>in England, in contrast to some places on the Continent, jurisdiction was divided between the secular and ecclesiastical courts largely on the basis </a:t>
            </a:r>
            <a:r>
              <a:rPr lang="en-US" sz="2000">
                <a:solidFill>
                  <a:schemeClr val="bg1"/>
                </a:solidFill>
              </a:rPr>
              <a:t>of </a:t>
            </a:r>
            <a:r>
              <a:rPr lang="en-US" sz="2000" smtClean="0">
                <a:solidFill>
                  <a:schemeClr val="bg1"/>
                </a:solidFill>
              </a:rPr>
              <a:t>subject-matter.</a:t>
            </a:r>
          </a:p>
          <a:p>
            <a:pP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a.</a:t>
            </a:r>
            <a:r>
              <a:rPr lang="en-US" sz="2000">
                <a:solidFill>
                  <a:schemeClr val="bg1"/>
                </a:solidFill>
              </a:rPr>
              <a:t>	</a:t>
            </a:r>
            <a:r>
              <a:rPr lang="en-US" sz="2000" smtClean="0">
                <a:solidFill>
                  <a:schemeClr val="bg1"/>
                </a:solidFill>
              </a:rPr>
              <a:t>Advowsons</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b.</a:t>
            </a:r>
            <a:r>
              <a:rPr lang="en-US" sz="2000">
                <a:solidFill>
                  <a:schemeClr val="bg1"/>
                </a:solidFill>
              </a:rPr>
              <a:t>	</a:t>
            </a:r>
            <a:r>
              <a:rPr lang="en-US" sz="2000" smtClean="0">
                <a:solidFill>
                  <a:schemeClr val="bg1"/>
                </a:solidFill>
              </a:rPr>
              <a:t>Defamation</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c.</a:t>
            </a:r>
            <a:r>
              <a:rPr lang="en-US" sz="2000">
                <a:solidFill>
                  <a:schemeClr val="bg1"/>
                </a:solidFill>
              </a:rPr>
              <a:t>	</a:t>
            </a:r>
            <a:r>
              <a:rPr lang="en-US" sz="2000" smtClean="0">
                <a:solidFill>
                  <a:schemeClr val="bg1"/>
                </a:solidFill>
              </a:rPr>
              <a:t>Testaments</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d.</a:t>
            </a:r>
            <a:r>
              <a:rPr lang="en-US" sz="2000">
                <a:solidFill>
                  <a:schemeClr val="bg1"/>
                </a:solidFill>
              </a:rPr>
              <a:t>	</a:t>
            </a:r>
            <a:r>
              <a:rPr lang="en-US" sz="2000" smtClean="0">
                <a:solidFill>
                  <a:schemeClr val="bg1"/>
                </a:solidFill>
              </a:rPr>
              <a:t>Contracts</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e.</a:t>
            </a:r>
            <a:r>
              <a:rPr lang="en-US" sz="2000">
                <a:solidFill>
                  <a:schemeClr val="bg1"/>
                </a:solidFill>
              </a:rPr>
              <a:t>	</a:t>
            </a:r>
            <a:r>
              <a:rPr lang="en-US" sz="2000" smtClean="0">
                <a:solidFill>
                  <a:schemeClr val="bg1"/>
                </a:solidFill>
              </a:rPr>
              <a:t>Marriage</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f.</a:t>
            </a:r>
            <a:r>
              <a:rPr lang="en-US" sz="2000">
                <a:solidFill>
                  <a:schemeClr val="bg1"/>
                </a:solidFill>
              </a:rPr>
              <a:t>	</a:t>
            </a:r>
            <a:r>
              <a:rPr lang="en-US" sz="2000" smtClean="0">
                <a:solidFill>
                  <a:schemeClr val="bg1"/>
                </a:solidFill>
              </a:rPr>
              <a:t>Benefice</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g.</a:t>
            </a:r>
            <a:r>
              <a:rPr lang="en-US" sz="2000">
                <a:solidFill>
                  <a:schemeClr val="bg1"/>
                </a:solidFill>
              </a:rPr>
              <a:t>	</a:t>
            </a:r>
            <a:r>
              <a:rPr lang="en-US" sz="2000" smtClean="0">
                <a:solidFill>
                  <a:schemeClr val="bg1"/>
                </a:solidFill>
              </a:rPr>
              <a:t>Tithes</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h.	</a:t>
            </a:r>
            <a:r>
              <a:rPr lang="en-US" sz="2000">
                <a:solidFill>
                  <a:schemeClr val="bg1"/>
                </a:solidFill>
              </a:rPr>
              <a:t>Morals </a:t>
            </a:r>
            <a:r>
              <a:rPr lang="en-US" sz="2000" smtClean="0">
                <a:solidFill>
                  <a:schemeClr val="bg1"/>
                </a:solidFill>
              </a:rPr>
              <a:t>offenses</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i.	“Big” criminal cases</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6967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law applied in these cases:</a:t>
            </a:r>
            <a:endParaRPr lang="en-US" altLang="en-US" sz="2400" dirty="0"/>
          </a:p>
        </p:txBody>
      </p:sp>
      <p:sp>
        <p:nvSpPr>
          <p:cNvPr id="8" name="TextBox 7"/>
          <p:cNvSpPr txBox="1"/>
          <p:nvPr/>
        </p:nvSpPr>
        <p:spPr>
          <a:xfrm>
            <a:off x="457200" y="1251759"/>
            <a:ext cx="8686800" cy="707886"/>
          </a:xfrm>
          <a:prstGeom prst="rect">
            <a:avLst/>
          </a:prstGeom>
          <a:noFill/>
        </p:spPr>
        <p:txBody>
          <a:bodyPr wrap="square">
            <a:spAutoFit/>
          </a:bodyPr>
          <a:lstStyle/>
          <a:p>
            <a:pPr>
              <a:defRPr/>
            </a:pPr>
            <a:r>
              <a:rPr lang="en-US" sz="2000">
                <a:solidFill>
                  <a:schemeClr val="bg1"/>
                </a:solidFill>
              </a:rPr>
              <a:t>Maitland was right and Stubbs was wrong, but they may not have been asking the </a:t>
            </a:r>
            <a:r>
              <a:rPr lang="en-US" sz="2000">
                <a:solidFill>
                  <a:schemeClr val="bg1"/>
                </a:solidFill>
              </a:rPr>
              <a:t>right </a:t>
            </a:r>
            <a:r>
              <a:rPr lang="en-US" sz="2000" smtClean="0">
                <a:solidFill>
                  <a:schemeClr val="bg1"/>
                </a:solidFill>
              </a:rPr>
              <a:t>question.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24142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development </a:t>
            </a:r>
            <a:r>
              <a:rPr lang="en-US" altLang="en-US" sz="2400"/>
              <a:t>of the </a:t>
            </a:r>
            <a:r>
              <a:rPr lang="en-US" altLang="en-US" sz="2400"/>
              <a:t>settlement </a:t>
            </a:r>
            <a:r>
              <a:rPr lang="en-US" altLang="en-US" sz="2400" smtClean="0"/>
              <a:t>(</a:t>
            </a:r>
            <a:r>
              <a:rPr lang="en-US" altLang="en-US" sz="2400" i="1" smtClean="0"/>
              <a:t>Mats</a:t>
            </a:r>
            <a:r>
              <a:rPr lang="en-US" altLang="en-US" sz="2400"/>
              <a:t>, p. IX–37)</a:t>
            </a:r>
            <a:endParaRPr lang="en-US" altLang="en-US" sz="2400" dirty="0"/>
          </a:p>
        </p:txBody>
      </p:sp>
      <p:sp>
        <p:nvSpPr>
          <p:cNvPr id="8" name="TextBox 7"/>
          <p:cNvSpPr txBox="1"/>
          <p:nvPr/>
        </p:nvSpPr>
        <p:spPr>
          <a:xfrm>
            <a:off x="457200" y="1083317"/>
            <a:ext cx="8686800" cy="3847207"/>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a.	The compromise of Avranches </a:t>
            </a:r>
            <a:r>
              <a:rPr lang="en-US" sz="2000">
                <a:solidFill>
                  <a:schemeClr val="bg1"/>
                </a:solidFill>
              </a:rPr>
              <a:t>of </a:t>
            </a:r>
            <a:r>
              <a:rPr lang="en-US" sz="2000" smtClean="0">
                <a:solidFill>
                  <a:schemeClr val="bg1"/>
                </a:solidFill>
              </a:rPr>
              <a:t>1176</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b.	Consistent caption </a:t>
            </a:r>
            <a:r>
              <a:rPr lang="en-US" sz="2000">
                <a:solidFill>
                  <a:schemeClr val="bg1"/>
                </a:solidFill>
              </a:rPr>
              <a:t>of </a:t>
            </a:r>
            <a:r>
              <a:rPr lang="en-US" sz="2000" smtClean="0">
                <a:solidFill>
                  <a:schemeClr val="bg1"/>
                </a:solidFill>
              </a:rPr>
              <a:t>excommunicates</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c.	1163–1300, the development of the writ </a:t>
            </a:r>
            <a:r>
              <a:rPr lang="en-US" sz="2000">
                <a:solidFill>
                  <a:schemeClr val="bg1"/>
                </a:solidFill>
              </a:rPr>
              <a:t>of </a:t>
            </a:r>
            <a:r>
              <a:rPr lang="en-US" sz="2000" smtClean="0">
                <a:solidFill>
                  <a:schemeClr val="bg1"/>
                </a:solidFill>
              </a:rPr>
              <a:t>prohibition</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d.	1286, </a:t>
            </a:r>
            <a:r>
              <a:rPr lang="en-US" sz="2000" i="1">
                <a:solidFill>
                  <a:schemeClr val="bg1"/>
                </a:solidFill>
              </a:rPr>
              <a:t>Circumspecte </a:t>
            </a:r>
            <a:r>
              <a:rPr lang="en-US" sz="2000" i="1" smtClean="0">
                <a:solidFill>
                  <a:schemeClr val="bg1"/>
                </a:solidFill>
              </a:rPr>
              <a:t>agatis</a:t>
            </a:r>
          </a:p>
          <a:p>
            <a:pPr marL="342900" indent="-342900">
              <a:buFont typeface="Arial" panose="020B0604020202020204" pitchFamily="34" charset="0"/>
              <a:buChar char="•"/>
              <a:defRPr/>
            </a:pPr>
            <a:endParaRPr lang="en-US" sz="800" i="1">
              <a:solidFill>
                <a:schemeClr val="bg1"/>
              </a:solidFill>
            </a:endParaRPr>
          </a:p>
          <a:p>
            <a:pPr marL="342900" indent="-342900">
              <a:buFont typeface="Arial" panose="020B0604020202020204" pitchFamily="34" charset="0"/>
              <a:buChar char="•"/>
              <a:defRPr/>
            </a:pPr>
            <a:r>
              <a:rPr lang="en-US" sz="2000">
                <a:solidFill>
                  <a:schemeClr val="bg1"/>
                </a:solidFill>
              </a:rPr>
              <a:t>e.	1316, </a:t>
            </a:r>
            <a:r>
              <a:rPr lang="en-US" sz="2000" i="1">
                <a:solidFill>
                  <a:schemeClr val="bg1"/>
                </a:solidFill>
              </a:rPr>
              <a:t>Articuli </a:t>
            </a:r>
            <a:r>
              <a:rPr lang="en-US" sz="2000" i="1" smtClean="0">
                <a:solidFill>
                  <a:schemeClr val="bg1"/>
                </a:solidFill>
              </a:rPr>
              <a:t>cleri</a:t>
            </a:r>
          </a:p>
          <a:p>
            <a:pPr marL="342900" indent="-342900">
              <a:buFont typeface="Arial" panose="020B0604020202020204" pitchFamily="34" charset="0"/>
              <a:buChar char="•"/>
              <a:defRPr/>
            </a:pPr>
            <a:endParaRPr lang="en-US" sz="800" i="1">
              <a:solidFill>
                <a:schemeClr val="bg1"/>
              </a:solidFill>
            </a:endParaRPr>
          </a:p>
          <a:p>
            <a:pPr marL="342900" indent="-342900">
              <a:buFont typeface="Arial" panose="020B0604020202020204" pitchFamily="34" charset="0"/>
              <a:buChar char="•"/>
              <a:defRPr/>
            </a:pPr>
            <a:r>
              <a:rPr lang="en-US" sz="2000">
                <a:solidFill>
                  <a:schemeClr val="bg1"/>
                </a:solidFill>
              </a:rPr>
              <a:t>f.	1351, 1353, Provisors I, </a:t>
            </a:r>
            <a:r>
              <a:rPr lang="en-US" sz="2000" i="1">
                <a:solidFill>
                  <a:schemeClr val="bg1"/>
                </a:solidFill>
              </a:rPr>
              <a:t>Praemunire</a:t>
            </a:r>
            <a:r>
              <a:rPr lang="en-US" sz="2000">
                <a:solidFill>
                  <a:schemeClr val="bg1"/>
                </a:solidFill>
              </a:rPr>
              <a:t> </a:t>
            </a:r>
            <a:r>
              <a:rPr lang="en-US" sz="2000" smtClean="0">
                <a:solidFill>
                  <a:schemeClr val="bg1"/>
                </a:solidFill>
              </a:rPr>
              <a:t>I</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g.	1391, 1393, Provisors II, </a:t>
            </a:r>
            <a:r>
              <a:rPr lang="en-US" sz="2000" i="1">
                <a:solidFill>
                  <a:schemeClr val="bg1"/>
                </a:solidFill>
              </a:rPr>
              <a:t>Praemunire</a:t>
            </a:r>
            <a:r>
              <a:rPr lang="en-US" sz="2000">
                <a:solidFill>
                  <a:schemeClr val="bg1"/>
                </a:solidFill>
              </a:rPr>
              <a:t> </a:t>
            </a:r>
            <a:r>
              <a:rPr lang="en-US" sz="2000" smtClean="0">
                <a:solidFill>
                  <a:schemeClr val="bg1"/>
                </a:solidFill>
              </a:rPr>
              <a:t>II</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h.	1401, </a:t>
            </a:r>
            <a:r>
              <a:rPr lang="en-US" sz="2000" i="1">
                <a:solidFill>
                  <a:schemeClr val="bg1"/>
                </a:solidFill>
              </a:rPr>
              <a:t>De </a:t>
            </a:r>
            <a:r>
              <a:rPr lang="en-US" sz="2000" i="1">
                <a:solidFill>
                  <a:schemeClr val="bg1"/>
                </a:solidFill>
              </a:rPr>
              <a:t>heretico </a:t>
            </a:r>
            <a:r>
              <a:rPr lang="en-US" sz="2000" i="1" smtClean="0">
                <a:solidFill>
                  <a:schemeClr val="bg1"/>
                </a:solidFill>
              </a:rPr>
              <a:t>comburendo</a:t>
            </a:r>
          </a:p>
          <a:p>
            <a:pPr marL="342900" indent="-342900">
              <a:buFont typeface="Arial" panose="020B0604020202020204" pitchFamily="34" charset="0"/>
              <a:buChar char="•"/>
              <a:defRPr/>
            </a:pPr>
            <a:endParaRPr lang="en-US" sz="800" i="1">
              <a:solidFill>
                <a:schemeClr val="bg1"/>
              </a:solidFill>
            </a:endParaRPr>
          </a:p>
          <a:p>
            <a:pPr marL="342900" indent="-342900">
              <a:buFont typeface="Arial" panose="020B0604020202020204" pitchFamily="34" charset="0"/>
              <a:buChar char="•"/>
              <a:defRPr/>
            </a:pPr>
            <a:r>
              <a:rPr lang="en-US" sz="2000">
                <a:solidFill>
                  <a:schemeClr val="bg1"/>
                </a:solidFill>
              </a:rPr>
              <a:t>i.	1533, Ecclesiastical Appeals Act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47596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Where </a:t>
            </a:r>
            <a:r>
              <a:rPr lang="en-US" altLang="en-US" sz="2400"/>
              <a:t>was the line as defined by the writs?</a:t>
            </a:r>
            <a:endParaRPr lang="en-US" altLang="en-US" sz="2400" dirty="0"/>
          </a:p>
        </p:txBody>
      </p:sp>
      <p:sp>
        <p:nvSpPr>
          <p:cNvPr id="8" name="TextBox 7"/>
          <p:cNvSpPr txBox="1"/>
          <p:nvPr/>
        </p:nvSpPr>
        <p:spPr>
          <a:xfrm>
            <a:off x="457200" y="1131443"/>
            <a:ext cx="8686800" cy="2062103"/>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Lay </a:t>
            </a:r>
            <a:r>
              <a:rPr lang="en-US" sz="2000">
                <a:solidFill>
                  <a:schemeClr val="bg1"/>
                </a:solidFill>
              </a:rPr>
              <a:t>debts and chattels which are neither matrimonial </a:t>
            </a:r>
            <a:r>
              <a:rPr lang="en-US" sz="2000">
                <a:solidFill>
                  <a:schemeClr val="bg1"/>
                </a:solidFill>
              </a:rPr>
              <a:t>nor </a:t>
            </a:r>
            <a:r>
              <a:rPr lang="en-US" sz="2000" smtClean="0">
                <a:solidFill>
                  <a:schemeClr val="bg1"/>
                </a:solidFill>
              </a:rPr>
              <a:t>testamentary</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Cases </a:t>
            </a:r>
            <a:r>
              <a:rPr lang="en-US" sz="2000">
                <a:solidFill>
                  <a:schemeClr val="bg1"/>
                </a:solidFill>
              </a:rPr>
              <a:t>involving advowsons or more than 1/4 of the revenues of </a:t>
            </a:r>
            <a:r>
              <a:rPr lang="en-US" sz="2000">
                <a:solidFill>
                  <a:schemeClr val="bg1"/>
                </a:solidFill>
              </a:rPr>
              <a:t>the </a:t>
            </a:r>
            <a:r>
              <a:rPr lang="en-US" sz="2000" smtClean="0">
                <a:solidFill>
                  <a:schemeClr val="bg1"/>
                </a:solidFill>
              </a:rPr>
              <a:t>church</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Trespass</a:t>
            </a:r>
            <a:r>
              <a:rPr lang="en-US" sz="2000">
                <a:solidFill>
                  <a:schemeClr val="bg1"/>
                </a:solidFill>
              </a:rPr>
              <a:t>, but see defamation</a:t>
            </a:r>
          </a:p>
          <a:p>
            <a:pPr>
              <a:defRPr/>
            </a:pP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82166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Decline of Ecclesastical Jurisdiction</a:t>
            </a:r>
            <a:endParaRPr lang="en-US" altLang="en-US" sz="2400" i="1" dirty="0"/>
          </a:p>
        </p:txBody>
      </p:sp>
      <p:sp>
        <p:nvSpPr>
          <p:cNvPr id="8" name="TextBox 7"/>
          <p:cNvSpPr txBox="1"/>
          <p:nvPr/>
        </p:nvSpPr>
        <p:spPr>
          <a:xfrm>
            <a:off x="457200" y="977648"/>
            <a:ext cx="8686800"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late fifteenth and early sixteenth centuries—this may be connected with a misinterpretation or a reinerpretation of the statute of </a:t>
            </a:r>
            <a:r>
              <a:rPr lang="en-US" sz="2000" i="1">
                <a:solidFill>
                  <a:schemeClr val="bg1"/>
                </a:solidFill>
              </a:rPr>
              <a:t>Praemunire</a:t>
            </a:r>
            <a:r>
              <a:rPr lang="en-US" sz="2000">
                <a:solidFill>
                  <a:schemeClr val="bg1"/>
                </a:solidFill>
              </a:rPr>
              <a:t>. Could it be the result of a change of attitude in this </a:t>
            </a:r>
            <a:r>
              <a:rPr lang="en-US" sz="2000">
                <a:solidFill>
                  <a:schemeClr val="bg1"/>
                </a:solidFill>
              </a:rPr>
              <a:t>period</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decline of ecclesiastical jurisdiction in the face of massive and conflicting religious changes in the first half of the 16th </a:t>
            </a:r>
            <a:r>
              <a:rPr lang="en-US" sz="2000">
                <a:solidFill>
                  <a:schemeClr val="bg1"/>
                </a:solidFill>
              </a:rPr>
              <a:t>century</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Revival </a:t>
            </a:r>
            <a:r>
              <a:rPr lang="en-US" sz="2000">
                <a:solidFill>
                  <a:schemeClr val="bg1"/>
                </a:solidFill>
              </a:rPr>
              <a:t>in the reign of Elizabeth particularly in cases of defamation and tithes</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Abolition </a:t>
            </a:r>
            <a:r>
              <a:rPr lang="en-US" sz="2000">
                <a:solidFill>
                  <a:schemeClr val="bg1"/>
                </a:solidFill>
              </a:rPr>
              <a:t>in </a:t>
            </a:r>
            <a:r>
              <a:rPr lang="en-US" sz="2000">
                <a:solidFill>
                  <a:schemeClr val="bg1"/>
                </a:solidFill>
              </a:rPr>
              <a:t>the </a:t>
            </a:r>
            <a:r>
              <a:rPr lang="en-US" sz="2000" smtClean="0">
                <a:solidFill>
                  <a:schemeClr val="bg1"/>
                </a:solidFill>
              </a:rPr>
              <a:t>Interregnum</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Restored </a:t>
            </a:r>
            <a:r>
              <a:rPr lang="en-US" sz="2000">
                <a:solidFill>
                  <a:schemeClr val="bg1"/>
                </a:solidFill>
              </a:rPr>
              <a:t>in 1660, but went into steep decline until abolished, for most purposes, in the </a:t>
            </a:r>
            <a:r>
              <a:rPr lang="en-US" sz="2000">
                <a:solidFill>
                  <a:schemeClr val="bg1"/>
                </a:solidFill>
              </a:rPr>
              <a:t>19th </a:t>
            </a:r>
            <a:r>
              <a:rPr lang="en-US" sz="2000" smtClean="0">
                <a:solidFill>
                  <a:schemeClr val="bg1"/>
                </a:solidFill>
              </a:rPr>
              <a:t>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75931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Introduction</a:t>
            </a:r>
            <a:endParaRPr lang="en-US" altLang="en-US" sz="2400" dirty="0"/>
          </a:p>
        </p:txBody>
      </p:sp>
      <p:sp>
        <p:nvSpPr>
          <p:cNvPr id="8" name="TextBox 7"/>
          <p:cNvSpPr txBox="1"/>
          <p:nvPr/>
        </p:nvSpPr>
        <p:spPr>
          <a:xfrm>
            <a:off x="363682" y="1024933"/>
            <a:ext cx="8780318" cy="1015663"/>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importance of ecclesiastical jurisdiction, both as illustrative of </a:t>
            </a:r>
            <a:r>
              <a:rPr lang="en-US" sz="2000" i="1">
                <a:solidFill>
                  <a:schemeClr val="bg1"/>
                </a:solidFill>
              </a:rPr>
              <a:t>regnum </a:t>
            </a:r>
            <a:r>
              <a:rPr lang="en-US" sz="2000">
                <a:solidFill>
                  <a:schemeClr val="bg1"/>
                </a:solidFill>
              </a:rPr>
              <a:t>and </a:t>
            </a:r>
            <a:r>
              <a:rPr lang="en-US" sz="2000" i="1">
                <a:solidFill>
                  <a:schemeClr val="bg1"/>
                </a:solidFill>
              </a:rPr>
              <a:t>sacerdotium</a:t>
            </a:r>
            <a:r>
              <a:rPr lang="en-US" sz="2000">
                <a:solidFill>
                  <a:schemeClr val="bg1"/>
                </a:solidFill>
              </a:rPr>
              <a:t> and for its importance for Chancery procedure, and, more remotely, modern procedure.?</a:t>
            </a:r>
            <a:endParaRPr lang="en-US" sz="8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9113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Dolling </a:t>
            </a:r>
            <a:r>
              <a:rPr lang="en-US" altLang="en-US" sz="2400"/>
              <a:t>c. </a:t>
            </a:r>
            <a:r>
              <a:rPr lang="en-US" altLang="en-US" sz="2400"/>
              <a:t>Smith </a:t>
            </a:r>
            <a:r>
              <a:rPr lang="en-US" altLang="en-US" sz="2400"/>
              <a:t>(Consistory of Winchester 1271–2)</a:t>
            </a:r>
            <a:endParaRPr lang="en-US" altLang="en-US" sz="2400" dirty="0"/>
          </a:p>
        </p:txBody>
      </p:sp>
      <p:sp>
        <p:nvSpPr>
          <p:cNvPr id="8" name="TextBox 7"/>
          <p:cNvSpPr txBox="1"/>
          <p:nvPr/>
        </p:nvSpPr>
        <p:spPr>
          <a:xfrm>
            <a:off x="457200" y="1163781"/>
            <a:ext cx="8063345" cy="5324535"/>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Alice </a:t>
            </a:r>
            <a:r>
              <a:rPr lang="en-US" sz="2000">
                <a:solidFill>
                  <a:schemeClr val="bg1"/>
                </a:solidFill>
              </a:rPr>
              <a:t>Dolling of Winterbourne Stoke appeared in the consistory court of Salisbury on 10 July 1271, claiming that William Smith was her husband. By 1271, the bishop of Salisbury has a regularly sitting court. We have seen that jurisdiction of the ecclesiastical as opposed to the secular courts was a contested matter, but formation of marriage, everyone agreed, was a matter for the church courts.</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William </a:t>
            </a:r>
            <a:r>
              <a:rPr lang="en-US" sz="2000">
                <a:solidFill>
                  <a:schemeClr val="bg1"/>
                </a:solidFill>
              </a:rPr>
              <a:t>denied the charge, and Alice was told to produce her witnesses before the dean of Amesbury. Below the level of the diocese there are archdeconries. Within each archdeaconry in most places parishes are arranged into </a:t>
            </a:r>
            <a:r>
              <a:rPr lang="en-US" sz="2000">
                <a:solidFill>
                  <a:schemeClr val="bg1"/>
                </a:solidFill>
              </a:rPr>
              <a:t>deaneries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30 July, Alice appeared in court and asked for more time  time to produce her witnesses.</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Dolling </a:t>
            </a:r>
            <a:r>
              <a:rPr lang="en-US" altLang="en-US" sz="2400"/>
              <a:t>c. </a:t>
            </a:r>
            <a:r>
              <a:rPr lang="en-US" altLang="en-US" sz="2400"/>
              <a:t>Smith </a:t>
            </a:r>
            <a:r>
              <a:rPr lang="en-US" altLang="en-US" sz="2400"/>
              <a:t>(Consistory of Winchester </a:t>
            </a:r>
            <a:r>
              <a:rPr lang="en-US" altLang="en-US" sz="2400"/>
              <a:t>1271–2</a:t>
            </a:r>
            <a:r>
              <a:rPr lang="en-US" altLang="en-US" sz="2400" smtClean="0"/>
              <a:t>) (cont’d)</a:t>
            </a:r>
            <a:endParaRPr lang="en-US" altLang="en-US" sz="2400" dirty="0"/>
          </a:p>
        </p:txBody>
      </p:sp>
      <p:sp>
        <p:nvSpPr>
          <p:cNvPr id="8" name="TextBox 7"/>
          <p:cNvSpPr txBox="1"/>
          <p:nvPr/>
        </p:nvSpPr>
        <p:spPr>
          <a:xfrm>
            <a:off x="457200" y="1163781"/>
            <a:ext cx="8063345" cy="563231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23 September, the depositions </a:t>
            </a:r>
            <a:r>
              <a:rPr lang="en-US" sz="2000">
                <a:solidFill>
                  <a:schemeClr val="bg1"/>
                </a:solidFill>
              </a:rPr>
              <a:t>of </a:t>
            </a:r>
            <a:r>
              <a:rPr lang="en-US" sz="2000" smtClean="0">
                <a:solidFill>
                  <a:schemeClr val="bg1"/>
                </a:solidFill>
              </a:rPr>
              <a:t>Alice’s </a:t>
            </a:r>
            <a:r>
              <a:rPr lang="en-US" sz="2000">
                <a:solidFill>
                  <a:schemeClr val="bg1"/>
                </a:solidFill>
              </a:rPr>
              <a:t>three witnesses were published in open court..</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26 October, William confessed that he had had intercourse with Alice but denied that they had contracted marriage, claiming that he had been in Bulford, a town four miles from Winterbourne Stoke, on St Stephen’s day, 26 December 1268, on which she alleged that they exchanged the words of marital consent. The dean of Amesbury was to examine William’s ten witnesses.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18 November Alice countered that William was, indeed, in Winterbourne Stoke that day. Alice was to produce her witnesses before the rectors of two local </a:t>
            </a:r>
            <a:r>
              <a:rPr lang="en-US" sz="2000">
                <a:solidFill>
                  <a:schemeClr val="bg1"/>
                </a:solidFill>
              </a:rPr>
              <a:t>parishes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15 December, Alice answered William’s claim with four witnesses who alleged that William had indeed been in Winterbourne Stoke on </a:t>
            </a:r>
            <a:r>
              <a:rPr lang="en-US" sz="2000">
                <a:solidFill>
                  <a:schemeClr val="bg1"/>
                </a:solidFill>
              </a:rPr>
              <a:t>that </a:t>
            </a:r>
            <a:r>
              <a:rPr lang="en-US" sz="2000" smtClean="0">
                <a:solidFill>
                  <a:schemeClr val="bg1"/>
                </a:solidFill>
              </a:rPr>
              <a:t>St </a:t>
            </a:r>
            <a:r>
              <a:rPr lang="en-US" sz="2000">
                <a:solidFill>
                  <a:schemeClr val="bg1"/>
                </a:solidFill>
              </a:rPr>
              <a:t>Stephen’s day.</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Dolling </a:t>
            </a:r>
            <a:r>
              <a:rPr lang="en-US" altLang="en-US" sz="2400"/>
              <a:t>c. </a:t>
            </a:r>
            <a:r>
              <a:rPr lang="en-US" altLang="en-US" sz="2400"/>
              <a:t>Smith </a:t>
            </a:r>
            <a:r>
              <a:rPr lang="en-US" altLang="en-US" sz="2400"/>
              <a:t>(Consistory of Winchester </a:t>
            </a:r>
            <a:r>
              <a:rPr lang="en-US" altLang="en-US" sz="2400"/>
              <a:t>1271–2</a:t>
            </a:r>
            <a:r>
              <a:rPr lang="en-US" altLang="en-US" sz="2400" smtClean="0"/>
              <a:t>) (cont’d)</a:t>
            </a:r>
            <a:endParaRPr lang="en-US" altLang="en-US" sz="2400" dirty="0"/>
          </a:p>
        </p:txBody>
      </p:sp>
      <p:sp>
        <p:nvSpPr>
          <p:cNvPr id="8" name="TextBox 7"/>
          <p:cNvSpPr txBox="1"/>
          <p:nvPr/>
        </p:nvSpPr>
        <p:spPr>
          <a:xfrm>
            <a:off x="457200" y="1163781"/>
            <a:ext cx="8063345" cy="409342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27 January the parties appeared before the court and disputed about the </a:t>
            </a:r>
            <a:r>
              <a:rPr lang="en-US" sz="2000">
                <a:solidFill>
                  <a:schemeClr val="bg1"/>
                </a:solidFill>
              </a:rPr>
              <a:t>depositions</a:t>
            </a:r>
            <a:r>
              <a:rPr lang="en-US" sz="2000" smtClean="0">
                <a:solidFill>
                  <a:schemeClr val="bg1"/>
                </a:solidFill>
              </a:rPr>
              <a:t>.</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11 Febrary, the judge ordered William to produce his witnesses again, so that he could examine them about the continuity of William’s presense in Bulford..</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Over </a:t>
            </a:r>
            <a:r>
              <a:rPr lang="en-US" sz="2000">
                <a:solidFill>
                  <a:schemeClr val="bg1"/>
                </a:solidFill>
              </a:rPr>
              <a:t>the course of period from 1–5 March, William said that could not produce his witnesses again, citing what seem to be formulaic excuses.</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On </a:t>
            </a:r>
            <a:r>
              <a:rPr lang="en-US" sz="2000">
                <a:solidFill>
                  <a:schemeClr val="bg1"/>
                </a:solidFill>
              </a:rPr>
              <a:t>11 May of 1272, the official rendered sentence for Alice declaring that William was her lawful husband.</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Dolling </a:t>
            </a:r>
            <a:r>
              <a:rPr lang="en-US" altLang="en-US" sz="2400"/>
              <a:t>c. </a:t>
            </a:r>
            <a:r>
              <a:rPr lang="en-US" altLang="en-US" sz="2400"/>
              <a:t>Smith </a:t>
            </a:r>
            <a:r>
              <a:rPr lang="en-US" altLang="en-US" sz="2400"/>
              <a:t>(Consistory of Winchester </a:t>
            </a:r>
            <a:r>
              <a:rPr lang="en-US" altLang="en-US" sz="2400"/>
              <a:t>1271–2</a:t>
            </a:r>
            <a:r>
              <a:rPr lang="en-US" altLang="en-US" sz="2400" smtClean="0"/>
              <a:t>) (cont’d)</a:t>
            </a:r>
            <a:endParaRPr lang="en-US" altLang="en-US" sz="2400" dirty="0"/>
          </a:p>
        </p:txBody>
      </p:sp>
      <p:sp>
        <p:nvSpPr>
          <p:cNvPr id="8" name="TextBox 7"/>
          <p:cNvSpPr txBox="1"/>
          <p:nvPr/>
        </p:nvSpPr>
        <p:spPr>
          <a:xfrm>
            <a:off x="457200" y="1163781"/>
            <a:ext cx="8063345"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three sets of depositions are included in the record: Alice’s three women witnesses on her principal claim testify in considerable detail that Alice and William exchanged words of marital consent in the house of one John le Ankere on 26 December, St. Stephen’s Day, two years previously. William’s ten witnesses, all men, tell a different story. William was in Bulford, four miles away, on st Stephen’s day two years previously. They give a vivid description of an all-day ale-feast, held by the parish guild. William was serving at the feast and could not possibly have been in Winterbourne that day. Alice’s four replication witnesses, all women, say that they saw William in Winterbourne that day, where he is described as leading around a crowd of women or going hand-in-hand with a woman..</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Dolling </a:t>
            </a:r>
            <a:r>
              <a:rPr lang="en-US" altLang="en-US" sz="2400"/>
              <a:t>c. </a:t>
            </a:r>
            <a:r>
              <a:rPr lang="en-US" altLang="en-US" sz="2400"/>
              <a:t>Smith </a:t>
            </a:r>
            <a:r>
              <a:rPr lang="en-US" altLang="en-US" sz="2400"/>
              <a:t>(Consistory of Winchester </a:t>
            </a:r>
            <a:r>
              <a:rPr lang="en-US" altLang="en-US" sz="2400"/>
              <a:t>1271–2</a:t>
            </a:r>
            <a:r>
              <a:rPr lang="en-US" altLang="en-US" sz="2400" smtClean="0"/>
              <a:t>) (cont’d)</a:t>
            </a:r>
            <a:endParaRPr lang="en-US" altLang="en-US" sz="2400" dirty="0"/>
          </a:p>
        </p:txBody>
      </p:sp>
      <p:sp>
        <p:nvSpPr>
          <p:cNvPr id="8" name="TextBox 7"/>
          <p:cNvSpPr txBox="1"/>
          <p:nvPr/>
        </p:nvSpPr>
        <p:spPr>
          <a:xfrm>
            <a:off x="457200" y="1163781"/>
            <a:ext cx="8063345" cy="2862322"/>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William </a:t>
            </a:r>
            <a:r>
              <a:rPr lang="en-US" sz="2000">
                <a:solidFill>
                  <a:schemeClr val="bg1"/>
                </a:solidFill>
              </a:rPr>
              <a:t>appealed the judgment to the provincial court of Canterbury, which held a number of hearings at none of which Alice appeared. The court asked its examiners to examine the record from Salisbury. </a:t>
            </a:r>
            <a:r>
              <a:rPr lang="en-US" sz="2000">
                <a:solidFill>
                  <a:schemeClr val="bg1"/>
                </a:solidFill>
              </a:rPr>
              <a:t>Their </a:t>
            </a:r>
            <a:r>
              <a:rPr lang="en-US" sz="2000" smtClean="0">
                <a:solidFill>
                  <a:schemeClr val="bg1"/>
                </a:solidFill>
              </a:rPr>
              <a:t>report, </a:t>
            </a:r>
            <a:r>
              <a:rPr lang="en-US" sz="2000">
                <a:solidFill>
                  <a:schemeClr val="bg1"/>
                </a:solidFill>
              </a:rPr>
              <a:t>quite </a:t>
            </a:r>
            <a:r>
              <a:rPr lang="en-US" sz="2000" smtClean="0">
                <a:solidFill>
                  <a:schemeClr val="bg1"/>
                </a:solidFill>
              </a:rPr>
              <a:t>unusually, </a:t>
            </a:r>
            <a:r>
              <a:rPr lang="en-US" sz="2000">
                <a:solidFill>
                  <a:schemeClr val="bg1"/>
                </a:solidFill>
              </a:rPr>
              <a:t>survives, and it focuses not on William’s exception but on Alice’s proof of her basic complaint and finds that proof deficient. The court apparently agreed because in October of 1272, it reversed the judgment of the Salisbury </a:t>
            </a:r>
            <a:r>
              <a:rPr lang="en-US" sz="2000">
                <a:solidFill>
                  <a:schemeClr val="bg1"/>
                </a:solidFill>
              </a:rPr>
              <a:t>court</a:t>
            </a:r>
            <a:r>
              <a:rPr lang="en-US" sz="2000" smtClean="0">
                <a:solidFill>
                  <a:schemeClr val="bg1"/>
                </a:solidFill>
              </a:rPr>
              <a:t>.</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9859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Dolling </a:t>
            </a:r>
            <a:r>
              <a:rPr lang="en-US" altLang="en-US" sz="2400"/>
              <a:t>c. </a:t>
            </a:r>
            <a:r>
              <a:rPr lang="en-US" altLang="en-US" sz="2400"/>
              <a:t>Smith </a:t>
            </a:r>
            <a:r>
              <a:rPr lang="en-US" altLang="en-US" sz="2400"/>
              <a:t>(Consistory of Winchester </a:t>
            </a:r>
            <a:r>
              <a:rPr lang="en-US" altLang="en-US" sz="2400"/>
              <a:t>1271–2</a:t>
            </a:r>
            <a:r>
              <a:rPr lang="en-US" altLang="en-US" sz="2400" smtClean="0"/>
              <a:t>) (cont’d)</a:t>
            </a:r>
            <a:endParaRPr lang="en-US" altLang="en-US" sz="2400" dirty="0"/>
          </a:p>
        </p:txBody>
      </p:sp>
      <p:sp>
        <p:nvSpPr>
          <p:cNvPr id="8" name="TextBox 7"/>
          <p:cNvSpPr txBox="1"/>
          <p:nvPr/>
        </p:nvSpPr>
        <p:spPr>
          <a:xfrm>
            <a:off x="457200" y="1163781"/>
            <a:ext cx="8063345" cy="5324535"/>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procedure seems to be quite efficient. The case was begun in July of 1271; final judgment in the lower court was rendered in May 1272. The appellate court reversed the judgment of the Salisbury court in October of 1272. Trial and appeal took a little more than a year</a:t>
            </a:r>
            <a:r>
              <a:rPr lang="en-US" sz="2000">
                <a:solidFill>
                  <a:schemeClr val="bg1"/>
                </a:solidFill>
              </a:rPr>
              <a:t>. </a:t>
            </a:r>
            <a:r>
              <a:rPr lang="en-US" sz="2000" smtClean="0">
                <a:solidFill>
                  <a:schemeClr val="bg1"/>
                </a:solidFill>
              </a:rPr>
              <a:t>The procedure </a:t>
            </a:r>
            <a:r>
              <a:rPr lang="en-US" sz="2000">
                <a:solidFill>
                  <a:schemeClr val="bg1"/>
                </a:solidFill>
              </a:rPr>
              <a:t>depends on taking depositions of witnesses. That’s also what Chancery did, and it is from that aspect of the old equity procedural rules that our use of depositions in pre-trial procedure today derives. What is different about Romano-canonical procedure that is illustrated in </a:t>
            </a:r>
            <a:r>
              <a:rPr lang="en-US" sz="2000" i="1">
                <a:solidFill>
                  <a:schemeClr val="bg1"/>
                </a:solidFill>
              </a:rPr>
              <a:t>Dolling</a:t>
            </a:r>
            <a:r>
              <a:rPr lang="en-US" sz="2000">
                <a:solidFill>
                  <a:schemeClr val="bg1"/>
                </a:solidFill>
              </a:rPr>
              <a:t> from what we still have today is that everything does not head to one trial. Rather, the case is tried in stages. That’s characteristic of continental civil procedure today, and it also seems to have been characteristic of late medieval and early modern </a:t>
            </a:r>
            <a:r>
              <a:rPr lang="en-US" sz="2000">
                <a:solidFill>
                  <a:schemeClr val="bg1"/>
                </a:solidFill>
              </a:rPr>
              <a:t>Chancery </a:t>
            </a:r>
            <a:r>
              <a:rPr lang="en-US" sz="2000" smtClean="0">
                <a:solidFill>
                  <a:schemeClr val="bg1"/>
                </a:solidFill>
              </a:rPr>
              <a:t>procedure. There </a:t>
            </a:r>
            <a:r>
              <a:rPr lang="en-US" sz="2000">
                <a:solidFill>
                  <a:schemeClr val="bg1"/>
                </a:solidFill>
              </a:rPr>
              <a:t>are those who think that we would be better off moving our procedure in that direction today, but that would involve getting rid of jury in civil cases, and that would require constitutional amendments at both the federal and state levels.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58071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Ways </a:t>
            </a:r>
            <a:r>
              <a:rPr lang="en-US" altLang="en-US" sz="2400"/>
              <a:t>of looking at </a:t>
            </a:r>
            <a:r>
              <a:rPr lang="en-US" altLang="en-US" sz="2400" i="1"/>
              <a:t>regnum</a:t>
            </a:r>
            <a:r>
              <a:rPr lang="en-US" altLang="en-US" sz="2400"/>
              <a:t> </a:t>
            </a:r>
            <a:r>
              <a:rPr lang="en-US" altLang="en-US" sz="2400"/>
              <a:t>and </a:t>
            </a:r>
            <a:r>
              <a:rPr lang="en-US" altLang="en-US" sz="2400" i="1" smtClean="0"/>
              <a:t>sacerdotium</a:t>
            </a:r>
            <a:r>
              <a:rPr lang="en-US" altLang="en-US" sz="2400" smtClean="0"/>
              <a:t>.</a:t>
            </a:r>
            <a:endParaRPr lang="en-US" altLang="en-US" sz="2400" dirty="0"/>
          </a:p>
        </p:txBody>
      </p:sp>
      <p:sp>
        <p:nvSpPr>
          <p:cNvPr id="8" name="TextBox 7"/>
          <p:cNvSpPr txBox="1"/>
          <p:nvPr/>
        </p:nvSpPr>
        <p:spPr>
          <a:xfrm>
            <a:off x="457200" y="877972"/>
            <a:ext cx="8686800" cy="1015663"/>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king/pope</a:t>
            </a:r>
            <a:r>
              <a:rPr lang="en-US" sz="2000">
                <a:solidFill>
                  <a:schemeClr val="bg1"/>
                </a:solidFill>
              </a:rPr>
              <a:t>; pope/English hierarchy; </a:t>
            </a:r>
            <a:r>
              <a:rPr lang="en-US" sz="2000">
                <a:solidFill>
                  <a:schemeClr val="bg1"/>
                </a:solidFill>
              </a:rPr>
              <a:t>king/English </a:t>
            </a:r>
            <a:r>
              <a:rPr lang="en-US" sz="2000" smtClean="0">
                <a:solidFill>
                  <a:schemeClr val="bg1"/>
                </a:solidFill>
              </a:rPr>
              <a:t>hierarchy</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king’s </a:t>
            </a:r>
            <a:r>
              <a:rPr lang="en-US" sz="2000">
                <a:solidFill>
                  <a:schemeClr val="bg1"/>
                </a:solidFill>
              </a:rPr>
              <a:t>law, church’s law, local law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51361</TotalTime>
  <Words>1340</Words>
  <Application>Microsoft Office PowerPoint</Application>
  <PresentationFormat>On-screen Show (4:3)</PresentationFormat>
  <Paragraphs>141</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bilder constitutionalism</vt:lpstr>
      <vt:lpstr>PowerPoint Presentation</vt:lpstr>
      <vt:lpstr>Introduction</vt:lpstr>
      <vt:lpstr>Dolling c. Smith (Consistory of Winchester 1271–2)</vt:lpstr>
      <vt:lpstr>Dolling c. Smith (Consistory of Winchester 1271–2) (cont’d)</vt:lpstr>
      <vt:lpstr>Dolling c. Smith (Consistory of Winchester 1271–2) (cont’d)</vt:lpstr>
      <vt:lpstr>Dolling c. Smith (Consistory of Winchester 1271–2) (cont’d)</vt:lpstr>
      <vt:lpstr>Dolling c. Smith (Consistory of Winchester 1271–2) (cont’d)</vt:lpstr>
      <vt:lpstr>Dolling c. Smith (Consistory of Winchester 1271–2) (cont’d)</vt:lpstr>
      <vt:lpstr>Ways of looking at regnum and sacerdotium.</vt:lpstr>
      <vt:lpstr>Ecclesiastical jurisdiction in summary:</vt:lpstr>
      <vt:lpstr>The jurisdictional claims of the church:</vt:lpstr>
      <vt:lpstr>The English settlement</vt:lpstr>
      <vt:lpstr>The law applied in these cases:</vt:lpstr>
      <vt:lpstr>The development of the settlement (Mats, p. IX–37)</vt:lpstr>
      <vt:lpstr>Where was the line as defined by the writs?</vt:lpstr>
      <vt:lpstr>The Decline of Ecclesastical Jurisdiction</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677</cp:revision>
  <dcterms:created xsi:type="dcterms:W3CDTF">2007-01-08T17:13:49Z</dcterms:created>
  <dcterms:modified xsi:type="dcterms:W3CDTF">2021-11-11T16:53:43Z</dcterms:modified>
</cp:coreProperties>
</file>