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83" r:id="rId2"/>
    <p:sldId id="425" r:id="rId3"/>
    <p:sldId id="471" r:id="rId4"/>
    <p:sldId id="551" r:id="rId5"/>
    <p:sldId id="565" r:id="rId6"/>
    <p:sldId id="552" r:id="rId7"/>
    <p:sldId id="553" r:id="rId8"/>
    <p:sldId id="554" r:id="rId9"/>
    <p:sldId id="555" r:id="rId10"/>
    <p:sldId id="556" r:id="rId11"/>
    <p:sldId id="557" r:id="rId12"/>
    <p:sldId id="571" r:id="rId13"/>
    <p:sldId id="572" r:id="rId14"/>
    <p:sldId id="573" r:id="rId15"/>
    <p:sldId id="566" r:id="rId16"/>
    <p:sldId id="558" r:id="rId17"/>
    <p:sldId id="567" r:id="rId18"/>
    <p:sldId id="574" r:id="rId19"/>
    <p:sldId id="575" r:id="rId20"/>
    <p:sldId id="559" r:id="rId21"/>
    <p:sldId id="568" r:id="rId22"/>
    <p:sldId id="576" r:id="rId23"/>
    <p:sldId id="577" r:id="rId24"/>
    <p:sldId id="578" r:id="rId25"/>
    <p:sldId id="579" r:id="rId26"/>
    <p:sldId id="580" r:id="rId27"/>
    <p:sldId id="581" r:id="rId28"/>
    <p:sldId id="582" r:id="rId29"/>
    <p:sldId id="583" r:id="rId30"/>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7"/>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3F4"/>
    <a:srgbClr val="E7E9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12" autoAdjust="0"/>
    <p:restoredTop sz="89701" autoAdjust="0"/>
  </p:normalViewPr>
  <p:slideViewPr>
    <p:cSldViewPr snapToGrid="0">
      <p:cViewPr varScale="1">
        <p:scale>
          <a:sx n="98" d="100"/>
          <a:sy n="98" d="100"/>
        </p:scale>
        <p:origin x="57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86"/>
    </p:cViewPr>
  </p:sorterViewPr>
  <p:notesViewPr>
    <p:cSldViewPr snapToGrid="0">
      <p:cViewPr varScale="1">
        <p:scale>
          <a:sx n="82" d="100"/>
          <a:sy n="82" d="100"/>
        </p:scale>
        <p:origin x="199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eaLnBrk="1" hangingPunct="1">
              <a:defRPr>
                <a:latin typeface="Arial"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670" eaLnBrk="1" hangingPunct="1">
              <a:defRPr>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0275" eaLnBrk="1" hangingPunct="1">
              <a:defRPr/>
            </a:lvl1pPr>
          </a:lstStyle>
          <a:p>
            <a:pPr>
              <a:defRPr/>
            </a:pPr>
            <a:fld id="{F923ECB2-CE3C-43B6-9640-57D6926B146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11</a:t>
            </a:fld>
            <a:endParaRPr lang="en-US" altLang="en-US" dirty="0"/>
          </a:p>
        </p:txBody>
      </p:sp>
    </p:spTree>
    <p:extLst>
      <p:ext uri="{BB962C8B-B14F-4D97-AF65-F5344CB8AC3E}">
        <p14:creationId xmlns:p14="http://schemas.microsoft.com/office/powerpoint/2010/main" val="3010507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12</a:t>
            </a:fld>
            <a:endParaRPr lang="en-US" altLang="en-US" dirty="0"/>
          </a:p>
        </p:txBody>
      </p:sp>
    </p:spTree>
    <p:extLst>
      <p:ext uri="{BB962C8B-B14F-4D97-AF65-F5344CB8AC3E}">
        <p14:creationId xmlns:p14="http://schemas.microsoft.com/office/powerpoint/2010/main" val="104527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13</a:t>
            </a:fld>
            <a:endParaRPr lang="en-US" altLang="en-US" dirty="0"/>
          </a:p>
        </p:txBody>
      </p:sp>
    </p:spTree>
    <p:extLst>
      <p:ext uri="{BB962C8B-B14F-4D97-AF65-F5344CB8AC3E}">
        <p14:creationId xmlns:p14="http://schemas.microsoft.com/office/powerpoint/2010/main" val="2760625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14</a:t>
            </a:fld>
            <a:endParaRPr lang="en-US" altLang="en-US" dirty="0"/>
          </a:p>
        </p:txBody>
      </p:sp>
    </p:spTree>
    <p:extLst>
      <p:ext uri="{BB962C8B-B14F-4D97-AF65-F5344CB8AC3E}">
        <p14:creationId xmlns:p14="http://schemas.microsoft.com/office/powerpoint/2010/main" val="675951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15</a:t>
            </a:fld>
            <a:endParaRPr lang="en-US" altLang="en-US" dirty="0"/>
          </a:p>
        </p:txBody>
      </p:sp>
    </p:spTree>
    <p:extLst>
      <p:ext uri="{BB962C8B-B14F-4D97-AF65-F5344CB8AC3E}">
        <p14:creationId xmlns:p14="http://schemas.microsoft.com/office/powerpoint/2010/main" val="1884501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16</a:t>
            </a:fld>
            <a:endParaRPr lang="en-US" altLang="en-US" dirty="0"/>
          </a:p>
        </p:txBody>
      </p:sp>
    </p:spTree>
    <p:extLst>
      <p:ext uri="{BB962C8B-B14F-4D97-AF65-F5344CB8AC3E}">
        <p14:creationId xmlns:p14="http://schemas.microsoft.com/office/powerpoint/2010/main" val="3195128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17</a:t>
            </a:fld>
            <a:endParaRPr lang="en-US" altLang="en-US" dirty="0"/>
          </a:p>
        </p:txBody>
      </p:sp>
    </p:spTree>
    <p:extLst>
      <p:ext uri="{BB962C8B-B14F-4D97-AF65-F5344CB8AC3E}">
        <p14:creationId xmlns:p14="http://schemas.microsoft.com/office/powerpoint/2010/main" val="3661986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18</a:t>
            </a:fld>
            <a:endParaRPr lang="en-US" altLang="en-US" dirty="0"/>
          </a:p>
        </p:txBody>
      </p:sp>
    </p:spTree>
    <p:extLst>
      <p:ext uri="{BB962C8B-B14F-4D97-AF65-F5344CB8AC3E}">
        <p14:creationId xmlns:p14="http://schemas.microsoft.com/office/powerpoint/2010/main" val="2931527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19</a:t>
            </a:fld>
            <a:endParaRPr lang="en-US" altLang="en-US" dirty="0"/>
          </a:p>
        </p:txBody>
      </p:sp>
    </p:spTree>
    <p:extLst>
      <p:ext uri="{BB962C8B-B14F-4D97-AF65-F5344CB8AC3E}">
        <p14:creationId xmlns:p14="http://schemas.microsoft.com/office/powerpoint/2010/main" val="3579229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20</a:t>
            </a:fld>
            <a:endParaRPr lang="en-US" altLang="en-US" dirty="0"/>
          </a:p>
        </p:txBody>
      </p:sp>
    </p:spTree>
    <p:extLst>
      <p:ext uri="{BB962C8B-B14F-4D97-AF65-F5344CB8AC3E}">
        <p14:creationId xmlns:p14="http://schemas.microsoft.com/office/powerpoint/2010/main" val="313893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3</a:t>
            </a:fld>
            <a:endParaRPr lang="en-US" altLang="en-US" dirty="0"/>
          </a:p>
        </p:txBody>
      </p:sp>
    </p:spTree>
    <p:extLst>
      <p:ext uri="{BB962C8B-B14F-4D97-AF65-F5344CB8AC3E}">
        <p14:creationId xmlns:p14="http://schemas.microsoft.com/office/powerpoint/2010/main" val="2858323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National Portrait Gallery, London.</a:t>
            </a:r>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21</a:t>
            </a:fld>
            <a:endParaRPr lang="en-US" altLang="en-US" dirty="0"/>
          </a:p>
        </p:txBody>
      </p:sp>
    </p:spTree>
    <p:extLst>
      <p:ext uri="{BB962C8B-B14F-4D97-AF65-F5344CB8AC3E}">
        <p14:creationId xmlns:p14="http://schemas.microsoft.com/office/powerpoint/2010/main" val="2563572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22</a:t>
            </a:fld>
            <a:endParaRPr lang="en-US" altLang="en-US" dirty="0"/>
          </a:p>
        </p:txBody>
      </p:sp>
    </p:spTree>
    <p:extLst>
      <p:ext uri="{BB962C8B-B14F-4D97-AF65-F5344CB8AC3E}">
        <p14:creationId xmlns:p14="http://schemas.microsoft.com/office/powerpoint/2010/main" val="3210567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23</a:t>
            </a:fld>
            <a:endParaRPr lang="en-US" altLang="en-US" dirty="0"/>
          </a:p>
        </p:txBody>
      </p:sp>
    </p:spTree>
    <p:extLst>
      <p:ext uri="{BB962C8B-B14F-4D97-AF65-F5344CB8AC3E}">
        <p14:creationId xmlns:p14="http://schemas.microsoft.com/office/powerpoint/2010/main" val="4211172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24</a:t>
            </a:fld>
            <a:endParaRPr lang="en-US" altLang="en-US" dirty="0"/>
          </a:p>
        </p:txBody>
      </p:sp>
    </p:spTree>
    <p:extLst>
      <p:ext uri="{BB962C8B-B14F-4D97-AF65-F5344CB8AC3E}">
        <p14:creationId xmlns:p14="http://schemas.microsoft.com/office/powerpoint/2010/main" val="830616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25</a:t>
            </a:fld>
            <a:endParaRPr lang="en-US" altLang="en-US" dirty="0"/>
          </a:p>
        </p:txBody>
      </p:sp>
    </p:spTree>
    <p:extLst>
      <p:ext uri="{BB962C8B-B14F-4D97-AF65-F5344CB8AC3E}">
        <p14:creationId xmlns:p14="http://schemas.microsoft.com/office/powerpoint/2010/main" val="2931152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26</a:t>
            </a:fld>
            <a:endParaRPr lang="en-US" altLang="en-US" dirty="0"/>
          </a:p>
        </p:txBody>
      </p:sp>
    </p:spTree>
    <p:extLst>
      <p:ext uri="{BB962C8B-B14F-4D97-AF65-F5344CB8AC3E}">
        <p14:creationId xmlns:p14="http://schemas.microsoft.com/office/powerpoint/2010/main" val="2497053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27</a:t>
            </a:fld>
            <a:endParaRPr lang="en-US" altLang="en-US" dirty="0"/>
          </a:p>
        </p:txBody>
      </p:sp>
    </p:spTree>
    <p:extLst>
      <p:ext uri="{BB962C8B-B14F-4D97-AF65-F5344CB8AC3E}">
        <p14:creationId xmlns:p14="http://schemas.microsoft.com/office/powerpoint/2010/main" val="446207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28</a:t>
            </a:fld>
            <a:endParaRPr lang="en-US" altLang="en-US" dirty="0"/>
          </a:p>
        </p:txBody>
      </p:sp>
    </p:spTree>
    <p:extLst>
      <p:ext uri="{BB962C8B-B14F-4D97-AF65-F5344CB8AC3E}">
        <p14:creationId xmlns:p14="http://schemas.microsoft.com/office/powerpoint/2010/main" val="3716372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29</a:t>
            </a:fld>
            <a:endParaRPr lang="en-US" altLang="en-US" dirty="0"/>
          </a:p>
        </p:txBody>
      </p:sp>
    </p:spTree>
    <p:extLst>
      <p:ext uri="{BB962C8B-B14F-4D97-AF65-F5344CB8AC3E}">
        <p14:creationId xmlns:p14="http://schemas.microsoft.com/office/powerpoint/2010/main" val="360635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 Desiderius Erasmus, painted by Hans Holbein the Younger in 1523 and now in the National Gallery in London. The book that Erasmus holds is entitled </a:t>
            </a:r>
            <a:r>
              <a:rPr lang="en-US" sz="1200" b="0" i="1" u="none" strike="noStrike" kern="1200" baseline="0" dirty="0" smtClean="0">
                <a:solidFill>
                  <a:schemeClr val="tx1"/>
                </a:solidFill>
                <a:latin typeface="Arial" charset="0"/>
                <a:ea typeface="+mn-ea"/>
                <a:cs typeface="+mn-cs"/>
              </a:rPr>
              <a:t>Erakleoi Ponoi Erasmi Rotterdami</a:t>
            </a:r>
            <a:r>
              <a:rPr lang="en-US" sz="1200" b="0" i="0" u="none" strike="noStrike" kern="1200" baseline="0" dirty="0" smtClean="0">
                <a:solidFill>
                  <a:schemeClr val="tx1"/>
                </a:solidFill>
                <a:latin typeface="Arial" charset="0"/>
                <a:ea typeface="+mn-ea"/>
                <a:cs typeface="+mn-cs"/>
              </a:rPr>
              <a:t>, ‘The Labors of Hercules by Erasmus of Rotterdam’, a curious mixture of Latin and Greek. Modesty was not Erasmus’ long suit.</a:t>
            </a:r>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4</a:t>
            </a:fld>
            <a:endParaRPr lang="en-US" altLang="en-US" dirty="0"/>
          </a:p>
        </p:txBody>
      </p:sp>
    </p:spTree>
    <p:extLst>
      <p:ext uri="{BB962C8B-B14F-4D97-AF65-F5344CB8AC3E}">
        <p14:creationId xmlns:p14="http://schemas.microsoft.com/office/powerpoint/2010/main" val="230008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5</a:t>
            </a:fld>
            <a:endParaRPr lang="en-US" altLang="en-US" dirty="0"/>
          </a:p>
        </p:txBody>
      </p:sp>
    </p:spTree>
    <p:extLst>
      <p:ext uri="{BB962C8B-B14F-4D97-AF65-F5344CB8AC3E}">
        <p14:creationId xmlns:p14="http://schemas.microsoft.com/office/powerpoint/2010/main" val="202647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Arial" charset="0"/>
                <a:ea typeface="+mn-ea"/>
                <a:cs typeface="+mn-cs"/>
              </a:rPr>
              <a:t>Thomas Cranmer, by Gerlach Flicke, painted in 1545 or 1546. National Portrait Gallery, London. The book that Cranmer is holding is thought to be the Epistles of St. Paul, for reasons that are not visible on this image. One of the books below seems to be labelled ‘De fide et operibus’ (‘On faith and works’), a work of St. Augustine.</a:t>
            </a:r>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6</a:t>
            </a:fld>
            <a:endParaRPr lang="en-US" altLang="en-US" dirty="0"/>
          </a:p>
        </p:txBody>
      </p:sp>
    </p:spTree>
    <p:extLst>
      <p:ext uri="{BB962C8B-B14F-4D97-AF65-F5344CB8AC3E}">
        <p14:creationId xmlns:p14="http://schemas.microsoft.com/office/powerpoint/2010/main" val="279663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7</a:t>
            </a:fld>
            <a:endParaRPr lang="en-US" altLang="en-US" dirty="0"/>
          </a:p>
        </p:txBody>
      </p:sp>
    </p:spTree>
    <p:extLst>
      <p:ext uri="{BB962C8B-B14F-4D97-AF65-F5344CB8AC3E}">
        <p14:creationId xmlns:p14="http://schemas.microsoft.com/office/powerpoint/2010/main" val="51626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This is a copy, of which there a number, of a portrait of Thomas Cromwell by Hans Holbein the Younger, believed to have been painted in 1527. This copy hangs in the Frick Collection in New York.</a:t>
            </a:r>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8</a:t>
            </a:fld>
            <a:endParaRPr lang="en-US" altLang="en-US" dirty="0"/>
          </a:p>
        </p:txBody>
      </p:sp>
    </p:spTree>
    <p:extLst>
      <p:ext uri="{BB962C8B-B14F-4D97-AF65-F5344CB8AC3E}">
        <p14:creationId xmlns:p14="http://schemas.microsoft.com/office/powerpoint/2010/main" val="926637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9</a:t>
            </a:fld>
            <a:endParaRPr lang="en-US" altLang="en-US" dirty="0"/>
          </a:p>
        </p:txBody>
      </p:sp>
    </p:spTree>
    <p:extLst>
      <p:ext uri="{BB962C8B-B14F-4D97-AF65-F5344CB8AC3E}">
        <p14:creationId xmlns:p14="http://schemas.microsoft.com/office/powerpoint/2010/main" val="2932195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a:ln/>
        </p:spPr>
      </p:sp>
      <p:sp>
        <p:nvSpPr>
          <p:cNvPr id="51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Arial" charset="0"/>
                <a:ea typeface="+mn-ea"/>
                <a:cs typeface="+mn-cs"/>
              </a:rPr>
              <a:t>Thomas More, painted by Hans Holbein the Younger also in 1527. The portrait now hangs in the Frick Collection in New York, where More and Cromwell stare at each other.</a:t>
            </a:r>
            <a:endParaRPr lang="en-US" altLang="en-US" dirty="0">
              <a:latin typeface="Arial" panose="020B0604020202020204" pitchFamily="34" charset="0"/>
            </a:endParaRPr>
          </a:p>
        </p:txBody>
      </p:sp>
      <p:sp>
        <p:nvSpPr>
          <p:cNvPr id="5124"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Arial" panose="020B0604020202020204" pitchFamily="34" charset="0"/>
              </a:defRPr>
            </a:lvl1pPr>
            <a:lvl2pPr marL="742950" indent="-285750" defTabSz="930275">
              <a:defRPr sz="1200">
                <a:solidFill>
                  <a:schemeClr val="tx1"/>
                </a:solidFill>
                <a:latin typeface="Arial" panose="020B0604020202020204" pitchFamily="34" charset="0"/>
              </a:defRPr>
            </a:lvl2pPr>
            <a:lvl3pPr marL="1143000" indent="-228600" defTabSz="930275">
              <a:defRPr sz="1200">
                <a:solidFill>
                  <a:schemeClr val="tx1"/>
                </a:solidFill>
                <a:latin typeface="Arial" panose="020B0604020202020204" pitchFamily="34" charset="0"/>
              </a:defRPr>
            </a:lvl3pPr>
            <a:lvl4pPr marL="1600200" indent="-228600" defTabSz="930275">
              <a:defRPr sz="1200">
                <a:solidFill>
                  <a:schemeClr val="tx1"/>
                </a:solidFill>
                <a:latin typeface="Arial" panose="020B0604020202020204" pitchFamily="34" charset="0"/>
              </a:defRPr>
            </a:lvl4pPr>
            <a:lvl5pPr marL="2057400" indent="-228600" defTabSz="930275">
              <a:defRPr sz="12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1200">
                <a:solidFill>
                  <a:schemeClr val="tx1"/>
                </a:solidFill>
                <a:latin typeface="Arial" panose="020B0604020202020204" pitchFamily="34" charset="0"/>
              </a:defRPr>
            </a:lvl9pPr>
          </a:lstStyle>
          <a:p>
            <a:fld id="{BAD4CFAA-4EE3-450C-A52B-349C2562C94C}" type="slidenum">
              <a:rPr lang="en-US" altLang="en-US" smtClean="0"/>
              <a:pPr/>
              <a:t>10</a:t>
            </a:fld>
            <a:endParaRPr lang="en-US" altLang="en-US" dirty="0"/>
          </a:p>
        </p:txBody>
      </p:sp>
    </p:spTree>
    <p:extLst>
      <p:ext uri="{BB962C8B-B14F-4D97-AF65-F5344CB8AC3E}">
        <p14:creationId xmlns:p14="http://schemas.microsoft.com/office/powerpoint/2010/main" val="112788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6776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63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000">
                <a:solidFill>
                  <a:schemeClr val="bg1"/>
                </a:solidFill>
              </a:defRPr>
            </a:lvl1pPr>
            <a:lvl2pPr>
              <a:defRPr sz="2000">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99869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335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83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107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6407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8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55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059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userDrawn="1"/>
        </p:nvSpPr>
        <p:spPr bwMode="auto">
          <a:xfrm>
            <a:off x="0" y="3175"/>
            <a:ext cx="9144000" cy="6854825"/>
          </a:xfrm>
          <a:prstGeom prst="rect">
            <a:avLst/>
          </a:prstGeom>
          <a:solidFill>
            <a:srgbClr val="000050"/>
          </a:solidFill>
          <a:ln>
            <a:noFill/>
          </a:ln>
        </p:spPr>
        <p:txBody>
          <a:bodyPr wrap="none"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w.harvard.edu/faculty/cdonahue/courses/ELH/lectures/lec20.out.pdf" TargetMode="External"/><Relationship Id="rId2" Type="http://schemas.openxmlformats.org/officeDocument/2006/relationships/hyperlink" Target="l01.screenout.doc"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397565" y="1600200"/>
            <a:ext cx="840850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en-US" sz="2400" dirty="0"/>
              <a:t>English Constitutional and Legal History:</a:t>
            </a:r>
            <a:br>
              <a:rPr lang="en-US" altLang="en-US" sz="2400" dirty="0"/>
            </a:br>
            <a:r>
              <a:rPr lang="en-US" altLang="en-US" sz="2400" dirty="0" smtClean="0"/>
              <a:t>The English Reformation</a:t>
            </a:r>
            <a:r>
              <a:rPr lang="en-US" altLang="en-US" dirty="0"/>
              <a:t/>
            </a:r>
            <a:br>
              <a:rPr lang="en-US" altLang="en-US" dirty="0"/>
            </a:br>
            <a:r>
              <a:rPr lang="en-US" altLang="en-US" dirty="0"/>
              <a:t>Lecture </a:t>
            </a:r>
            <a:r>
              <a:rPr lang="en-US" altLang="en-US" dirty="0" smtClean="0"/>
              <a:t>20</a:t>
            </a:r>
            <a:endParaRPr lang="en-US" altLang="en-US" dirty="0"/>
          </a:p>
          <a:p>
            <a:pPr algn="ctr" eaLnBrk="1" hangingPunct="1">
              <a:buFontTx/>
              <a:buNone/>
            </a:pPr>
            <a:endParaRPr lang="en-US" altLang="en-US" dirty="0">
              <a:hlinkClick r:id="rId2" action="ppaction://hlinkfile"/>
            </a:endParaRPr>
          </a:p>
          <a:p>
            <a:pPr eaLnBrk="1" hangingPunct="1">
              <a:buFontTx/>
              <a:buNone/>
            </a:pPr>
            <a:r>
              <a:rPr lang="en-US" altLang="en-US" dirty="0">
                <a:hlinkClick r:id="rId3"/>
              </a:rPr>
              <a:t>Click here for a printed outline</a:t>
            </a:r>
            <a:r>
              <a:rPr lang="en-US" altLang="en-US" dirty="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51046"/>
            <a:ext cx="8229600" cy="7891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The Henrician church as a schismatic church: Thomas </a:t>
            </a:r>
            <a:r>
              <a:rPr lang="en-US" altLang="en-US" sz="2400" dirty="0" smtClean="0"/>
              <a:t>More </a:t>
            </a:r>
            <a:r>
              <a:rPr lang="en-US" altLang="en-US" sz="2400" dirty="0"/>
              <a:t>(</a:t>
            </a:r>
            <a:r>
              <a:rPr lang="en-US" altLang="en-US" sz="2400" dirty="0" smtClean="0"/>
              <a:t>c.1478–1535)</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2" name="Picture 1"/>
          <p:cNvPicPr>
            <a:picLocks noChangeAspect="1"/>
          </p:cNvPicPr>
          <p:nvPr/>
        </p:nvPicPr>
        <p:blipFill>
          <a:blip r:embed="rId3"/>
          <a:stretch>
            <a:fillRect/>
          </a:stretch>
        </p:blipFill>
        <p:spPr>
          <a:xfrm>
            <a:off x="2621250" y="1158163"/>
            <a:ext cx="4389120" cy="5317917"/>
          </a:xfrm>
          <a:prstGeom prst="rect">
            <a:avLst/>
          </a:prstGeom>
        </p:spPr>
      </p:pic>
    </p:spTree>
    <p:extLst>
      <p:ext uri="{BB962C8B-B14F-4D97-AF65-F5344CB8AC3E}">
        <p14:creationId xmlns:p14="http://schemas.microsoft.com/office/powerpoint/2010/main" val="3719398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01216"/>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The position of Thomas </a:t>
            </a:r>
            <a:r>
              <a:rPr lang="en-US" altLang="en-US" sz="2400" dirty="0"/>
              <a:t>More</a:t>
            </a:r>
          </a:p>
        </p:txBody>
      </p:sp>
      <p:sp>
        <p:nvSpPr>
          <p:cNvPr id="8" name="TextBox 7"/>
          <p:cNvSpPr txBox="1"/>
          <p:nvPr/>
        </p:nvSpPr>
        <p:spPr>
          <a:xfrm>
            <a:off x="457200" y="818622"/>
            <a:ext cx="8686800" cy="2985433"/>
          </a:xfrm>
          <a:prstGeom prst="rect">
            <a:avLst/>
          </a:prstGeom>
          <a:noFill/>
        </p:spPr>
        <p:txBody>
          <a:bodyPr wrap="square">
            <a:spAutoFit/>
          </a:bodyPr>
          <a:lstStyle/>
          <a:p>
            <a:pPr>
              <a:defRPr/>
            </a:pPr>
            <a:endParaRPr lang="en-US" sz="800" dirty="0">
              <a:solidFill>
                <a:schemeClr val="bg1"/>
              </a:solidFill>
            </a:endParaRPr>
          </a:p>
          <a:p>
            <a:pPr>
              <a:defRPr/>
            </a:pPr>
            <a:r>
              <a:rPr lang="en-US" sz="2000" dirty="0">
                <a:solidFill>
                  <a:schemeClr val="bg1"/>
                </a:solidFill>
              </a:rPr>
              <a:t>More was also a humanist, a friend of Erasmus. His </a:t>
            </a:r>
            <a:r>
              <a:rPr lang="en-US" sz="2000" i="1" dirty="0">
                <a:solidFill>
                  <a:schemeClr val="bg1"/>
                </a:solidFill>
              </a:rPr>
              <a:t>Utopia</a:t>
            </a:r>
            <a:r>
              <a:rPr lang="en-US" sz="2000" dirty="0">
                <a:solidFill>
                  <a:schemeClr val="bg1"/>
                </a:solidFill>
              </a:rPr>
              <a:t> is justly famous as a great work of English humanism. As chancellor, he prosecuted a number of heretics. When he resigned the chancellorship, he turned to controversy, and his controversial works were largely, though not exclusively, answers to equally controversial works written, as we now suspect, by Christopher St. German. Henry VIII had him executed on 6 July 1535, shortly after the execution </a:t>
            </a:r>
            <a:r>
              <a:rPr lang="en-US" sz="2000" dirty="0" smtClean="0">
                <a:solidFill>
                  <a:schemeClr val="bg1"/>
                </a:solidFill>
              </a:rPr>
              <a:t>of Bishop </a:t>
            </a:r>
            <a:r>
              <a:rPr lang="en-US" sz="2000" dirty="0">
                <a:solidFill>
                  <a:schemeClr val="bg1"/>
                </a:solidFill>
              </a:rPr>
              <a:t>John Fisher of Rochester. He is honored by the Roman Catholic Church as a martyr, and has recently come to be honored as such by the Church of England.</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16967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01216"/>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The </a:t>
            </a:r>
            <a:r>
              <a:rPr lang="en-US" altLang="en-US" sz="2400" dirty="0"/>
              <a:t>Reformation Parliament (1529–1536</a:t>
            </a:r>
            <a:r>
              <a:rPr lang="en-US" altLang="en-US" sz="2400" dirty="0" smtClean="0"/>
              <a:t>)</a:t>
            </a:r>
            <a:endParaRPr lang="en-US" altLang="en-US" sz="2400" dirty="0"/>
          </a:p>
        </p:txBody>
      </p:sp>
      <p:sp>
        <p:nvSpPr>
          <p:cNvPr id="8" name="TextBox 7"/>
          <p:cNvSpPr txBox="1"/>
          <p:nvPr/>
        </p:nvSpPr>
        <p:spPr>
          <a:xfrm>
            <a:off x="457200" y="818622"/>
            <a:ext cx="8686800" cy="5878532"/>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Commons’ Supplication Against the </a:t>
            </a:r>
            <a:r>
              <a:rPr lang="en-US" sz="2000" dirty="0" smtClean="0">
                <a:solidFill>
                  <a:schemeClr val="bg1"/>
                </a:solidFill>
              </a:rPr>
              <a:t>Ordinaries (1532).</a:t>
            </a:r>
          </a:p>
          <a:p>
            <a:pPr marL="342900" indent="-342900">
              <a:buFont typeface="Arial" panose="020B0604020202020204" pitchFamily="34" charset="0"/>
              <a:buChar char="•"/>
              <a:defRPr/>
            </a:pPr>
            <a:endParaRPr lang="en-US" sz="8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Ecclesiastical Appeals Act (1533) (</a:t>
            </a:r>
            <a:r>
              <a:rPr lang="en-US" sz="2000" i="1" dirty="0">
                <a:solidFill>
                  <a:schemeClr val="bg1"/>
                </a:solidFill>
              </a:rPr>
              <a:t>Mats</a:t>
            </a:r>
            <a:r>
              <a:rPr lang="en-US" sz="2000" dirty="0">
                <a:solidFill>
                  <a:schemeClr val="bg1"/>
                </a:solidFill>
              </a:rPr>
              <a:t>., p. VIII–2</a:t>
            </a:r>
            <a:r>
              <a:rPr lang="en-US" sz="2000" dirty="0" smtClean="0">
                <a:solidFill>
                  <a:schemeClr val="bg1"/>
                </a:solidFill>
              </a:rPr>
              <a:t>):</a:t>
            </a:r>
            <a:endParaRPr lang="en-US" sz="2000" dirty="0">
              <a:solidFill>
                <a:schemeClr val="bg1"/>
              </a:solidFill>
            </a:endParaRPr>
          </a:p>
          <a:p>
            <a:pPr>
              <a:defRPr/>
            </a:pPr>
            <a:endParaRPr lang="en-US" sz="800" dirty="0">
              <a:solidFill>
                <a:schemeClr val="bg1"/>
              </a:solidFill>
            </a:endParaRPr>
          </a:p>
          <a:p>
            <a:pPr>
              <a:defRPr/>
            </a:pPr>
            <a:r>
              <a:rPr lang="en-US" sz="2000" dirty="0">
                <a:solidFill>
                  <a:schemeClr val="bg1"/>
                </a:solidFill>
              </a:rPr>
              <a:t>“An act that the appeals in such cases as have been used to be pursued to the see of Rome shall not be from henceforth had nor used but within this realm.  Where, by divers sundry old authentic histories and chronicles, it is manifestly declared and expressed that this realm of England is an empire, and so hath been accepted in the world, governed by one supreme head and king having the dignity and royal estate of the imperial crown of the same, unto whom a body politic, compact of all sorts and degrees of people divided in terms and by names of </a:t>
            </a:r>
            <a:r>
              <a:rPr lang="en-US" sz="2000" dirty="0" smtClean="0">
                <a:solidFill>
                  <a:schemeClr val="bg1"/>
                </a:solidFill>
              </a:rPr>
              <a:t>spiritualty </a:t>
            </a:r>
            <a:r>
              <a:rPr lang="en-US" sz="2000" dirty="0">
                <a:solidFill>
                  <a:schemeClr val="bg1"/>
                </a:solidFill>
              </a:rPr>
              <a:t>and temporalty be bounden and owe to bear next to God a natural and humble obedience (he being also institute and furnished by the goodness and sufferance of Almighty God with plenary, whole, and entire power, pre-eminence, authority, prerogative, and jurisdiction to render and yield justice and final determination to all manner of folk residents or subjects within this his realm, in all causes, matters, debates, and contentions happening to occur, insurge, or begin within the limits thereof, without restraint or provocation to any foreign princes or potentates of the world </a:t>
            </a:r>
            <a:r>
              <a:rPr lang="en-US" sz="2000" dirty="0" smtClean="0">
                <a:solidFill>
                  <a:schemeClr val="bg1"/>
                </a:solidFill>
              </a:rPr>
              <a:t>. . .) (cont’d on next slide)</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3324142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01216"/>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The </a:t>
            </a:r>
            <a:r>
              <a:rPr lang="en-US" altLang="en-US" sz="2400" dirty="0"/>
              <a:t>Reformation Parliament (1529–1536</a:t>
            </a:r>
            <a:r>
              <a:rPr lang="en-US" altLang="en-US" sz="2400" dirty="0" smtClean="0"/>
              <a:t>) (cont’d)</a:t>
            </a:r>
            <a:endParaRPr lang="en-US" altLang="en-US" sz="2400" dirty="0"/>
          </a:p>
        </p:txBody>
      </p:sp>
      <p:sp>
        <p:nvSpPr>
          <p:cNvPr id="8" name="TextBox 7"/>
          <p:cNvSpPr txBox="1"/>
          <p:nvPr/>
        </p:nvSpPr>
        <p:spPr>
          <a:xfrm>
            <a:off x="457200" y="818622"/>
            <a:ext cx="8686800" cy="5940088"/>
          </a:xfrm>
          <a:prstGeom prst="rect">
            <a:avLst/>
          </a:prstGeom>
          <a:noFill/>
        </p:spPr>
        <p:txBody>
          <a:bodyPr wrap="square">
            <a:spAutoFit/>
          </a:bodyPr>
          <a:lstStyle/>
          <a:p>
            <a:pPr>
              <a:defRPr/>
            </a:pPr>
            <a:r>
              <a:rPr lang="en-US" sz="2000" dirty="0" smtClean="0">
                <a:solidFill>
                  <a:schemeClr val="bg1"/>
                </a:solidFill>
              </a:rPr>
              <a:t>and </a:t>
            </a:r>
            <a:r>
              <a:rPr lang="en-US" sz="2000" dirty="0">
                <a:solidFill>
                  <a:schemeClr val="bg1"/>
                </a:solidFill>
              </a:rPr>
              <a:t>whereas the king his most noble progenitors, and the nobility and commons of this said realm, at divers and sundry parliaments as well in the time of King Edward I, Edward III, Richard II, Henry IV, and other noble kings of this realm, made sundry ordinances, laws, statutes, and provisions for the entire and sure conservation of the prerogatives, liberties, and pre-eminences of the said imperial crown of this realm, and of the jurisdictions spiritual and temporal of the same, to keep it from the annoyance as well of the see of Rome as from the authority of other foreign potentates attempting the diminution or violation thereof, as often and from time to time as any such annoyance or attempt might be known or espied; and [whereas,] notwithstanding the said good statutes and ordinances ... , divers and sundry inconveniences and dangers not provided for plainly by the said former acts ... have risen and sprung by reason of appeals sued out of this realm to the see of Rome, in causes testamentary, causes of matrimony and divorces, right of tithes, oblations, and obventions ... : in consideration whereof, the king’s highness, his nobles, and commons, considering the great enormities, dangers, long delays, and hurts that as well to his highness as to his said </a:t>
            </a:r>
            <a:r>
              <a:rPr lang="en-US" sz="2000" dirty="0" smtClean="0">
                <a:solidFill>
                  <a:schemeClr val="bg1"/>
                </a:solidFill>
              </a:rPr>
              <a:t>nobles, </a:t>
            </a:r>
            <a:r>
              <a:rPr lang="en-US" sz="2000" dirty="0">
                <a:solidFill>
                  <a:schemeClr val="bg1"/>
                </a:solidFill>
              </a:rPr>
              <a:t>subjects, commons, and residents of this his realm in the said causes ... </a:t>
            </a:r>
            <a:r>
              <a:rPr lang="en-US" sz="2000" dirty="0" smtClean="0">
                <a:solidFill>
                  <a:schemeClr val="bg1"/>
                </a:solidFill>
              </a:rPr>
              <a:t>(cont’d on next slide)</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747596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01216"/>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The </a:t>
            </a:r>
            <a:r>
              <a:rPr lang="en-US" altLang="en-US" sz="2400" dirty="0"/>
              <a:t>Reformation Parliament (1529–1536</a:t>
            </a:r>
            <a:r>
              <a:rPr lang="en-US" altLang="en-US" sz="2400" dirty="0" smtClean="0"/>
              <a:t>) (cont’d)</a:t>
            </a:r>
            <a:endParaRPr lang="en-US" altLang="en-US" sz="2400" dirty="0"/>
          </a:p>
        </p:txBody>
      </p:sp>
      <p:sp>
        <p:nvSpPr>
          <p:cNvPr id="8" name="TextBox 7"/>
          <p:cNvSpPr txBox="1"/>
          <p:nvPr/>
        </p:nvSpPr>
        <p:spPr>
          <a:xfrm>
            <a:off x="457200" y="818622"/>
            <a:ext cx="8686800" cy="6063198"/>
          </a:xfrm>
          <a:prstGeom prst="rect">
            <a:avLst/>
          </a:prstGeom>
          <a:noFill/>
        </p:spPr>
        <p:txBody>
          <a:bodyPr wrap="square">
            <a:spAutoFit/>
          </a:bodyPr>
          <a:lstStyle/>
          <a:p>
            <a:pPr>
              <a:defRPr/>
            </a:pPr>
            <a:r>
              <a:rPr lang="en-US" sz="2000" dirty="0" smtClean="0">
                <a:solidFill>
                  <a:schemeClr val="bg1"/>
                </a:solidFill>
              </a:rPr>
              <a:t>do </a:t>
            </a:r>
            <a:r>
              <a:rPr lang="en-US" sz="2000" dirty="0">
                <a:solidFill>
                  <a:schemeClr val="bg1"/>
                </a:solidFill>
              </a:rPr>
              <a:t>daily ensue, doth therefore by his royal assent, and by the assent of the lords spiritual and temporal and the commons in this present parliament assembled and by authority of the same, enact, establish, and ordain that all causes testamentary, causes of matrimony and divorces, rights of tithes, oblations, and obventions ..., whether they concern the king our sovereign lord, his heirs, or successors, or any other subjects or residents within the same of what degree soever they be, shall be from henceforth heard ... and definitively adjudged and determined within the king’s jurisdiction and authority and not elsewhere. </a:t>
            </a:r>
            <a:r>
              <a:rPr lang="en-US" sz="2000" dirty="0" smtClean="0">
                <a:solidFill>
                  <a:schemeClr val="bg1"/>
                </a:solidFill>
              </a:rPr>
              <a:t>...”</a:t>
            </a:r>
          </a:p>
          <a:p>
            <a:pPr>
              <a:defRPr/>
            </a:pPr>
            <a:endParaRPr lang="en-US" sz="800" dirty="0">
              <a:solidFill>
                <a:schemeClr val="bg1"/>
              </a:solidFill>
            </a:endParaRPr>
          </a:p>
          <a:p>
            <a:pPr>
              <a:defRPr/>
            </a:pPr>
            <a:r>
              <a:rPr lang="en-US" sz="2000" dirty="0">
                <a:solidFill>
                  <a:schemeClr val="bg1"/>
                </a:solidFill>
              </a:rPr>
              <a:t>What medieval thinkers are reflected in this preamble? </a:t>
            </a:r>
            <a:r>
              <a:rPr lang="en-US" sz="2000" dirty="0" smtClean="0">
                <a:solidFill>
                  <a:schemeClr val="bg1"/>
                </a:solidFill>
              </a:rPr>
              <a:t>They </a:t>
            </a:r>
            <a:r>
              <a:rPr lang="en-US" sz="2000" dirty="0">
                <a:solidFill>
                  <a:schemeClr val="bg1"/>
                </a:solidFill>
              </a:rPr>
              <a:t>include the Roman lawyers who backed up Philip the Fair against Boniface </a:t>
            </a:r>
            <a:r>
              <a:rPr lang="en-US" sz="2000" dirty="0" smtClean="0">
                <a:solidFill>
                  <a:schemeClr val="bg1"/>
                </a:solidFill>
              </a:rPr>
              <a:t>VIII in the early 14th century </a:t>
            </a:r>
            <a:r>
              <a:rPr lang="en-US" sz="2000" dirty="0">
                <a:solidFill>
                  <a:schemeClr val="bg1"/>
                </a:solidFill>
              </a:rPr>
              <a:t>(the king is emperor in his own realm) and, notably, Marsilius of </a:t>
            </a:r>
            <a:r>
              <a:rPr lang="en-US" sz="2000" dirty="0" smtClean="0">
                <a:solidFill>
                  <a:schemeClr val="bg1"/>
                </a:solidFill>
              </a:rPr>
              <a:t>Padua (d. c. 1342). Thomas </a:t>
            </a:r>
            <a:r>
              <a:rPr lang="en-US" sz="2000" dirty="0">
                <a:solidFill>
                  <a:schemeClr val="bg1"/>
                </a:solidFill>
              </a:rPr>
              <a:t>Cromwell commissioned a translation of Marsilius into English. The references in the statute to previous statutes are almost certainly to </a:t>
            </a:r>
            <a:r>
              <a:rPr lang="en-US" sz="2000" dirty="0" smtClean="0">
                <a:solidFill>
                  <a:schemeClr val="bg1"/>
                </a:solidFill>
              </a:rPr>
              <a:t>statutes we </a:t>
            </a:r>
            <a:r>
              <a:rPr lang="en-US" sz="2000" dirty="0">
                <a:solidFill>
                  <a:schemeClr val="bg1"/>
                </a:solidFill>
              </a:rPr>
              <a:t>will talk about in a future lecture: Circumspecte </a:t>
            </a:r>
            <a:r>
              <a:rPr lang="en-US" sz="2000" dirty="0" smtClean="0">
                <a:solidFill>
                  <a:schemeClr val="bg1"/>
                </a:solidFill>
              </a:rPr>
              <a:t>Agatis</a:t>
            </a:r>
            <a:r>
              <a:rPr lang="en-US" sz="2000" dirty="0">
                <a:solidFill>
                  <a:schemeClr val="bg1"/>
                </a:solidFill>
              </a:rPr>
              <a:t> – </a:t>
            </a:r>
            <a:r>
              <a:rPr lang="en-US" sz="2000" dirty="0" smtClean="0">
                <a:solidFill>
                  <a:schemeClr val="bg1"/>
                </a:solidFill>
              </a:rPr>
              <a:t>in </a:t>
            </a:r>
            <a:r>
              <a:rPr lang="en-US" sz="2000" dirty="0">
                <a:solidFill>
                  <a:schemeClr val="bg1"/>
                </a:solidFill>
              </a:rPr>
              <a:t>the time of Edward I, Praemunire and </a:t>
            </a:r>
            <a:r>
              <a:rPr lang="en-US" sz="2000" dirty="0" smtClean="0">
                <a:solidFill>
                  <a:schemeClr val="bg1"/>
                </a:solidFill>
              </a:rPr>
              <a:t>Provisors</a:t>
            </a:r>
            <a:r>
              <a:rPr lang="en-US" sz="2000" dirty="0">
                <a:solidFill>
                  <a:schemeClr val="bg1"/>
                </a:solidFill>
              </a:rPr>
              <a:t> – </a:t>
            </a:r>
            <a:r>
              <a:rPr lang="en-US" sz="2000" dirty="0" smtClean="0">
                <a:solidFill>
                  <a:schemeClr val="bg1"/>
                </a:solidFill>
              </a:rPr>
              <a:t>in </a:t>
            </a:r>
            <a:r>
              <a:rPr lang="en-US" sz="2000" dirty="0">
                <a:solidFill>
                  <a:schemeClr val="bg1"/>
                </a:solidFill>
              </a:rPr>
              <a:t>the time of Edward III and Richard II, De heretico </a:t>
            </a:r>
            <a:r>
              <a:rPr lang="en-US" sz="2000" dirty="0" smtClean="0">
                <a:solidFill>
                  <a:schemeClr val="bg1"/>
                </a:solidFill>
              </a:rPr>
              <a:t>comburendo – in </a:t>
            </a:r>
            <a:r>
              <a:rPr lang="en-US" sz="2000" dirty="0">
                <a:solidFill>
                  <a:schemeClr val="bg1"/>
                </a:solidFill>
              </a:rPr>
              <a:t>the time of Henry IV. That they have been taken out of context is to put it mildly</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682166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01216"/>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The Reformation Parliament (1529–1536) (cont’d)</a:t>
            </a:r>
            <a:endParaRPr lang="en-US" altLang="en-US" sz="2400" i="1" dirty="0"/>
          </a:p>
        </p:txBody>
      </p:sp>
      <p:sp>
        <p:nvSpPr>
          <p:cNvPr id="8" name="TextBox 7"/>
          <p:cNvSpPr txBox="1"/>
          <p:nvPr/>
        </p:nvSpPr>
        <p:spPr>
          <a:xfrm>
            <a:off x="457200" y="977648"/>
            <a:ext cx="8686800" cy="4708981"/>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Submission of the Clergy (1534) (</a:t>
            </a:r>
            <a:r>
              <a:rPr lang="en-US" sz="2000" i="1" dirty="0">
                <a:solidFill>
                  <a:schemeClr val="bg1"/>
                </a:solidFill>
              </a:rPr>
              <a:t>Mats</a:t>
            </a:r>
            <a:r>
              <a:rPr lang="en-US" sz="2000" dirty="0">
                <a:solidFill>
                  <a:schemeClr val="bg1"/>
                </a:solidFill>
              </a:rPr>
              <a:t>., p. VIII–3).</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Ecclesiastical Appointments (1534) (</a:t>
            </a:r>
            <a:r>
              <a:rPr lang="en-US" sz="2000" i="1" dirty="0">
                <a:solidFill>
                  <a:schemeClr val="bg1"/>
                </a:solidFill>
              </a:rPr>
              <a:t>Mats</a:t>
            </a:r>
            <a:r>
              <a:rPr lang="en-US" sz="2000" dirty="0">
                <a:solidFill>
                  <a:schemeClr val="bg1"/>
                </a:solidFill>
              </a:rPr>
              <a:t>., p. VIII–4).</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fr-FR" sz="2000" dirty="0">
                <a:solidFill>
                  <a:schemeClr val="bg1"/>
                </a:solidFill>
              </a:rPr>
              <a:t>Peter’s Pence (1534) (</a:t>
            </a:r>
            <a:r>
              <a:rPr lang="fr-FR" sz="2000" i="1" dirty="0">
                <a:solidFill>
                  <a:schemeClr val="bg1"/>
                </a:solidFill>
              </a:rPr>
              <a:t>Mats</a:t>
            </a:r>
            <a:r>
              <a:rPr lang="fr-FR" sz="2000" dirty="0">
                <a:solidFill>
                  <a:schemeClr val="bg1"/>
                </a:solidFill>
              </a:rPr>
              <a:t>., p. VIII–5</a:t>
            </a:r>
            <a:r>
              <a:rPr lang="fr-FR" sz="2000" dirty="0" smtClean="0">
                <a:solidFill>
                  <a:schemeClr val="bg1"/>
                </a:solidFill>
              </a:rPr>
              <a:t>).</a:t>
            </a:r>
          </a:p>
          <a:p>
            <a:pPr marL="342900" indent="-342900">
              <a:buFont typeface="Arial" panose="020B0604020202020204" pitchFamily="34" charset="0"/>
              <a:buChar char="•"/>
              <a:defRPr/>
            </a:pPr>
            <a:endParaRPr lang="fr-FR"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First </a:t>
            </a:r>
            <a:r>
              <a:rPr lang="en-US" sz="2000" dirty="0">
                <a:solidFill>
                  <a:schemeClr val="bg1"/>
                </a:solidFill>
              </a:rPr>
              <a:t>Act of Succession (1534) (</a:t>
            </a:r>
            <a:r>
              <a:rPr lang="en-US" sz="2000" i="1" dirty="0">
                <a:solidFill>
                  <a:schemeClr val="bg1"/>
                </a:solidFill>
              </a:rPr>
              <a:t>Mats</a:t>
            </a:r>
            <a:r>
              <a:rPr lang="en-US" sz="2000" dirty="0">
                <a:solidFill>
                  <a:schemeClr val="bg1"/>
                </a:solidFill>
              </a:rPr>
              <a:t>., p. VIII–6</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Supremacy </a:t>
            </a:r>
            <a:r>
              <a:rPr lang="en-US" sz="2000" dirty="0">
                <a:solidFill>
                  <a:schemeClr val="bg1"/>
                </a:solidFill>
              </a:rPr>
              <a:t>(1534) (</a:t>
            </a:r>
            <a:r>
              <a:rPr lang="en-US" sz="2000" i="1" dirty="0">
                <a:solidFill>
                  <a:schemeClr val="bg1"/>
                </a:solidFill>
              </a:rPr>
              <a:t>Mats</a:t>
            </a:r>
            <a:r>
              <a:rPr lang="en-US" sz="2000" dirty="0">
                <a:solidFill>
                  <a:schemeClr val="bg1"/>
                </a:solidFill>
              </a:rPr>
              <a:t>., p. VIII–7</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Dissolution </a:t>
            </a:r>
            <a:r>
              <a:rPr lang="en-US" sz="2000" dirty="0">
                <a:solidFill>
                  <a:schemeClr val="bg1"/>
                </a:solidFill>
              </a:rPr>
              <a:t>of the Monasteries (various dates, most important, 1539) (</a:t>
            </a:r>
            <a:r>
              <a:rPr lang="en-US" sz="2000" i="1" dirty="0">
                <a:solidFill>
                  <a:schemeClr val="bg1"/>
                </a:solidFill>
              </a:rPr>
              <a:t>Mats</a:t>
            </a:r>
            <a:r>
              <a:rPr lang="en-US" sz="2000" dirty="0">
                <a:solidFill>
                  <a:schemeClr val="bg1"/>
                </a:solidFill>
              </a:rPr>
              <a:t>., p. VIII–9</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Statute of Six Articles (1539) </a:t>
            </a:r>
            <a:r>
              <a:rPr lang="en-US" sz="2000" dirty="0">
                <a:solidFill>
                  <a:schemeClr val="bg1"/>
                </a:solidFill>
              </a:rPr>
              <a:t>(</a:t>
            </a:r>
            <a:r>
              <a:rPr lang="en-US" sz="2000" i="1" dirty="0">
                <a:solidFill>
                  <a:schemeClr val="bg1"/>
                </a:solidFill>
              </a:rPr>
              <a:t>Mats</a:t>
            </a:r>
            <a:r>
              <a:rPr lang="en-US" sz="2000" dirty="0">
                <a:solidFill>
                  <a:schemeClr val="bg1"/>
                </a:solidFill>
              </a:rPr>
              <a:t>., p. </a:t>
            </a:r>
            <a:r>
              <a:rPr lang="en-US" sz="2000" dirty="0" smtClean="0">
                <a:solidFill>
                  <a:schemeClr val="bg1"/>
                </a:solidFill>
              </a:rPr>
              <a:t>VIII–10). </a:t>
            </a:r>
            <a:endParaRPr lang="en-US" sz="2000" dirty="0">
              <a:solidFill>
                <a:schemeClr val="bg1"/>
              </a:solidFill>
            </a:endParaRPr>
          </a:p>
          <a:p>
            <a:pPr marL="342900" indent="-342900">
              <a:buFont typeface="Arial" panose="020B0604020202020204" pitchFamily="34" charset="0"/>
              <a:buChar char="•"/>
              <a:defRPr/>
            </a:pP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1675931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Schism </a:t>
            </a:r>
            <a:r>
              <a:rPr lang="en-US" sz="2400" dirty="0"/>
              <a:t>and Erastianism (Thomas Erastus, 1524–1583).</a:t>
            </a:r>
            <a:endParaRPr lang="en-US" altLang="en-US" sz="2400" dirty="0"/>
          </a:p>
        </p:txBody>
      </p:sp>
      <p:sp>
        <p:nvSpPr>
          <p:cNvPr id="8" name="TextBox 7"/>
          <p:cNvSpPr txBox="1"/>
          <p:nvPr/>
        </p:nvSpPr>
        <p:spPr>
          <a:xfrm>
            <a:off x="397565" y="997527"/>
            <a:ext cx="8686800" cy="4708981"/>
          </a:xfrm>
          <a:prstGeom prst="rect">
            <a:avLst/>
          </a:prstGeom>
          <a:noFill/>
        </p:spPr>
        <p:txBody>
          <a:bodyPr wrap="square">
            <a:spAutoFit/>
          </a:bodyPr>
          <a:lstStyle/>
          <a:p>
            <a:pPr>
              <a:defRPr/>
            </a:pPr>
            <a:r>
              <a:rPr lang="en-US" sz="2000" dirty="0">
                <a:solidFill>
                  <a:schemeClr val="bg1"/>
                </a:solidFill>
              </a:rPr>
              <a:t>Schism was not a new phenomenon in Christianity in 1534, but the nature of the Henrician schism was different from that of the schismatic churches of the east. While schism had always been associated with a greater degree of secular control over the church, it remained an essentially ecclesiological phenomenon. The bishops of the east did not recognize the authority of the bishop of Rome. </a:t>
            </a:r>
            <a:r>
              <a:rPr lang="en-US" sz="2000" dirty="0" smtClean="0">
                <a:solidFill>
                  <a:schemeClr val="bg1"/>
                </a:solidFill>
              </a:rPr>
              <a:t>What </a:t>
            </a:r>
            <a:r>
              <a:rPr lang="en-US" sz="2000" dirty="0">
                <a:solidFill>
                  <a:schemeClr val="bg1"/>
                </a:solidFill>
              </a:rPr>
              <a:t>Thomas Cromwell and Henry VIII created, however, was an Erastian church, a church in which secular authority was necessary to the existence of the church. </a:t>
            </a:r>
            <a:r>
              <a:rPr lang="en-US" sz="2000" dirty="0" smtClean="0">
                <a:solidFill>
                  <a:schemeClr val="bg1"/>
                </a:solidFill>
              </a:rPr>
              <a:t>The </a:t>
            </a:r>
            <a:r>
              <a:rPr lang="en-US" sz="2000" dirty="0">
                <a:solidFill>
                  <a:schemeClr val="bg1"/>
                </a:solidFill>
              </a:rPr>
              <a:t>Erastian nature of the Henrician settlement can be seen most clearly in the fact that Cromwell himself, a layman, was appointed the king’s vicegerent in </a:t>
            </a:r>
            <a:r>
              <a:rPr lang="en-US" sz="2000" dirty="0" smtClean="0">
                <a:solidFill>
                  <a:schemeClr val="bg1"/>
                </a:solidFill>
              </a:rPr>
              <a:t>spiritualties, </a:t>
            </a:r>
            <a:r>
              <a:rPr lang="en-US" sz="2000" dirty="0">
                <a:solidFill>
                  <a:schemeClr val="bg1"/>
                </a:solidFill>
              </a:rPr>
              <a:t>and under this authority he exercised the episcopal power of visitation of religious houses and religious establishments. It can also be seen in the fact that the statute of six articles was passed by parliament having been introduced by a layman, the duke of Norfolk, when the bishops were unable to agree among themselves on its contents.</a:t>
            </a:r>
            <a:endParaRPr lang="en-US" sz="2000" dirty="0" smtClean="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752811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The </a:t>
            </a:r>
            <a:r>
              <a:rPr lang="en-US" sz="2400" dirty="0"/>
              <a:t>Tudor revolution in government.</a:t>
            </a:r>
            <a:endParaRPr lang="en-US" altLang="en-US" sz="2400" i="1" dirty="0"/>
          </a:p>
        </p:txBody>
      </p:sp>
      <p:sp>
        <p:nvSpPr>
          <p:cNvPr id="8" name="TextBox 7"/>
          <p:cNvSpPr txBox="1"/>
          <p:nvPr/>
        </p:nvSpPr>
        <p:spPr>
          <a:xfrm>
            <a:off x="457200" y="1001141"/>
            <a:ext cx="8686800" cy="5324535"/>
          </a:xfrm>
          <a:prstGeom prst="rect">
            <a:avLst/>
          </a:prstGeom>
          <a:noFill/>
        </p:spPr>
        <p:txBody>
          <a:bodyPr wrap="square">
            <a:spAutoFit/>
          </a:bodyPr>
          <a:lstStyle/>
          <a:p>
            <a:pPr>
              <a:defRPr/>
            </a:pPr>
            <a:r>
              <a:rPr lang="en-US" sz="2000" dirty="0">
                <a:solidFill>
                  <a:schemeClr val="bg1"/>
                </a:solidFill>
              </a:rPr>
              <a:t>The late Professor Sir Geoffrey Elton in a famous book published </a:t>
            </a:r>
            <a:r>
              <a:rPr lang="en-US" sz="2000" dirty="0" smtClean="0">
                <a:solidFill>
                  <a:schemeClr val="bg1"/>
                </a:solidFill>
              </a:rPr>
              <a:t> in 1953 </a:t>
            </a:r>
            <a:r>
              <a:rPr lang="en-US" sz="2000" dirty="0">
                <a:solidFill>
                  <a:schemeClr val="bg1"/>
                </a:solidFill>
              </a:rPr>
              <a:t>made the claim that Thomas </a:t>
            </a:r>
            <a:r>
              <a:rPr lang="en-US" sz="2000" dirty="0" smtClean="0">
                <a:solidFill>
                  <a:schemeClr val="bg1"/>
                </a:solidFill>
              </a:rPr>
              <a:t>Cromwell, </a:t>
            </a:r>
            <a:r>
              <a:rPr lang="en-US" sz="2000" dirty="0">
                <a:solidFill>
                  <a:schemeClr val="bg1"/>
                </a:solidFill>
              </a:rPr>
              <a:t>in addition to having engineered the </a:t>
            </a:r>
            <a:r>
              <a:rPr lang="en-US" sz="2000" dirty="0" smtClean="0">
                <a:solidFill>
                  <a:schemeClr val="bg1"/>
                </a:solidFill>
              </a:rPr>
              <a:t>reformation, </a:t>
            </a:r>
            <a:r>
              <a:rPr lang="en-US" sz="2000" dirty="0">
                <a:solidFill>
                  <a:schemeClr val="bg1"/>
                </a:solidFill>
              </a:rPr>
              <a:t>also created a revolution in ordinary governance. </a:t>
            </a:r>
            <a:r>
              <a:rPr lang="en-US" sz="2000" dirty="0" smtClean="0">
                <a:solidFill>
                  <a:schemeClr val="bg1"/>
                </a:solidFill>
              </a:rPr>
              <a:t>Cromwell, </a:t>
            </a:r>
            <a:r>
              <a:rPr lang="en-US" sz="2000" dirty="0">
                <a:solidFill>
                  <a:schemeClr val="bg1"/>
                </a:solidFill>
              </a:rPr>
              <a:t>according to </a:t>
            </a:r>
            <a:r>
              <a:rPr lang="en-US" sz="2000" dirty="0" smtClean="0">
                <a:solidFill>
                  <a:schemeClr val="bg1"/>
                </a:solidFill>
              </a:rPr>
              <a:t>Elton, </a:t>
            </a:r>
            <a:r>
              <a:rPr lang="en-US" sz="2000" dirty="0">
                <a:solidFill>
                  <a:schemeClr val="bg1"/>
                </a:solidFill>
              </a:rPr>
              <a:t>had a vision of government that was more public than medieval government had been. One </a:t>
            </a:r>
            <a:r>
              <a:rPr lang="en-US" sz="2000" dirty="0" smtClean="0">
                <a:solidFill>
                  <a:schemeClr val="bg1"/>
                </a:solidFill>
              </a:rPr>
              <a:t>way that Elton </a:t>
            </a:r>
            <a:r>
              <a:rPr lang="en-US" sz="2000" dirty="0">
                <a:solidFill>
                  <a:schemeClr val="bg1"/>
                </a:solidFill>
              </a:rPr>
              <a:t>expressed his thesis was that Cromwell introduced a transition from household to bureaucratic government. This did not mean that government was necessarily accountable to anyone other than the king. Indeed, the whole notion is that government should be able to do the king’s will. The vision, however, was one in which the control over finance and the control over writing would be united in a small group of ministers occupying a public position but totally dependent on the king’s will. Such a group of ministers did emerge in the reign of Elizabeth; it may have emerged in the reign of Mary Tudor. We call it the privy council, and it has a continuous history from the reign of Elizabeth to today. The question is whether we can trace its history back through the turbulent years of Mary’s reign into those of Edward VI and finally into the middle years of Henry </a:t>
            </a:r>
            <a:r>
              <a:rPr lang="en-US" sz="2000" dirty="0" smtClean="0">
                <a:solidFill>
                  <a:schemeClr val="bg1"/>
                </a:solidFill>
              </a:rPr>
              <a:t>VIII.</a:t>
            </a:r>
            <a:endParaRPr lang="en-US" sz="2000" dirty="0" smtClean="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3130517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The </a:t>
            </a:r>
            <a:r>
              <a:rPr lang="en-US" sz="2400" dirty="0"/>
              <a:t>Tudor revolution in </a:t>
            </a:r>
            <a:r>
              <a:rPr lang="en-US" sz="2400" dirty="0" smtClean="0"/>
              <a:t>government (cont’d).</a:t>
            </a:r>
            <a:endParaRPr lang="en-US" altLang="en-US" sz="2400" i="1" dirty="0"/>
          </a:p>
        </p:txBody>
      </p:sp>
      <p:sp>
        <p:nvSpPr>
          <p:cNvPr id="8" name="TextBox 7"/>
          <p:cNvSpPr txBox="1"/>
          <p:nvPr/>
        </p:nvSpPr>
        <p:spPr>
          <a:xfrm>
            <a:off x="457200" y="1001141"/>
            <a:ext cx="8686800" cy="3785652"/>
          </a:xfrm>
          <a:prstGeom prst="rect">
            <a:avLst/>
          </a:prstGeom>
          <a:noFill/>
        </p:spPr>
        <p:txBody>
          <a:bodyPr wrap="square">
            <a:spAutoFit/>
          </a:bodyPr>
          <a:lstStyle/>
          <a:p>
            <a:pPr>
              <a:defRPr/>
            </a:pPr>
            <a:r>
              <a:rPr lang="en-US" sz="2000" dirty="0" smtClean="0">
                <a:solidFill>
                  <a:schemeClr val="bg1"/>
                </a:solidFill>
              </a:rPr>
              <a:t>In </a:t>
            </a:r>
            <a:r>
              <a:rPr lang="en-US" sz="2000" dirty="0">
                <a:solidFill>
                  <a:schemeClr val="bg1"/>
                </a:solidFill>
              </a:rPr>
              <a:t>his later years Elton never maintained that Cromwell had actually achieved a privy council that united control over finance and writing. He did maintain until the day he died that this was where Cromwell was heading. The following items I think can be taken as demonstrated: as the king’s secretary Cromwell had access to if not control over the signet. Thus, in medieval terms he was able to control the writing </a:t>
            </a:r>
            <a:r>
              <a:rPr lang="en-US" sz="2000" dirty="0" smtClean="0">
                <a:solidFill>
                  <a:schemeClr val="bg1"/>
                </a:solidFill>
              </a:rPr>
              <a:t>departments, </a:t>
            </a:r>
            <a:r>
              <a:rPr lang="en-US" sz="2000" dirty="0">
                <a:solidFill>
                  <a:schemeClr val="bg1"/>
                </a:solidFill>
              </a:rPr>
              <a:t>and he did this in accordance with the king’s will and that of a relatively small group of councilors. Further, Cromwell made use of the techniques of chamber finance that had been used so successfully by Henry VII, and he proposed a reform of the Exchequer that he was never able to carry out but which was carried out by Sir William Paulet who was Cromwell’s protégé after Cromwell’s </a:t>
            </a:r>
            <a:r>
              <a:rPr lang="en-US" sz="2000" dirty="0" smtClean="0">
                <a:solidFill>
                  <a:schemeClr val="bg1"/>
                </a:solidFill>
              </a:rPr>
              <a:t>fall.</a:t>
            </a:r>
            <a:endParaRPr lang="en-US" sz="2000" dirty="0" smtClean="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3171995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The </a:t>
            </a:r>
            <a:r>
              <a:rPr lang="en-US" sz="2400" dirty="0"/>
              <a:t>Tudor revolution in </a:t>
            </a:r>
            <a:r>
              <a:rPr lang="en-US" sz="2400" dirty="0" smtClean="0"/>
              <a:t>government (cont’d).</a:t>
            </a:r>
            <a:endParaRPr lang="en-US" altLang="en-US" sz="2400" i="1" dirty="0"/>
          </a:p>
        </p:txBody>
      </p:sp>
      <p:sp>
        <p:nvSpPr>
          <p:cNvPr id="8" name="TextBox 7"/>
          <p:cNvSpPr txBox="1"/>
          <p:nvPr/>
        </p:nvSpPr>
        <p:spPr>
          <a:xfrm>
            <a:off x="457200" y="1001141"/>
            <a:ext cx="8686800" cy="3477875"/>
          </a:xfrm>
          <a:prstGeom prst="rect">
            <a:avLst/>
          </a:prstGeom>
          <a:noFill/>
        </p:spPr>
        <p:txBody>
          <a:bodyPr wrap="square">
            <a:spAutoFit/>
          </a:bodyPr>
          <a:lstStyle/>
          <a:p>
            <a:pPr>
              <a:defRPr/>
            </a:pPr>
            <a:r>
              <a:rPr lang="en-US" sz="2000" dirty="0">
                <a:solidFill>
                  <a:schemeClr val="bg1"/>
                </a:solidFill>
              </a:rPr>
              <a:t>Finally, and I’ve never been sure quite how this cuts, Cromwell created a body of courts independent of the Exchequer to supervise the collection and administration of extraordinary revenues. The most important of these were the court of Augmentations that dealt with lands acquired from the dissolved monasteries, the court of First Fruits and Tenths that dealt with ecclesiastical revenue, and the court of Wards and Liveries that dealt with revenues arising from the statute of uses. Paulet was to subordinate these courts to the Exchequer but to reform the Exchequer in the process. The key element in Elton’s story that I’m not at all sure that we can see in Cromwell’s time is the privy council. That really does seem to be a development of the second half of the century.</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809800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63682" y="251640"/>
            <a:ext cx="8229600" cy="54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Introduction</a:t>
            </a:r>
            <a:endParaRPr lang="en-US" altLang="en-US" sz="2400" dirty="0"/>
          </a:p>
        </p:txBody>
      </p:sp>
      <p:sp>
        <p:nvSpPr>
          <p:cNvPr id="8" name="TextBox 7"/>
          <p:cNvSpPr txBox="1"/>
          <p:nvPr/>
        </p:nvSpPr>
        <p:spPr>
          <a:xfrm>
            <a:off x="363682" y="1024933"/>
            <a:ext cx="8780318" cy="3477875"/>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What </a:t>
            </a:r>
            <a:r>
              <a:rPr lang="en-US" sz="2000" dirty="0">
                <a:solidFill>
                  <a:schemeClr val="bg1"/>
                </a:solidFill>
              </a:rPr>
              <a:t>does the Reformation have to do with our story?</a:t>
            </a:r>
            <a:endParaRPr lang="en-US" sz="800" dirty="0" smtClean="0">
              <a:solidFill>
                <a:schemeClr val="bg1"/>
              </a:solidFill>
            </a:endParaRPr>
          </a:p>
          <a:p>
            <a:pPr marL="800100" lvl="1"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Problems </a:t>
            </a:r>
            <a:r>
              <a:rPr lang="en-US" sz="2000" dirty="0">
                <a:solidFill>
                  <a:schemeClr val="bg1"/>
                </a:solidFill>
              </a:rPr>
              <a:t>with discussing the </a:t>
            </a:r>
            <a:r>
              <a:rPr lang="en-US" sz="2000" dirty="0" smtClean="0">
                <a:solidFill>
                  <a:schemeClr val="bg1"/>
                </a:solidFill>
              </a:rPr>
              <a:t>Reformation:</a:t>
            </a:r>
            <a:endParaRPr lang="en-US" sz="800" dirty="0">
              <a:solidFill>
                <a:schemeClr val="bg1"/>
              </a:solidFill>
            </a:endParaRPr>
          </a:p>
          <a:p>
            <a:pPr marL="342900" indent="-342900">
              <a:buFont typeface="Arial" panose="020B0604020202020204" pitchFamily="34" charset="0"/>
              <a:buChar char="•"/>
              <a:defRPr/>
            </a:pPr>
            <a:endParaRPr lang="en-US" sz="2000" dirty="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We </a:t>
            </a:r>
            <a:r>
              <a:rPr lang="en-US" sz="2000" dirty="0">
                <a:solidFill>
                  <a:schemeClr val="bg1"/>
                </a:solidFill>
              </a:rPr>
              <a:t>have done little with religion as such</a:t>
            </a:r>
            <a:r>
              <a:rPr lang="en-US" sz="2000" dirty="0" smtClean="0">
                <a:solidFill>
                  <a:schemeClr val="bg1"/>
                </a:solidFill>
              </a:rPr>
              <a:t>.</a:t>
            </a:r>
          </a:p>
          <a:p>
            <a:pPr marL="800100" lvl="1" indent="-342900">
              <a:buFont typeface="Arial" panose="020B0604020202020204" pitchFamily="34" charset="0"/>
              <a:buChar char="•"/>
              <a:defRPr/>
            </a:pPr>
            <a:endParaRPr lang="en-US" sz="2000" dirty="0" smtClean="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bias of the historians, including those of the lecturer</a:t>
            </a:r>
            <a:r>
              <a:rPr lang="en-US" sz="2000" dirty="0" smtClean="0">
                <a:solidFill>
                  <a:schemeClr val="bg1"/>
                </a:solidFill>
              </a:rPr>
              <a:t>.</a:t>
            </a:r>
          </a:p>
          <a:p>
            <a:pPr marL="800100" lvl="1" indent="-342900">
              <a:buFont typeface="Arial" panose="020B0604020202020204" pitchFamily="34" charset="0"/>
              <a:buChar char="•"/>
              <a:defRPr/>
            </a:pPr>
            <a:endParaRPr lang="en-US" sz="2000" dirty="0" smtClean="0">
              <a:solidFill>
                <a:schemeClr val="bg1"/>
              </a:solidFill>
            </a:endParaRPr>
          </a:p>
          <a:p>
            <a:pPr marL="800100" lvl="1" indent="-342900">
              <a:buFont typeface="Arial" panose="020B0604020202020204" pitchFamily="34" charset="0"/>
              <a:buChar char="•"/>
              <a:defRPr/>
            </a:pPr>
            <a:r>
              <a:rPr lang="en-US" sz="2000" dirty="0" smtClean="0">
                <a:solidFill>
                  <a:schemeClr val="bg1"/>
                </a:solidFill>
              </a:rPr>
              <a:t>A</a:t>
            </a:r>
            <a:r>
              <a:rPr lang="en-US" sz="2000" dirty="0">
                <a:solidFill>
                  <a:schemeClr val="bg1"/>
                </a:solidFill>
              </a:rPr>
              <a:t>. G. Dickens, </a:t>
            </a:r>
            <a:r>
              <a:rPr lang="en-US" sz="2000" i="1" dirty="0">
                <a:solidFill>
                  <a:schemeClr val="bg1"/>
                </a:solidFill>
              </a:rPr>
              <a:t>The English Reformation</a:t>
            </a:r>
            <a:r>
              <a:rPr lang="en-US" sz="2000" dirty="0">
                <a:solidFill>
                  <a:schemeClr val="bg1"/>
                </a:solidFill>
              </a:rPr>
              <a:t>; Eamon Duffy, </a:t>
            </a:r>
            <a:r>
              <a:rPr lang="en-US" sz="2000" i="1" dirty="0">
                <a:solidFill>
                  <a:schemeClr val="bg1"/>
                </a:solidFill>
              </a:rPr>
              <a:t>The Stripping of the Altars</a:t>
            </a:r>
            <a:endParaRPr lang="en-US" sz="2000" i="1" dirty="0" smtClean="0">
              <a:solidFill>
                <a:schemeClr val="bg1"/>
              </a:solidFill>
            </a:endParaRPr>
          </a:p>
          <a:p>
            <a:pPr lvl="1">
              <a:defRPr/>
            </a:pP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
        <p:nvSpPr>
          <p:cNvPr id="2" name="Rectangle 1"/>
          <p:cNvSpPr>
            <a:spLocks noChangeArrowheads="1"/>
          </p:cNvSpPr>
          <p:nvPr/>
        </p:nvSpPr>
        <p:spPr bwMode="auto">
          <a:xfrm flipV="1">
            <a:off x="-278296" y="355710"/>
            <a:ext cx="94222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“Pur avoider le stuffing del rolls ove multip</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0"/>
            <a:ext cx="8229600" cy="7595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Edward </a:t>
            </a:r>
            <a:r>
              <a:rPr lang="en-US" sz="2400" dirty="0"/>
              <a:t>VI (1547–1553) – Somerset and Northumberland.</a:t>
            </a:r>
            <a:endParaRPr lang="en-US" altLang="en-US" sz="2400" dirty="0"/>
          </a:p>
        </p:txBody>
      </p:sp>
      <p:sp>
        <p:nvSpPr>
          <p:cNvPr id="8" name="TextBox 7"/>
          <p:cNvSpPr txBox="1"/>
          <p:nvPr/>
        </p:nvSpPr>
        <p:spPr>
          <a:xfrm>
            <a:off x="457200" y="1239680"/>
            <a:ext cx="8468139" cy="4062651"/>
          </a:xfrm>
          <a:prstGeom prst="rect">
            <a:avLst/>
          </a:prstGeom>
          <a:noFill/>
        </p:spPr>
        <p:txBody>
          <a:bodyPr wrap="square">
            <a:spAutoFit/>
          </a:bodyPr>
          <a:lstStyle/>
          <a:p>
            <a:pPr>
              <a:defRPr/>
            </a:pPr>
            <a:endParaRPr lang="en-US" sz="1000" dirty="0">
              <a:solidFill>
                <a:schemeClr val="bg1"/>
              </a:solidFill>
            </a:endParaRPr>
          </a:p>
          <a:p>
            <a:pPr>
              <a:defRPr/>
            </a:pPr>
            <a:endParaRPr lang="en-US" sz="800" dirty="0" smtClean="0">
              <a:solidFill>
                <a:schemeClr val="bg1"/>
              </a:solidFill>
            </a:endParaRPr>
          </a:p>
          <a:p>
            <a:pPr>
              <a:defRPr/>
            </a:pPr>
            <a:r>
              <a:rPr lang="en-US" sz="2000" dirty="0">
                <a:solidFill>
                  <a:schemeClr val="bg1"/>
                </a:solidFill>
              </a:rPr>
              <a:t>During the reign of Edward VI, two unabashedly Protestant noblemen, first Somerset and then Northumberland, controlled the government in the name of the young king who himself was unabashedly Protestant. The most important religious statutes of the reign were the statute dissolving the chantries, a continuation of Cromwell’s policy with regard to the monasteries, and two acts of uniformity compelling adherence to two different versions of Cranmer’s book of common prayer. It is hard to say what would have happened had Edward lived. At his death there were already indications that Northumberland’s regime was not to last long. Indeed, Northumberland’s unpopularity accounts for the fact that many unabashed Protestants welcomed the accession of Mary, despite their fears about what she was going to do about religion.</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605181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t>Edward VI </a:t>
            </a:r>
            <a:r>
              <a:rPr lang="en-US" sz="2400" dirty="0" smtClean="0"/>
              <a:t>(cont’d)</a:t>
            </a:r>
            <a:endParaRPr lang="en-US" altLang="en-US" sz="2400"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2" name="Picture 1"/>
          <p:cNvPicPr>
            <a:picLocks noChangeAspect="1"/>
          </p:cNvPicPr>
          <p:nvPr/>
        </p:nvPicPr>
        <p:blipFill>
          <a:blip r:embed="rId3"/>
          <a:stretch>
            <a:fillRect/>
          </a:stretch>
        </p:blipFill>
        <p:spPr>
          <a:xfrm>
            <a:off x="708749" y="1042554"/>
            <a:ext cx="7726501" cy="5192227"/>
          </a:xfrm>
          <a:prstGeom prst="rect">
            <a:avLst/>
          </a:prstGeom>
        </p:spPr>
      </p:pic>
    </p:spTree>
    <p:extLst>
      <p:ext uri="{BB962C8B-B14F-4D97-AF65-F5344CB8AC3E}">
        <p14:creationId xmlns:p14="http://schemas.microsoft.com/office/powerpoint/2010/main" val="637545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0"/>
            <a:ext cx="8229600" cy="7595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Mary </a:t>
            </a:r>
            <a:r>
              <a:rPr lang="en-US" sz="2400" dirty="0"/>
              <a:t>I (1553–58).</a:t>
            </a:r>
            <a:endParaRPr lang="en-US" altLang="en-US" sz="2400" dirty="0"/>
          </a:p>
        </p:txBody>
      </p:sp>
      <p:sp>
        <p:nvSpPr>
          <p:cNvPr id="8" name="TextBox 7"/>
          <p:cNvSpPr txBox="1"/>
          <p:nvPr/>
        </p:nvSpPr>
        <p:spPr>
          <a:xfrm>
            <a:off x="457200" y="1239680"/>
            <a:ext cx="8468139" cy="4401205"/>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More </a:t>
            </a:r>
            <a:r>
              <a:rPr lang="en-US" sz="2000" dirty="0">
                <a:solidFill>
                  <a:schemeClr val="bg1"/>
                </a:solidFill>
              </a:rPr>
              <a:t>people were executed for their religious views than were executed for similar reasons in the reigns of Edward VI and Elizabeth I combined</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Mary </a:t>
            </a:r>
            <a:r>
              <a:rPr lang="en-US" sz="2000" dirty="0">
                <a:solidFill>
                  <a:schemeClr val="bg1"/>
                </a:solidFill>
              </a:rPr>
              <a:t>fundamentally misunderstood the nationalism of the English when she married Philip II of Spain, and Philip was not a good husband to her</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Mary’s </a:t>
            </a:r>
            <a:r>
              <a:rPr lang="en-US" sz="2000" dirty="0">
                <a:solidFill>
                  <a:schemeClr val="bg1"/>
                </a:solidFill>
              </a:rPr>
              <a:t>reign was marked by an unprecedented series of bad harvests</a:t>
            </a:r>
            <a:r>
              <a:rPr lang="en-US" sz="2000" dirty="0" smtClean="0">
                <a:solidFill>
                  <a:schemeClr val="bg1"/>
                </a:solidFill>
              </a:rPr>
              <a:t>.</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Mary </a:t>
            </a:r>
            <a:r>
              <a:rPr lang="en-US" sz="2000" dirty="0">
                <a:solidFill>
                  <a:schemeClr val="bg1"/>
                </a:solidFill>
              </a:rPr>
              <a:t>lived only five years after she became queen. As in the case of Edward VI it is hard to say, and perhaps futile to speculate, what would have happened had she lived longer, had she lived into a period of relative prosperity that graced her successor.</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1323123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482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Elizabeth </a:t>
            </a:r>
            <a:r>
              <a:rPr lang="en-US" sz="2400" dirty="0"/>
              <a:t>I (</a:t>
            </a:r>
            <a:r>
              <a:rPr lang="en-US" sz="2400" dirty="0" smtClean="0"/>
              <a:t>1558–1603).</a:t>
            </a:r>
            <a:endParaRPr lang="en-US" altLang="en-US" sz="2400" dirty="0"/>
          </a:p>
        </p:txBody>
      </p:sp>
      <p:sp>
        <p:nvSpPr>
          <p:cNvPr id="8" name="TextBox 7"/>
          <p:cNvSpPr txBox="1"/>
          <p:nvPr/>
        </p:nvSpPr>
        <p:spPr>
          <a:xfrm>
            <a:off x="457200" y="1239680"/>
            <a:ext cx="8468139" cy="4093428"/>
          </a:xfrm>
          <a:prstGeom prst="rect">
            <a:avLst/>
          </a:prstGeom>
          <a:noFill/>
        </p:spPr>
        <p:txBody>
          <a:bodyPr wrap="square">
            <a:spAutoFit/>
          </a:bodyPr>
          <a:lstStyle/>
          <a:p>
            <a:pPr marL="342900" indent="-342900">
              <a:buFont typeface="Arial" panose="020B0604020202020204" pitchFamily="34" charset="0"/>
              <a:buChar char="•"/>
              <a:defRPr/>
            </a:pPr>
            <a:r>
              <a:rPr lang="en-US" sz="2000" dirty="0">
                <a:solidFill>
                  <a:schemeClr val="bg1"/>
                </a:solidFill>
              </a:rPr>
              <a:t>John </a:t>
            </a:r>
            <a:r>
              <a:rPr lang="en-US" sz="2000" dirty="0" smtClean="0">
                <a:solidFill>
                  <a:schemeClr val="bg1"/>
                </a:solidFill>
              </a:rPr>
              <a:t>Calvin. and his </a:t>
            </a:r>
            <a:r>
              <a:rPr lang="en-US" sz="2000" i="1" dirty="0">
                <a:solidFill>
                  <a:schemeClr val="bg1"/>
                </a:solidFill>
              </a:rPr>
              <a:t>Institutes of Christian Religion</a:t>
            </a:r>
            <a:r>
              <a:rPr lang="en-US" sz="2000" dirty="0">
                <a:solidFill>
                  <a:schemeClr val="bg1"/>
                </a:solidFill>
              </a:rPr>
              <a:t> </a:t>
            </a:r>
            <a:r>
              <a:rPr lang="en-US" sz="2000" dirty="0" smtClean="0">
                <a:solidFill>
                  <a:schemeClr val="bg1"/>
                </a:solidFill>
              </a:rPr>
              <a:t>(1536).</a:t>
            </a:r>
            <a:endParaRPr lang="en-US" sz="2000" dirty="0">
              <a:solidFill>
                <a:schemeClr val="bg1"/>
              </a:solidFill>
            </a:endParaRP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‘Marian exiles’ return to England.</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a:solidFill>
                  <a:schemeClr val="bg1"/>
                </a:solidFill>
              </a:rPr>
              <a:t>Elizabeth’s first parliament (1559). Elizabeth was herself a Protestant, though what kind of Protestant she was quite careful not to say. Much ink has been spilled on the question whether she was more open to diversity of practice and was pushed into a more radically Protestant position by the Marian exiles or whether she was herself quite radically Protestant and pushed into a more conservative position by the presence not only of the Marian bishops but also of the Catholic and more conservative Protestant lay lords. The question may not be one that can be answered</a:t>
            </a:r>
            <a:r>
              <a:rPr lang="en-US" sz="2000" dirty="0" smtClean="0">
                <a:solidFill>
                  <a:schemeClr val="bg1"/>
                </a:solidFill>
              </a:rPr>
              <a: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1623821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35742"/>
            <a:ext cx="8229600" cy="482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Elizabeth I: ‘The Elizabethan Settlement’ (1559).</a:t>
            </a:r>
            <a:endParaRPr lang="en-US" altLang="en-US" sz="2400" dirty="0"/>
          </a:p>
        </p:txBody>
      </p:sp>
      <p:sp>
        <p:nvSpPr>
          <p:cNvPr id="8" name="TextBox 7"/>
          <p:cNvSpPr txBox="1"/>
          <p:nvPr/>
        </p:nvSpPr>
        <p:spPr>
          <a:xfrm>
            <a:off x="457200" y="818148"/>
            <a:ext cx="8686800" cy="6001643"/>
          </a:xfrm>
          <a:prstGeom prst="rect">
            <a:avLst/>
          </a:prstGeom>
          <a:noFill/>
        </p:spPr>
        <p:txBody>
          <a:bodyPr wrap="square">
            <a:spAutoFit/>
          </a:bodyPr>
          <a:lstStyle/>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Act of Supremacy gave full ecclesiastical authority to the monarch, as ‘Supreme Governor of the Church of England’ and abolished the authority of the Pope in England. It thus restored Henry VIII’s Supremacy Act of 1534, with a </a:t>
            </a:r>
            <a:r>
              <a:rPr lang="en-US" sz="2000" dirty="0" smtClean="0">
                <a:solidFill>
                  <a:schemeClr val="bg1"/>
                </a:solidFill>
              </a:rPr>
              <a:t>significant </a:t>
            </a:r>
            <a:r>
              <a:rPr lang="en-US" sz="2000" dirty="0">
                <a:solidFill>
                  <a:schemeClr val="bg1"/>
                </a:solidFill>
              </a:rPr>
              <a:t>change in title, and partially repealed that of Mary I of 1555.).</a:t>
            </a:r>
          </a:p>
          <a:p>
            <a:pPr marL="342900" indent="-342900">
              <a:buFont typeface="Arial" panose="020B0604020202020204" pitchFamily="34" charset="0"/>
              <a:buChar char="•"/>
              <a:defRPr/>
            </a:pPr>
            <a:endParaRPr lang="en-US" sz="8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Act of Uniformity re-introduced the English Book of Common Prayer, with the order of prayer changed to make the Protestant book more acceptable to traditional Catholic worshippers and clergy. It also established that all persons go to church once a week or suffer a fairly steep fine..</a:t>
            </a:r>
          </a:p>
          <a:p>
            <a:pPr marL="342900" indent="-342900">
              <a:buFont typeface="Arial" panose="020B0604020202020204" pitchFamily="34" charset="0"/>
              <a:buChar char="•"/>
              <a:defRPr/>
            </a:pPr>
            <a:endParaRPr lang="en-US" sz="8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Treason Act declared that directly saying, publishing, declaring, or holding the opinion that the Queen or her heirs are not the rightful queens or kings was treason. Anyone so accused would lose their land and property to the Crown before being imprisoned for the rest of their lives</a:t>
            </a:r>
            <a:r>
              <a:rPr lang="en-US" sz="2000" dirty="0" smtClean="0">
                <a:solidFill>
                  <a:schemeClr val="bg1"/>
                </a:solidFill>
              </a:rPr>
              <a:t>.</a:t>
            </a:r>
          </a:p>
          <a:p>
            <a:pPr marL="342900" indent="-342900">
              <a:buFont typeface="Arial" panose="020B0604020202020204" pitchFamily="34" charset="0"/>
              <a:buChar char="•"/>
              <a:defRPr/>
            </a:pPr>
            <a:endParaRPr lang="en-US" sz="800" dirty="0" smtClean="0">
              <a:solidFill>
                <a:schemeClr val="bg1"/>
              </a:solidFill>
            </a:endParaRPr>
          </a:p>
          <a:p>
            <a:pPr marL="342900" indent="-342900">
              <a:buFont typeface="Arial" panose="020B0604020202020204" pitchFamily="34" charset="0"/>
              <a:buChar char="•"/>
              <a:defRPr/>
            </a:pPr>
            <a:r>
              <a:rPr lang="en-US" sz="2000" dirty="0" smtClean="0">
                <a:solidFill>
                  <a:schemeClr val="bg1"/>
                </a:solidFill>
              </a:rPr>
              <a:t>By </a:t>
            </a:r>
            <a:r>
              <a:rPr lang="en-US" sz="2000" dirty="0">
                <a:solidFill>
                  <a:schemeClr val="bg1"/>
                </a:solidFill>
              </a:rPr>
              <a:t>the middle of 1560, almost all of the Marian bishops had been replaced by Protestants, virtually all of whom were Calvinists, though none of them had been associated with John Calvin’s Geneva.</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3470638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35742"/>
            <a:ext cx="8229600" cy="482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Elizabeth I: The 39 Articles (1563, 1571).</a:t>
            </a:r>
            <a:endParaRPr lang="en-US" altLang="en-US" sz="2400" dirty="0"/>
          </a:p>
        </p:txBody>
      </p:sp>
      <p:sp>
        <p:nvSpPr>
          <p:cNvPr id="8" name="TextBox 7"/>
          <p:cNvSpPr txBox="1"/>
          <p:nvPr/>
        </p:nvSpPr>
        <p:spPr>
          <a:xfrm>
            <a:off x="457200" y="818148"/>
            <a:ext cx="8686800" cy="5570756"/>
          </a:xfrm>
          <a:prstGeom prst="rect">
            <a:avLst/>
          </a:prstGeom>
          <a:noFill/>
        </p:spPr>
        <p:txBody>
          <a:bodyPr wrap="square">
            <a:spAutoFit/>
          </a:bodyPr>
          <a:lstStyle/>
          <a:p>
            <a:pPr>
              <a:defRPr/>
            </a:pPr>
            <a:r>
              <a:rPr lang="en-US" sz="2000" dirty="0">
                <a:solidFill>
                  <a:schemeClr val="bg1"/>
                </a:solidFill>
              </a:rPr>
              <a:t>XI. Of the Justification of Man</a:t>
            </a:r>
            <a:r>
              <a:rPr lang="en-US" sz="2000" dirty="0" smtClean="0">
                <a:solidFill>
                  <a:schemeClr val="bg1"/>
                </a:solidFill>
              </a:rPr>
              <a:t>. We </a:t>
            </a:r>
            <a:r>
              <a:rPr lang="en-US" sz="2000" dirty="0">
                <a:solidFill>
                  <a:schemeClr val="bg1"/>
                </a:solidFill>
              </a:rPr>
              <a:t>are accounted righteous before God, only for the merit of our Lord and Saviour Jesus Christ by Faith, and not for our own works or deservings. Wherefore, that we are justified by Faith only, is a most wholesome Doctrine, and very full of comfort, as more largely expressed in the Homily of Justification</a:t>
            </a:r>
            <a:r>
              <a:rPr lang="en-US" sz="2000" dirty="0" smtClean="0">
                <a:solidFill>
                  <a:schemeClr val="bg1"/>
                </a:solidFill>
              </a:rPr>
              <a:t>.</a:t>
            </a:r>
          </a:p>
          <a:p>
            <a:pPr>
              <a:defRPr/>
            </a:pPr>
            <a:endParaRPr lang="en-US" sz="800" dirty="0">
              <a:solidFill>
                <a:schemeClr val="bg1"/>
              </a:solidFill>
            </a:endParaRPr>
          </a:p>
          <a:p>
            <a:pPr>
              <a:defRPr/>
            </a:pPr>
            <a:r>
              <a:rPr lang="en-US" sz="2000" dirty="0">
                <a:solidFill>
                  <a:schemeClr val="bg1"/>
                </a:solidFill>
              </a:rPr>
              <a:t>The reference in the last words to the ‘Homily of Justification’ is a reference to a homily in a collection of homilies that were authorized to be preached at communion services in the Book of Common Prayer that Elizabeth had adopted in 1559. The homilies are mostly, if not entirely, by Cranmer. The formulation here, I would suggest, should have been equally acceptable to Lutherans and Calvinists, and decidedly not to Catholics</a:t>
            </a:r>
            <a:r>
              <a:rPr lang="en-US" sz="2000" dirty="0" smtClean="0">
                <a:solidFill>
                  <a:schemeClr val="bg1"/>
                </a:solidFill>
              </a:rPr>
              <a:t>.</a:t>
            </a:r>
          </a:p>
          <a:p>
            <a:pPr>
              <a:defRPr/>
            </a:pPr>
            <a:endParaRPr lang="en-US" sz="800" dirty="0" smtClean="0">
              <a:solidFill>
                <a:schemeClr val="bg1"/>
              </a:solidFill>
            </a:endParaRPr>
          </a:p>
          <a:p>
            <a:pPr>
              <a:defRPr/>
            </a:pPr>
            <a:r>
              <a:rPr lang="en-US" sz="2000" dirty="0">
                <a:solidFill>
                  <a:schemeClr val="bg1"/>
                </a:solidFill>
              </a:rPr>
              <a:t>XVII. Of Predestination and Election. Predestination to Life is the everlasting purpose of God, whereby (before the foundations of the world were laid) he hath constantly decreed by his counsel secret to us, to deliver from curse and damnation those whom he hath chosen in Christ out of mankind, and to bring them by Christ to everlasting salvation, as vessels made to honour. </a:t>
            </a:r>
            <a:r>
              <a:rPr lang="en-US" sz="2000" dirty="0" smtClean="0">
                <a:solidFill>
                  <a:schemeClr val="bg1"/>
                </a:solidFill>
              </a:rPr>
              <a:t>(cont’d on next slide)</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1348653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35742"/>
            <a:ext cx="8229600" cy="482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Elizabeth I: The 39 Articles (cont’d).</a:t>
            </a:r>
            <a:endParaRPr lang="en-US" altLang="en-US" sz="2400" dirty="0"/>
          </a:p>
        </p:txBody>
      </p:sp>
      <p:sp>
        <p:nvSpPr>
          <p:cNvPr id="8" name="TextBox 7"/>
          <p:cNvSpPr txBox="1"/>
          <p:nvPr/>
        </p:nvSpPr>
        <p:spPr>
          <a:xfrm>
            <a:off x="457200" y="1106906"/>
            <a:ext cx="8686800" cy="4955203"/>
          </a:xfrm>
          <a:prstGeom prst="rect">
            <a:avLst/>
          </a:prstGeom>
          <a:noFill/>
        </p:spPr>
        <p:txBody>
          <a:bodyPr wrap="square">
            <a:spAutoFit/>
          </a:bodyPr>
          <a:lstStyle/>
          <a:p>
            <a:pPr>
              <a:defRPr/>
            </a:pPr>
            <a:r>
              <a:rPr lang="en-US" sz="2000" dirty="0" smtClean="0">
                <a:solidFill>
                  <a:schemeClr val="bg1"/>
                </a:solidFill>
              </a:rPr>
              <a:t>XVII</a:t>
            </a:r>
            <a:r>
              <a:rPr lang="en-US" sz="2000" dirty="0">
                <a:solidFill>
                  <a:schemeClr val="bg1"/>
                </a:solidFill>
              </a:rPr>
              <a:t>. Of Predestination and </a:t>
            </a:r>
            <a:r>
              <a:rPr lang="en-US" sz="2000" dirty="0" smtClean="0">
                <a:solidFill>
                  <a:schemeClr val="bg1"/>
                </a:solidFill>
              </a:rPr>
              <a:t>Election (cont’d). Wherefore</a:t>
            </a:r>
            <a:r>
              <a:rPr lang="en-US" sz="2000" dirty="0">
                <a:solidFill>
                  <a:schemeClr val="bg1"/>
                </a:solidFill>
              </a:rPr>
              <a:t>, they which be endued with so excellent a benefit of God, be called according to God’s purpose by his Spirit working in due season: they through Grace obey the calling: they be justified freely: they be made sons of God by adoption: they be made like the image of his only-begotten Son Jesus Christ: they walk religiously in good works, and at length, by God’s mercy, they attain to everlasting felicity</a:t>
            </a:r>
            <a:r>
              <a:rPr lang="en-US" sz="2000" dirty="0" smtClean="0">
                <a:solidFill>
                  <a:schemeClr val="bg1"/>
                </a:solidFill>
              </a:rPr>
              <a:t>.</a:t>
            </a:r>
          </a:p>
          <a:p>
            <a:pPr>
              <a:defRPr/>
            </a:pPr>
            <a:endParaRPr lang="en-US" sz="800" dirty="0">
              <a:solidFill>
                <a:schemeClr val="bg1"/>
              </a:solidFill>
            </a:endParaRPr>
          </a:p>
          <a:p>
            <a:pPr>
              <a:defRPr/>
            </a:pPr>
            <a:r>
              <a:rPr lang="en-US" sz="2000" dirty="0">
                <a:solidFill>
                  <a:schemeClr val="bg1"/>
                </a:solidFill>
              </a:rPr>
              <a:t>There’s more to art. 17 that is omitted here. What we have is clearly derived from Calvin’s doctrine of predestination.</a:t>
            </a:r>
          </a:p>
          <a:p>
            <a:pPr>
              <a:defRPr/>
            </a:pPr>
            <a:endParaRPr lang="en-US" sz="800" dirty="0">
              <a:solidFill>
                <a:schemeClr val="bg1"/>
              </a:solidFill>
            </a:endParaRPr>
          </a:p>
          <a:p>
            <a:pPr>
              <a:defRPr/>
            </a:pPr>
            <a:r>
              <a:rPr lang="en-US" sz="2000" dirty="0">
                <a:solidFill>
                  <a:schemeClr val="bg1"/>
                </a:solidFill>
              </a:rPr>
              <a:t>XXVIII. Of the Lord's Supper. The Supper of the Lord is not only a sign of the love that Christians ought to have among themselves one to another, but rather it is a Sacrament of our Redemption by Christ's death: insomuch that to such as rightly, worthily, and with faith, receive the same, the Bread which we break is a partaking of the Body of Christ; and likewise the Cup of Blessing is a partaking of the Blood of Christ.</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3607388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35742"/>
            <a:ext cx="8229600" cy="482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Elizabeth I: The 39 Articles (cont’d).</a:t>
            </a:r>
            <a:endParaRPr lang="en-US" altLang="en-US" sz="2400" dirty="0"/>
          </a:p>
        </p:txBody>
      </p:sp>
      <p:sp>
        <p:nvSpPr>
          <p:cNvPr id="8" name="TextBox 7"/>
          <p:cNvSpPr txBox="1"/>
          <p:nvPr/>
        </p:nvSpPr>
        <p:spPr>
          <a:xfrm>
            <a:off x="457200" y="818148"/>
            <a:ext cx="8686800" cy="5509200"/>
          </a:xfrm>
          <a:prstGeom prst="rect">
            <a:avLst/>
          </a:prstGeom>
          <a:noFill/>
        </p:spPr>
        <p:txBody>
          <a:bodyPr wrap="square">
            <a:spAutoFit/>
          </a:bodyPr>
          <a:lstStyle/>
          <a:p>
            <a:pPr>
              <a:defRPr/>
            </a:pPr>
            <a:endParaRPr lang="en-US" sz="800" dirty="0">
              <a:solidFill>
                <a:schemeClr val="bg1"/>
              </a:solidFill>
            </a:endParaRPr>
          </a:p>
          <a:p>
            <a:pPr>
              <a:defRPr/>
            </a:pPr>
            <a:r>
              <a:rPr lang="en-US" sz="2000" dirty="0">
                <a:solidFill>
                  <a:schemeClr val="bg1"/>
                </a:solidFill>
              </a:rPr>
              <a:t>XXVIII. Of the Lord's Supper (cont’d). Transubstantiation (or the change of the substance of Bread and Wine) in the Supper of the Lord, cannot be proved by Holy Writ; but is repugnant to the plain words of Scripture, overthroweth the nature of a Sacrament, and hath given occasion to many superstitions</a:t>
            </a:r>
            <a:r>
              <a:rPr lang="en-US" sz="2000" dirty="0" smtClean="0">
                <a:solidFill>
                  <a:schemeClr val="bg1"/>
                </a:solidFill>
              </a:rPr>
              <a:t>.</a:t>
            </a:r>
          </a:p>
          <a:p>
            <a:pPr>
              <a:defRPr/>
            </a:pPr>
            <a:endParaRPr lang="en-US" sz="800" dirty="0">
              <a:solidFill>
                <a:schemeClr val="bg1"/>
              </a:solidFill>
            </a:endParaRPr>
          </a:p>
          <a:p>
            <a:pPr>
              <a:defRPr/>
            </a:pPr>
            <a:r>
              <a:rPr lang="en-US" sz="2000" dirty="0">
                <a:solidFill>
                  <a:schemeClr val="bg1"/>
                </a:solidFill>
              </a:rPr>
              <a:t>The Body of Christ is given, taken, and eaten, in the Supper, only after an heavenly and spiritual manner. And the mean whereby the Body of Christ is received and eaten in the Supper, is Faith</a:t>
            </a:r>
            <a:r>
              <a:rPr lang="en-US" sz="2000" dirty="0" smtClean="0">
                <a:solidFill>
                  <a:schemeClr val="bg1"/>
                </a:solidFill>
              </a:rPr>
              <a:t>.</a:t>
            </a:r>
          </a:p>
          <a:p>
            <a:pPr>
              <a:defRPr/>
            </a:pPr>
            <a:endParaRPr lang="en-US" sz="800" dirty="0">
              <a:solidFill>
                <a:schemeClr val="bg1"/>
              </a:solidFill>
            </a:endParaRPr>
          </a:p>
          <a:p>
            <a:pPr>
              <a:defRPr/>
            </a:pPr>
            <a:r>
              <a:rPr lang="en-US" sz="2000" dirty="0">
                <a:solidFill>
                  <a:schemeClr val="bg1"/>
                </a:solidFill>
              </a:rPr>
              <a:t>The Sacrament of the Lord's Supper was not by Christ's ordinance reserved, carried about, lifted up, or worshipped</a:t>
            </a:r>
            <a:r>
              <a:rPr lang="en-US" sz="2000" dirty="0" smtClean="0">
                <a:solidFill>
                  <a:schemeClr val="bg1"/>
                </a:solidFill>
              </a:rPr>
              <a:t>.</a:t>
            </a:r>
            <a:br>
              <a:rPr lang="en-US" sz="2000" dirty="0" smtClean="0">
                <a:solidFill>
                  <a:schemeClr val="bg1"/>
                </a:solidFill>
              </a:rPr>
            </a:br>
            <a:endParaRPr lang="en-US" sz="800" dirty="0">
              <a:solidFill>
                <a:schemeClr val="bg1"/>
              </a:solidFill>
            </a:endParaRPr>
          </a:p>
          <a:p>
            <a:pPr>
              <a:defRPr/>
            </a:pPr>
            <a:r>
              <a:rPr lang="en-US" sz="2000" dirty="0">
                <a:solidFill>
                  <a:schemeClr val="bg1"/>
                </a:solidFill>
              </a:rPr>
              <a:t>This, I think quite rightly, is seen as an attempt to negotiate between the Catholic doctrine of </a:t>
            </a:r>
            <a:r>
              <a:rPr lang="en-US" sz="2000" dirty="0" smtClean="0">
                <a:solidFill>
                  <a:schemeClr val="bg1"/>
                </a:solidFill>
              </a:rPr>
              <a:t>transubstantiation </a:t>
            </a:r>
            <a:r>
              <a:rPr lang="en-US" sz="2000" dirty="0">
                <a:solidFill>
                  <a:schemeClr val="bg1"/>
                </a:solidFill>
              </a:rPr>
              <a:t>and the Zwinglian doctrine that the eucharist is a mere memorial meal. In the process, I would suggest, but not everyone would agree with me, that the Lutheran doctrine of consubstantiation, that the Eucharist is both bread and wine and the Body and Blood of Christ is also incompatible with what is said here.</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961769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35742"/>
            <a:ext cx="8229600" cy="482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Elizabeth I: Conclusion.</a:t>
            </a:r>
            <a:endParaRPr lang="en-US" altLang="en-US" sz="2400" dirty="0"/>
          </a:p>
        </p:txBody>
      </p:sp>
      <p:sp>
        <p:nvSpPr>
          <p:cNvPr id="8" name="TextBox 7"/>
          <p:cNvSpPr txBox="1"/>
          <p:nvPr/>
        </p:nvSpPr>
        <p:spPr>
          <a:xfrm>
            <a:off x="457200" y="818148"/>
            <a:ext cx="8686800" cy="3416320"/>
          </a:xfrm>
          <a:prstGeom prst="rect">
            <a:avLst/>
          </a:prstGeom>
          <a:noFill/>
        </p:spPr>
        <p:txBody>
          <a:bodyPr wrap="square">
            <a:spAutoFit/>
          </a:bodyPr>
          <a:lstStyle/>
          <a:p>
            <a:pPr>
              <a:defRPr/>
            </a:pPr>
            <a:endParaRPr lang="en-US" sz="800" dirty="0">
              <a:solidFill>
                <a:schemeClr val="bg1"/>
              </a:solidFill>
            </a:endParaRPr>
          </a:p>
          <a:p>
            <a:pPr>
              <a:defRPr/>
            </a:pPr>
            <a:r>
              <a:rPr lang="en-US" sz="2000" dirty="0" smtClean="0">
                <a:solidFill>
                  <a:schemeClr val="bg1"/>
                </a:solidFill>
              </a:rPr>
              <a:t>There </a:t>
            </a:r>
            <a:r>
              <a:rPr lang="en-US" sz="2000" dirty="0">
                <a:solidFill>
                  <a:schemeClr val="bg1"/>
                </a:solidFill>
              </a:rPr>
              <a:t>can be little question that the clergy of Elizabeth’s reign, at least the higher clergy, had a markedly Calvinist bent. Our picture of the Elizabethan Puritan, middle-class, non-clerical, out of the mainstream of the established church, probably needs considerable revision. A Puritan party was to emerge in the 17th century, but that was in reaction to Archbishop Laud, archbishop of Canterbury from 1633 until his execution in </a:t>
            </a:r>
            <a:r>
              <a:rPr lang="en-US" sz="2000" dirty="0" smtClean="0">
                <a:solidFill>
                  <a:schemeClr val="bg1"/>
                </a:solidFill>
              </a:rPr>
              <a:t>1645. </a:t>
            </a:r>
            <a:r>
              <a:rPr lang="en-US" sz="2000" dirty="0">
                <a:solidFill>
                  <a:schemeClr val="bg1"/>
                </a:solidFill>
              </a:rPr>
              <a:t>It was also in sympathy with, and in reaction to, a bizarre series of events in Scotland.</a:t>
            </a:r>
            <a:endParaRPr lang="en-US" sz="800" dirty="0">
              <a:solidFill>
                <a:schemeClr val="bg1"/>
              </a:solidFill>
            </a:endParaRPr>
          </a:p>
          <a:p>
            <a:pPr>
              <a:defRPr/>
            </a:pPr>
            <a:r>
              <a:rPr lang="en-US" sz="2000" dirty="0">
                <a:solidFill>
                  <a:schemeClr val="bg1"/>
                </a:solidFill>
              </a:rPr>
              <a:t>The Body of Christ is given, taken, and eaten, in the Supper, only after an heavenly and spiritual manner. And the mean whereby the Body of Christ is received and eaten in the Supper, is Faith</a:t>
            </a:r>
            <a:r>
              <a:rPr lang="en-US" sz="2000" dirty="0" smtClean="0">
                <a:solidFill>
                  <a:schemeClr val="bg1"/>
                </a:solidFill>
              </a:rPr>
              <a:t>.</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513310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35742"/>
            <a:ext cx="8229600" cy="482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smtClean="0"/>
              <a:t>Elizabeth I: Conclusion (cont’d).</a:t>
            </a:r>
            <a:endParaRPr lang="en-US" altLang="en-US" sz="2400" dirty="0"/>
          </a:p>
        </p:txBody>
      </p:sp>
      <p:sp>
        <p:nvSpPr>
          <p:cNvPr id="8" name="TextBox 7"/>
          <p:cNvSpPr txBox="1"/>
          <p:nvPr/>
        </p:nvSpPr>
        <p:spPr>
          <a:xfrm>
            <a:off x="457200" y="818148"/>
            <a:ext cx="8686800" cy="6063198"/>
          </a:xfrm>
          <a:prstGeom prst="rect">
            <a:avLst/>
          </a:prstGeom>
          <a:noFill/>
        </p:spPr>
        <p:txBody>
          <a:bodyPr wrap="square">
            <a:spAutoFit/>
          </a:bodyPr>
          <a:lstStyle/>
          <a:p>
            <a:pPr>
              <a:defRPr/>
            </a:pPr>
            <a:r>
              <a:rPr lang="en-US" sz="2000" dirty="0" smtClean="0">
                <a:solidFill>
                  <a:schemeClr val="bg1"/>
                </a:solidFill>
              </a:rPr>
              <a:t>Elizabeth </a:t>
            </a:r>
            <a:r>
              <a:rPr lang="en-US" sz="2000" dirty="0">
                <a:solidFill>
                  <a:schemeClr val="bg1"/>
                </a:solidFill>
              </a:rPr>
              <a:t>reigned for 46 years. Much happened religiously over the course of those years that we cannot cover in any detail here. The largely Catholic parish clergy died out and were replaced by a more Protestant clergy. The penalties on lay people who were openly Catholic increased, so that by the end of Elizabeth’s reign only those with substantial means could maintain their status as what were increasingly called </a:t>
            </a:r>
            <a:r>
              <a:rPr lang="en-US" sz="2000" dirty="0" smtClean="0">
                <a:solidFill>
                  <a:schemeClr val="bg1"/>
                </a:solidFill>
              </a:rPr>
              <a:t>‘recusants’. </a:t>
            </a:r>
            <a:r>
              <a:rPr lang="en-US" sz="2000" dirty="0">
                <a:solidFill>
                  <a:schemeClr val="bg1"/>
                </a:solidFill>
              </a:rPr>
              <a:t>The importation of Catholic priests trained in seminaries abroad became a crime for which a number were executed. Open dissent by Protestants from the fairly large range of doctrines that could be maintained under the 39 articles was not officially tolerated, but such dissent existed. Disputes over the details of the liturgy, e.g., crosses vs. crucifixes, surplices vs. copes, continued, despite somewhat conflicting attempts to secure uniformity. By the end of the reign, as some have described it, the Elizabethan church had a Calvinist theology, but an episcopal structure of governance, and a much more elaborate ritual than what was found in Calvinist churches on the Continent. Whether that was a recipe for an explosion when the monarch was less popular than was Elizabeth is hard to know. The fact is that France had religious wars in the second half of the </a:t>
            </a:r>
            <a:r>
              <a:rPr lang="en-US" sz="2000" dirty="0" smtClean="0">
                <a:solidFill>
                  <a:schemeClr val="bg1"/>
                </a:solidFill>
              </a:rPr>
              <a:t>sixteenth </a:t>
            </a:r>
            <a:r>
              <a:rPr lang="en-US" sz="2000" dirty="0">
                <a:solidFill>
                  <a:schemeClr val="bg1"/>
                </a:solidFill>
              </a:rPr>
              <a:t>century; England did not have them until the first half of the </a:t>
            </a:r>
            <a:r>
              <a:rPr lang="en-US" sz="2000" dirty="0" smtClean="0">
                <a:solidFill>
                  <a:schemeClr val="bg1"/>
                </a:solidFill>
              </a:rPr>
              <a:t>seventeenth.</a:t>
            </a:r>
            <a:endParaRPr lang="en-US" sz="20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419748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0"/>
            <a:ext cx="8686800" cy="9113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Henry </a:t>
            </a:r>
            <a:r>
              <a:rPr lang="en-US" altLang="en-US" sz="2400" dirty="0"/>
              <a:t>VIII, the Reformation Parliament, and the Six Articles (</a:t>
            </a:r>
            <a:r>
              <a:rPr lang="en-US" altLang="en-US" sz="2400" i="1" dirty="0"/>
              <a:t>Mats</a:t>
            </a:r>
            <a:r>
              <a:rPr lang="en-US" altLang="en-US" sz="2400" dirty="0"/>
              <a:t>., pp. VIII–10 thru VIII–11.)</a:t>
            </a:r>
          </a:p>
        </p:txBody>
      </p:sp>
      <p:sp>
        <p:nvSpPr>
          <p:cNvPr id="8" name="TextBox 7"/>
          <p:cNvSpPr txBox="1"/>
          <p:nvPr/>
        </p:nvSpPr>
        <p:spPr>
          <a:xfrm>
            <a:off x="457200" y="1163781"/>
            <a:ext cx="8063345" cy="4401205"/>
          </a:xfrm>
          <a:prstGeom prst="rect">
            <a:avLst/>
          </a:prstGeom>
          <a:noFill/>
        </p:spPr>
        <p:txBody>
          <a:bodyPr wrap="square">
            <a:spAutoFit/>
          </a:bodyPr>
          <a:lstStyle/>
          <a:p>
            <a:pP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transubstantiation</a:t>
            </a:r>
            <a:r>
              <a:rPr lang="en-US" sz="2000" dirty="0">
                <a:solidFill>
                  <a:schemeClr val="bg1"/>
                </a:solidFill>
              </a:rPr>
              <a:t>, the doctrine that the eucharist is truly the body and blood of Christ</a:t>
            </a:r>
            <a:endParaRPr lang="en-US" sz="2000" dirty="0" smtClean="0">
              <a:solidFill>
                <a:schemeClr val="bg1"/>
              </a:solidFill>
            </a:endParaRP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the </a:t>
            </a:r>
            <a:r>
              <a:rPr lang="en-US" sz="2000" dirty="0">
                <a:solidFill>
                  <a:schemeClr val="bg1"/>
                </a:solidFill>
              </a:rPr>
              <a:t>lack of necessity of reception of the eucharist in the form of both bread and </a:t>
            </a:r>
            <a:r>
              <a:rPr lang="en-US" sz="2000" dirty="0" smtClean="0">
                <a:solidFill>
                  <a:schemeClr val="bg1"/>
                </a:solidFill>
              </a:rPr>
              <a:t>wine</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priests </a:t>
            </a:r>
            <a:r>
              <a:rPr lang="en-US" sz="2000" dirty="0">
                <a:solidFill>
                  <a:schemeClr val="bg1"/>
                </a:solidFill>
              </a:rPr>
              <a:t>may not </a:t>
            </a:r>
            <a:r>
              <a:rPr lang="en-US" sz="2000" dirty="0" smtClean="0">
                <a:solidFill>
                  <a:schemeClr val="bg1"/>
                </a:solidFill>
              </a:rPr>
              <a:t>marry</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vows </a:t>
            </a:r>
            <a:r>
              <a:rPr lang="en-US" sz="2000" dirty="0">
                <a:solidFill>
                  <a:schemeClr val="bg1"/>
                </a:solidFill>
              </a:rPr>
              <a:t>of chastity should be </a:t>
            </a:r>
            <a:r>
              <a:rPr lang="en-US" sz="2000" dirty="0" smtClean="0">
                <a:solidFill>
                  <a:schemeClr val="bg1"/>
                </a:solidFill>
              </a:rPr>
              <a:t>observed</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private </a:t>
            </a:r>
            <a:r>
              <a:rPr lang="en-US" sz="2000" dirty="0">
                <a:solidFill>
                  <a:schemeClr val="bg1"/>
                </a:solidFill>
              </a:rPr>
              <a:t>masses are agreeable to God’s </a:t>
            </a:r>
            <a:r>
              <a:rPr lang="en-US" sz="2000" dirty="0" smtClean="0">
                <a:solidFill>
                  <a:schemeClr val="bg1"/>
                </a:solidFill>
              </a:rPr>
              <a:t>law</a:t>
            </a:r>
          </a:p>
          <a:p>
            <a:pPr marL="342900" indent="-342900">
              <a:buFont typeface="Arial" panose="020B0604020202020204" pitchFamily="34" charset="0"/>
              <a:buChar char="•"/>
              <a:defRPr/>
            </a:pPr>
            <a:endParaRPr lang="en-US" sz="2000" dirty="0">
              <a:solidFill>
                <a:schemeClr val="bg1"/>
              </a:solidFill>
            </a:endParaRPr>
          </a:p>
          <a:p>
            <a:pPr marL="342900" indent="-342900">
              <a:buFont typeface="Arial" panose="020B0604020202020204" pitchFamily="34" charset="0"/>
              <a:buChar char="•"/>
              <a:defRPr/>
            </a:pPr>
            <a:r>
              <a:rPr lang="en-US" sz="2000" dirty="0" smtClean="0">
                <a:solidFill>
                  <a:schemeClr val="bg1"/>
                </a:solidFill>
              </a:rPr>
              <a:t>auricular </a:t>
            </a:r>
            <a:r>
              <a:rPr lang="en-US" sz="2000" dirty="0">
                <a:solidFill>
                  <a:schemeClr val="bg1"/>
                </a:solidFill>
              </a:rPr>
              <a:t>confession is expedient and necessary</a:t>
            </a:r>
            <a:endParaRPr lang="en-US" sz="2000" dirty="0" smtClean="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80976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The Henrician church as a schismatic church: Desiderius Erasmus (c.1469–1536)</a:t>
            </a:r>
            <a:endParaRPr lang="en-US" altLang="en-US" dirty="0"/>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3" name="Picture 2"/>
          <p:cNvPicPr>
            <a:picLocks noChangeAspect="1"/>
          </p:cNvPicPr>
          <p:nvPr/>
        </p:nvPicPr>
        <p:blipFill>
          <a:blip r:embed="rId3"/>
          <a:stretch>
            <a:fillRect/>
          </a:stretch>
        </p:blipFill>
        <p:spPr>
          <a:xfrm>
            <a:off x="3072384" y="1138934"/>
            <a:ext cx="4171026" cy="5769864"/>
          </a:xfrm>
          <a:prstGeom prst="rect">
            <a:avLst/>
          </a:prstGeom>
        </p:spPr>
      </p:pic>
    </p:spTree>
    <p:extLst>
      <p:ext uri="{BB962C8B-B14F-4D97-AF65-F5344CB8AC3E}">
        <p14:creationId xmlns:p14="http://schemas.microsoft.com/office/powerpoint/2010/main" val="4179516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21418"/>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The position of Desiderius Erasmus</a:t>
            </a:r>
            <a:endParaRPr lang="en-US" altLang="en-US" sz="2400" dirty="0"/>
          </a:p>
        </p:txBody>
      </p:sp>
      <p:sp>
        <p:nvSpPr>
          <p:cNvPr id="8" name="TextBox 7"/>
          <p:cNvSpPr txBox="1"/>
          <p:nvPr/>
        </p:nvSpPr>
        <p:spPr>
          <a:xfrm>
            <a:off x="457200" y="877972"/>
            <a:ext cx="8686800" cy="2554545"/>
          </a:xfrm>
          <a:prstGeom prst="rect">
            <a:avLst/>
          </a:prstGeom>
          <a:noFill/>
        </p:spPr>
        <p:txBody>
          <a:bodyPr wrap="square">
            <a:spAutoFit/>
          </a:bodyPr>
          <a:lstStyle/>
          <a:p>
            <a:pPr>
              <a:defRPr/>
            </a:pPr>
            <a:r>
              <a:rPr lang="en-US" sz="2000" dirty="0">
                <a:solidFill>
                  <a:schemeClr val="bg1"/>
                </a:solidFill>
              </a:rPr>
              <a:t>Many intellectuals in England were strongly influenced by Erasmus, and while Erasmus himself never officially fell into heresy, he clearly had a vision of a church far different from the church of the late Middle Ages and far different from what the Counter-Reformation Catholic Church became. Not only did Erasmus call for a </a:t>
            </a:r>
            <a:r>
              <a:rPr lang="en-US" sz="2000" dirty="0" smtClean="0">
                <a:solidFill>
                  <a:schemeClr val="bg1"/>
                </a:solidFill>
              </a:rPr>
              <a:t>thoroughgoing </a:t>
            </a:r>
            <a:r>
              <a:rPr lang="en-US" sz="2000" dirty="0">
                <a:solidFill>
                  <a:schemeClr val="bg1"/>
                </a:solidFill>
              </a:rPr>
              <a:t>reform of the institutions of the church; he also called for a return to a kind of primitive Christianity that he found in his studies of the original texts of the scriptures and in the writings of the early church fathers.</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1467732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61459"/>
            <a:ext cx="8229600" cy="736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The Henrician church as a schismatic church: </a:t>
            </a:r>
            <a:r>
              <a:rPr lang="en-US" altLang="en-US" sz="2400" dirty="0" smtClean="0"/>
              <a:t>Thomas Cranmer </a:t>
            </a:r>
            <a:r>
              <a:rPr lang="en-US" altLang="en-US" sz="2400" dirty="0"/>
              <a:t>(</a:t>
            </a:r>
            <a:r>
              <a:rPr lang="en-US" altLang="en-US" sz="2400" dirty="0" smtClean="0"/>
              <a:t>c.1489–1556</a:t>
            </a:r>
            <a:r>
              <a:rPr lang="en-US" altLang="en-US" sz="2400" dirty="0"/>
              <a:t>)</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2" name="Picture 1"/>
          <p:cNvPicPr>
            <a:picLocks noChangeAspect="1"/>
          </p:cNvPicPr>
          <p:nvPr/>
        </p:nvPicPr>
        <p:blipFill>
          <a:blip r:embed="rId3"/>
          <a:stretch>
            <a:fillRect/>
          </a:stretch>
        </p:blipFill>
        <p:spPr>
          <a:xfrm>
            <a:off x="2241470" y="1105249"/>
            <a:ext cx="4389120" cy="5621737"/>
          </a:xfrm>
          <a:prstGeom prst="rect">
            <a:avLst/>
          </a:prstGeom>
        </p:spPr>
      </p:pic>
    </p:spTree>
    <p:extLst>
      <p:ext uri="{BB962C8B-B14F-4D97-AF65-F5344CB8AC3E}">
        <p14:creationId xmlns:p14="http://schemas.microsoft.com/office/powerpoint/2010/main" val="3156887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80121"/>
            <a:ext cx="8229600" cy="517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The position of Thomas </a:t>
            </a:r>
            <a:r>
              <a:rPr lang="en-US" altLang="en-US" sz="2400" dirty="0"/>
              <a:t>Cranmer</a:t>
            </a:r>
          </a:p>
        </p:txBody>
      </p:sp>
      <p:sp>
        <p:nvSpPr>
          <p:cNvPr id="8" name="TextBox 7"/>
          <p:cNvSpPr txBox="1"/>
          <p:nvPr/>
        </p:nvSpPr>
        <p:spPr>
          <a:xfrm>
            <a:off x="457200" y="1040897"/>
            <a:ext cx="8686800" cy="5632311"/>
          </a:xfrm>
          <a:prstGeom prst="rect">
            <a:avLst/>
          </a:prstGeom>
          <a:noFill/>
        </p:spPr>
        <p:txBody>
          <a:bodyPr wrap="square">
            <a:spAutoFit/>
          </a:bodyPr>
          <a:lstStyle/>
          <a:p>
            <a:pPr>
              <a:defRPr/>
            </a:pPr>
            <a:r>
              <a:rPr lang="en-US" sz="2000" dirty="0">
                <a:solidFill>
                  <a:schemeClr val="bg1"/>
                </a:solidFill>
              </a:rPr>
              <a:t>Cranmer is one of the most complicated figures of the English Reformation. He bowed to Henry’s indominatable will in the matter of the divorce. He followed Somerset and Northumberland into a radical Protestant shift during the reign of Edward VI. He recanted at the beginning of Mary’s reign but nonetheless was executed for heresy. One view of him would see him as a simply a </a:t>
            </a:r>
            <a:r>
              <a:rPr lang="en-US" sz="2000" dirty="0" smtClean="0">
                <a:solidFill>
                  <a:schemeClr val="bg1"/>
                </a:solidFill>
              </a:rPr>
              <a:t>time-server. </a:t>
            </a:r>
            <a:r>
              <a:rPr lang="en-US" sz="2000" dirty="0">
                <a:solidFill>
                  <a:schemeClr val="bg1"/>
                </a:solidFill>
              </a:rPr>
              <a:t>He deserves, however, I think, a better judgment. There is some evidence that his views developed over the course of time, becoming, particularly on the question of transubstantiation, more Protestant. </a:t>
            </a:r>
            <a:r>
              <a:rPr lang="en-US" sz="2000" dirty="0" smtClean="0">
                <a:solidFill>
                  <a:schemeClr val="bg1"/>
                </a:solidFill>
              </a:rPr>
              <a:t>On </a:t>
            </a:r>
            <a:r>
              <a:rPr lang="en-US" sz="2000" dirty="0">
                <a:solidFill>
                  <a:schemeClr val="bg1"/>
                </a:solidFill>
              </a:rPr>
              <a:t>trial for his life in 1555, Cranmer said that he came to these views in 1538, which must mean that the stories that he privately opposed the six articles are true. Like all reality, the notion that Cranmer was a time-server has to come to grips with the fact that, at considerable risk to himself, he opposed the execution of both Thomas More and John Fisher. Finally, and here we move into the realm of the genuinely spiritual, any assessment of Cranmer must take into account the fact that he was one of the great liturgists of all times. Indeed, the Book of Common Prayer, almost entirely his creation, may be the greatest expression of worship in the English language.</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2360653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7747"/>
            <a:ext cx="8229600" cy="7758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a:t>The Henrician church as a schismatic church: Thomas Cromwell (c.1485–1540)</a:t>
            </a: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pic>
        <p:nvPicPr>
          <p:cNvPr id="2" name="Picture 1"/>
          <p:cNvPicPr>
            <a:picLocks noChangeAspect="1"/>
          </p:cNvPicPr>
          <p:nvPr/>
        </p:nvPicPr>
        <p:blipFill>
          <a:blip r:embed="rId3"/>
          <a:stretch>
            <a:fillRect/>
          </a:stretch>
        </p:blipFill>
        <p:spPr>
          <a:xfrm>
            <a:off x="2602125" y="1084429"/>
            <a:ext cx="4389120" cy="5223987"/>
          </a:xfrm>
          <a:prstGeom prst="rect">
            <a:avLst/>
          </a:prstGeom>
        </p:spPr>
      </p:pic>
    </p:spTree>
    <p:extLst>
      <p:ext uri="{BB962C8B-B14F-4D97-AF65-F5344CB8AC3E}">
        <p14:creationId xmlns:p14="http://schemas.microsoft.com/office/powerpoint/2010/main" val="59912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15889"/>
            <a:ext cx="8229600" cy="460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t>The position of Thomas </a:t>
            </a:r>
            <a:r>
              <a:rPr lang="en-US" altLang="en-US" sz="2400" dirty="0"/>
              <a:t>Cromwell</a:t>
            </a:r>
          </a:p>
        </p:txBody>
      </p:sp>
      <p:sp>
        <p:nvSpPr>
          <p:cNvPr id="8" name="TextBox 7"/>
          <p:cNvSpPr txBox="1"/>
          <p:nvPr/>
        </p:nvSpPr>
        <p:spPr>
          <a:xfrm>
            <a:off x="457200" y="576471"/>
            <a:ext cx="8686800" cy="2923877"/>
          </a:xfrm>
          <a:prstGeom prst="rect">
            <a:avLst/>
          </a:prstGeom>
          <a:noFill/>
        </p:spPr>
        <p:txBody>
          <a:bodyPr wrap="square">
            <a:spAutoFit/>
          </a:bodyPr>
          <a:lstStyle/>
          <a:p>
            <a:pPr>
              <a:defRPr/>
            </a:pPr>
            <a:endParaRPr lang="en-US" sz="800" i="1" dirty="0">
              <a:solidFill>
                <a:schemeClr val="bg1"/>
              </a:solidFill>
            </a:endParaRPr>
          </a:p>
          <a:p>
            <a:pPr>
              <a:defRPr/>
            </a:pPr>
            <a:r>
              <a:rPr lang="en-US" sz="2000" dirty="0">
                <a:solidFill>
                  <a:schemeClr val="bg1"/>
                </a:solidFill>
              </a:rPr>
              <a:t>With Cromwell we have less sense of the humanity and the spiritual progression. The man was, after all, an arch politician, and he never produced anything like the </a:t>
            </a:r>
            <a:r>
              <a:rPr lang="en-US" sz="2000" i="1" dirty="0">
                <a:solidFill>
                  <a:schemeClr val="bg1"/>
                </a:solidFill>
              </a:rPr>
              <a:t>Book of Common Prayer </a:t>
            </a:r>
            <a:r>
              <a:rPr lang="en-US" sz="2000" dirty="0">
                <a:solidFill>
                  <a:schemeClr val="bg1"/>
                </a:solidFill>
              </a:rPr>
              <a:t>or Thomas More’s </a:t>
            </a:r>
            <a:r>
              <a:rPr lang="en-US" sz="2000" i="1" dirty="0">
                <a:solidFill>
                  <a:schemeClr val="bg1"/>
                </a:solidFill>
              </a:rPr>
              <a:t>Utopia</a:t>
            </a:r>
            <a:r>
              <a:rPr lang="en-US" sz="2000" dirty="0">
                <a:solidFill>
                  <a:schemeClr val="bg1"/>
                </a:solidFill>
              </a:rPr>
              <a:t> or even St. German’s </a:t>
            </a:r>
            <a:r>
              <a:rPr lang="en-US" sz="2000" i="1" dirty="0">
                <a:solidFill>
                  <a:schemeClr val="bg1"/>
                </a:solidFill>
              </a:rPr>
              <a:t>Doctor and Student</a:t>
            </a:r>
            <a:r>
              <a:rPr lang="en-US" sz="2000" dirty="0">
                <a:solidFill>
                  <a:schemeClr val="bg1"/>
                </a:solidFill>
              </a:rPr>
              <a:t>, works that might have allowed us to see where his values really lay. Cromwell’s execution in 1540 for treason, however, was almost certainly a gross miscarriage of justice. Many were the faults of Thomas Cromwell, but disloyalty to his king was not one of them.</a:t>
            </a:r>
            <a:endParaRPr lang="en-US" sz="800" dirty="0">
              <a:solidFill>
                <a:schemeClr val="bg1"/>
              </a:solidFill>
            </a:endParaRPr>
          </a:p>
          <a:p>
            <a:pPr marL="288036">
              <a:defRPr/>
            </a:pPr>
            <a:endParaRPr lang="en-US" sz="800" dirty="0">
              <a:solidFill>
                <a:schemeClr val="bg1"/>
              </a:solidFill>
            </a:endParaRPr>
          </a:p>
          <a:p>
            <a:pPr>
              <a:defRPr/>
            </a:pPr>
            <a:endParaRPr lang="en-US" sz="800" dirty="0">
              <a:solidFill>
                <a:schemeClr val="bg1"/>
              </a:solidFill>
            </a:endParaRPr>
          </a:p>
        </p:txBody>
      </p:sp>
      <p:sp>
        <p:nvSpPr>
          <p:cNvPr id="4100" name="Rectangle 5"/>
          <p:cNvSpPr>
            <a:spLocks noChangeArrowheads="1"/>
          </p:cNvSpPr>
          <p:nvPr/>
        </p:nvSpPr>
        <p:spPr bwMode="auto">
          <a:xfrm>
            <a:off x="0" y="-115888"/>
            <a:ext cx="217488" cy="2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900" dirty="0"/>
              <a:t> </a:t>
            </a:r>
            <a:endParaRPr lang="en-US" altLang="en-US" dirty="0"/>
          </a:p>
        </p:txBody>
      </p:sp>
    </p:spTree>
    <p:extLst>
      <p:ext uri="{BB962C8B-B14F-4D97-AF65-F5344CB8AC3E}">
        <p14:creationId xmlns:p14="http://schemas.microsoft.com/office/powerpoint/2010/main" val="352803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bilder constitutionalism">
  <a:themeElements>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lder constitutionalis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der constitutionalis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lder constitutionalis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lder constitutionalis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lder constitutionalis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lder constitutionalis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lder constitutionalis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der constitutionalis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lder constitutionalis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lder constitutionalis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lder constitutionalis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lder constitutionalis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lder constitutionalis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bilder constitutionalism</Template>
  <TotalTime>49419</TotalTime>
  <Words>4305</Words>
  <Application>Microsoft Office PowerPoint</Application>
  <PresentationFormat>On-screen Show (4:3)</PresentationFormat>
  <Paragraphs>190</Paragraphs>
  <Slides>29</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Times New Roman</vt:lpstr>
      <vt:lpstr>bilder constitutionalism</vt:lpstr>
      <vt:lpstr>PowerPoint Presentation</vt:lpstr>
      <vt:lpstr>Introduction</vt:lpstr>
      <vt:lpstr>Henry VIII, the Reformation Parliament, and the Six Articles (Mats., pp. VIII–10 thru VIII–11.)</vt:lpstr>
      <vt:lpstr>The Henrician church as a schismatic church: Desiderius Erasmus (c.1469–1536)</vt:lpstr>
      <vt:lpstr>The position of Desiderius Erasmus</vt:lpstr>
      <vt:lpstr>The Henrician church as a schismatic church: Thomas Cranmer (c.1489–1556)</vt:lpstr>
      <vt:lpstr>The position of Thomas Cranmer</vt:lpstr>
      <vt:lpstr>The Henrician church as a schismatic church: Thomas Cromwell (c.1485–1540)</vt:lpstr>
      <vt:lpstr>The position of Thomas Cromwell</vt:lpstr>
      <vt:lpstr>The Henrician church as a schismatic church: Thomas More (c.1478–1535)</vt:lpstr>
      <vt:lpstr>The position of Thomas More</vt:lpstr>
      <vt:lpstr>The Reformation Parliament (1529–1536)</vt:lpstr>
      <vt:lpstr>The Reformation Parliament (1529–1536) (cont’d)</vt:lpstr>
      <vt:lpstr>The Reformation Parliament (1529–1536) (cont’d)</vt:lpstr>
      <vt:lpstr>The Reformation Parliament (1529–1536) (cont’d)</vt:lpstr>
      <vt:lpstr>Schism and Erastianism (Thomas Erastus, 1524–1583).</vt:lpstr>
      <vt:lpstr>The Tudor revolution in government.</vt:lpstr>
      <vt:lpstr>The Tudor revolution in government (cont’d).</vt:lpstr>
      <vt:lpstr>The Tudor revolution in government (cont’d).</vt:lpstr>
      <vt:lpstr>Edward VI (1547–1553) – Somerset and Northumberland.</vt:lpstr>
      <vt:lpstr>Edward VI (cont’d)</vt:lpstr>
      <vt:lpstr>Mary I (1553–58).</vt:lpstr>
      <vt:lpstr>Elizabeth I (1558–1603).</vt:lpstr>
      <vt:lpstr>Elizabeth I: ‘The Elizabethan Settlement’ (1559).</vt:lpstr>
      <vt:lpstr>Elizabeth I: The 39 Articles (1563, 1571).</vt:lpstr>
      <vt:lpstr>Elizabeth I: The 39 Articles (cont’d).</vt:lpstr>
      <vt:lpstr>Elizabeth I: The 39 Articles (cont’d).</vt:lpstr>
      <vt:lpstr>Elizabeth I: Conclusion.</vt:lpstr>
      <vt:lpstr>Elizabeth I: Conclusion (cont’d).</vt:lpstr>
    </vt:vector>
  </TitlesOfParts>
  <Company>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Constitutionalism  &amp;  Constitutional Law  Mary Sarah Bilder  American Society for Legal History November 18, 2006</dc:title>
  <dc:creator>bilder</dc:creator>
  <cp:lastModifiedBy>Charles Donahue</cp:lastModifiedBy>
  <cp:revision>665</cp:revision>
  <dcterms:created xsi:type="dcterms:W3CDTF">2007-01-08T17:13:49Z</dcterms:created>
  <dcterms:modified xsi:type="dcterms:W3CDTF">2021-11-06T14:50:23Z</dcterms:modified>
</cp:coreProperties>
</file>