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83" r:id="rId2"/>
    <p:sldId id="425" r:id="rId3"/>
    <p:sldId id="405" r:id="rId4"/>
    <p:sldId id="407" r:id="rId5"/>
    <p:sldId id="446" r:id="rId6"/>
    <p:sldId id="451" r:id="rId7"/>
    <p:sldId id="447" r:id="rId8"/>
    <p:sldId id="448" r:id="rId9"/>
    <p:sldId id="449" r:id="rId10"/>
    <p:sldId id="450" r:id="rId11"/>
    <p:sldId id="452" r:id="rId12"/>
    <p:sldId id="453" r:id="rId13"/>
    <p:sldId id="454" r:id="rId14"/>
    <p:sldId id="434" r:id="rId15"/>
    <p:sldId id="409" r:id="rId16"/>
    <p:sldId id="445" r:id="rId17"/>
    <p:sldId id="429" r:id="rId18"/>
    <p:sldId id="417" r:id="rId19"/>
    <p:sldId id="431" r:id="rId20"/>
    <p:sldId id="430" r:id="rId21"/>
    <p:sldId id="433" r:id="rId22"/>
    <p:sldId id="435" r:id="rId23"/>
    <p:sldId id="436" r:id="rId24"/>
    <p:sldId id="437" r:id="rId25"/>
    <p:sldId id="438" r:id="rId26"/>
    <p:sldId id="439" r:id="rId27"/>
    <p:sldId id="440" r:id="rId28"/>
  </p:sldIdLst>
  <p:sldSz cx="9144000" cy="6858000" type="screen4x3"/>
  <p:notesSz cx="7010400" cy="9296400"/>
  <p:defaultTex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788" autoAdjust="0"/>
    <p:restoredTop sz="87500" autoAdjust="0"/>
  </p:normalViewPr>
  <p:slideViewPr>
    <p:cSldViewPr snapToGrid="0">
      <p:cViewPr varScale="1">
        <p:scale>
          <a:sx n="95" d="100"/>
          <a:sy n="95" d="100"/>
        </p:scale>
        <p:origin x="81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786"/>
    </p:cViewPr>
  </p:sorterViewPr>
  <p:notesViewPr>
    <p:cSldViewPr snapToGrid="0">
      <p:cViewPr varScale="1">
        <p:scale>
          <a:sx n="81" d="100"/>
          <a:sy n="81" d="100"/>
        </p:scale>
        <p:origin x="-199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defTabSz="931670" eaLnBrk="1" hangingPunct="1">
              <a:defRPr>
                <a:latin typeface="Arial" charset="0"/>
              </a:defRPr>
            </a:lvl1pPr>
          </a:lstStyle>
          <a:p>
            <a:pPr>
              <a:defRPr/>
            </a:pPr>
            <a:endParaRPr lang="en-US" dirty="0"/>
          </a:p>
        </p:txBody>
      </p:sp>
      <p:sp>
        <p:nvSpPr>
          <p:cNvPr id="5123" name="Rectangle 3"/>
          <p:cNvSpPr>
            <a:spLocks noGrp="1" noChangeArrowheads="1"/>
          </p:cNvSpPr>
          <p:nvPr>
            <p:ph type="dt" idx="1"/>
          </p:nvPr>
        </p:nvSpPr>
        <p:spPr bwMode="auto">
          <a:xfrm>
            <a:off x="3971925" y="0"/>
            <a:ext cx="3036888" cy="4635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1670" eaLnBrk="1" hangingPunct="1">
              <a:defRPr>
                <a:latin typeface="Arial" charset="0"/>
              </a:defRPr>
            </a:lvl1pPr>
          </a:lstStyle>
          <a:p>
            <a:pPr>
              <a:defRPr/>
            </a:pPr>
            <a:endParaRPr lang="en-US" dirty="0"/>
          </a:p>
        </p:txBody>
      </p:sp>
      <p:sp>
        <p:nvSpPr>
          <p:cNvPr id="2052"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31263"/>
            <a:ext cx="3036888" cy="46355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defTabSz="931670" eaLnBrk="1" hangingPunct="1">
              <a:defRPr>
                <a:latin typeface="Arial" charset="0"/>
              </a:defRPr>
            </a:lvl1pPr>
          </a:lstStyle>
          <a:p>
            <a:pPr>
              <a:defRPr/>
            </a:pPr>
            <a:endParaRPr lang="en-US" dirty="0"/>
          </a:p>
        </p:txBody>
      </p:sp>
      <p:sp>
        <p:nvSpPr>
          <p:cNvPr id="5127" name="Rectangle 7"/>
          <p:cNvSpPr>
            <a:spLocks noGrp="1" noChangeArrowheads="1"/>
          </p:cNvSpPr>
          <p:nvPr>
            <p:ph type="sldNum" sz="quarter" idx="5"/>
          </p:nvPr>
        </p:nvSpPr>
        <p:spPr bwMode="auto">
          <a:xfrm>
            <a:off x="3971925" y="8831263"/>
            <a:ext cx="3036888" cy="46355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0275" eaLnBrk="1" hangingPunct="1">
              <a:defRPr/>
            </a:lvl1pPr>
          </a:lstStyle>
          <a:p>
            <a:pPr>
              <a:defRPr/>
            </a:pPr>
            <a:fld id="{F923ECB2-CE3C-43B6-9640-57D6926B146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ommons.wikimedia.org/wiki/Special:BookSources/1-85264-022-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2</a:t>
            </a:fld>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p:nvPr>
        </p:nvSpPr>
        <p:spPr>
          <a:ln/>
        </p:spPr>
      </p:sp>
      <p:sp>
        <p:nvSpPr>
          <p:cNvPr id="1741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
            </a:r>
            <a:br>
              <a:rPr lang="en-US" altLang="en-US" dirty="0" smtClean="0">
                <a:latin typeface="Arial" panose="020B0604020202020204" pitchFamily="34" charset="0"/>
              </a:rPr>
            </a:br>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
        <p:nvSpPr>
          <p:cNvPr id="17412"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99FA0E12-244F-448D-A1CA-E4A76F108C61}" type="slidenum">
              <a:rPr lang="en-US" altLang="en-US" smtClean="0"/>
              <a:pPr/>
              <a:t>17</a:t>
            </a:fld>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ChangeArrowheads="1" noTextEdit="1"/>
          </p:cNvSpPr>
          <p:nvPr>
            <p:ph type="sldImg"/>
          </p:nvPr>
        </p:nvSpPr>
        <p:spPr>
          <a:ln/>
        </p:spPr>
      </p:sp>
      <p:sp>
        <p:nvSpPr>
          <p:cNvPr id="2048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2048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C181FE2A-EFE7-4430-948C-AF9A7880E69D}" type="slidenum">
              <a:rPr lang="en-US" altLang="en-US" smtClean="0"/>
              <a:pPr/>
              <a:t>18</a:t>
            </a:fld>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23ECB2-CE3C-43B6-9640-57D6926B1462}" type="slidenum">
              <a:rPr lang="en-US" altLang="en-US" smtClean="0"/>
              <a:pPr>
                <a:defRPr/>
              </a:pPr>
              <a:t>20</a:t>
            </a:fld>
            <a:endParaRPr lang="en-US" altLang="en-US" dirty="0"/>
          </a:p>
        </p:txBody>
      </p:sp>
    </p:spTree>
    <p:extLst>
      <p:ext uri="{BB962C8B-B14F-4D97-AF65-F5344CB8AC3E}">
        <p14:creationId xmlns:p14="http://schemas.microsoft.com/office/powerpoint/2010/main" val="756548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ChangeArrowheads="1" noTextEdit="1"/>
          </p:cNvSpPr>
          <p:nvPr>
            <p:ph type="sldImg"/>
          </p:nvPr>
        </p:nvSpPr>
        <p:spPr>
          <a:ln/>
        </p:spPr>
      </p:sp>
      <p:sp>
        <p:nvSpPr>
          <p:cNvPr id="8195"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8196"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FFEEB1DB-5576-463E-9308-73152D25464C}" type="slidenum">
              <a:rPr lang="en-US" altLang="en-US" smtClean="0"/>
              <a:pPr/>
              <a:t>4</a:t>
            </a:fld>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5</a:t>
            </a:fld>
            <a:endParaRPr lang="en-US" altLang="en-US" dirty="0" smtClean="0"/>
          </a:p>
        </p:txBody>
      </p:sp>
    </p:spTree>
    <p:extLst>
      <p:ext uri="{BB962C8B-B14F-4D97-AF65-F5344CB8AC3E}">
        <p14:creationId xmlns:p14="http://schemas.microsoft.com/office/powerpoint/2010/main" val="1959915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6</a:t>
            </a:fld>
            <a:endParaRPr lang="en-US" altLang="en-US" dirty="0" smtClean="0"/>
          </a:p>
        </p:txBody>
      </p:sp>
    </p:spTree>
    <p:extLst>
      <p:ext uri="{BB962C8B-B14F-4D97-AF65-F5344CB8AC3E}">
        <p14:creationId xmlns:p14="http://schemas.microsoft.com/office/powerpoint/2010/main" val="381269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Arial" charset="0"/>
                <a:ea typeface="+mn-ea"/>
                <a:cs typeface="+mn-cs"/>
              </a:rPr>
              <a:t>By mbartelsm - Own work, CC BY-SA 3.0, https://commons.wikimedia.org/w/index.php?curid=86531831</a:t>
            </a:r>
          </a:p>
          <a:p>
            <a:r>
              <a:rPr lang="en-US" sz="1200" kern="1200" smtClean="0">
                <a:solidFill>
                  <a:schemeClr val="tx1"/>
                </a:solidFill>
                <a:effectLst/>
                <a:latin typeface="Arial" charset="0"/>
                <a:ea typeface="+mn-ea"/>
                <a:cs typeface="+mn-cs"/>
              </a:rPr>
              <a:t>Primarily based on Bede's Ecclesiastical History (Book I, Chapter 15), giving Angle, Saxon, and Jute homelands; Jones &amp; Mattingly's Atlas of Roman Britain (ISBN 978-1-84217-06700, 1990, reprinted 2007); and Higham's Rome, Britain and the Anglo-Saxons (</a:t>
            </a:r>
            <a:r>
              <a:rPr lang="en-US" sz="1200" u="sng" kern="1200" smtClean="0">
                <a:solidFill>
                  <a:schemeClr val="tx1"/>
                </a:solidFill>
                <a:effectLst/>
                <a:latin typeface="Arial" charset="0"/>
                <a:ea typeface="+mn-ea"/>
                <a:cs typeface="+mn-cs"/>
                <a:hlinkClick r:id="rId3" tooltip="Special:BookSources/1-85264-022-7"/>
              </a:rPr>
              <a:t>ISBN 1-85264-022-7</a:t>
            </a:r>
            <a:r>
              <a:rPr lang="en-US" sz="1200" kern="1200" smtClean="0">
                <a:solidFill>
                  <a:schemeClr val="tx1"/>
                </a:solidFill>
                <a:effectLst/>
                <a:latin typeface="Arial" charset="0"/>
                <a:ea typeface="+mn-ea"/>
                <a:cs typeface="+mn-cs"/>
              </a:rPr>
              <a:t>, 1992).</a:t>
            </a:r>
            <a:endParaRPr lang="en-US"/>
          </a:p>
        </p:txBody>
      </p:sp>
      <p:sp>
        <p:nvSpPr>
          <p:cNvPr id="4" name="Slide Number Placeholder 3"/>
          <p:cNvSpPr>
            <a:spLocks noGrp="1"/>
          </p:cNvSpPr>
          <p:nvPr>
            <p:ph type="sldNum" sz="quarter" idx="10"/>
          </p:nvPr>
        </p:nvSpPr>
        <p:spPr/>
        <p:txBody>
          <a:bodyPr/>
          <a:lstStyle/>
          <a:p>
            <a:pPr>
              <a:defRPr/>
            </a:pPr>
            <a:fld id="{F923ECB2-CE3C-43B6-9640-57D6926B1462}" type="slidenum">
              <a:rPr lang="en-US" altLang="en-US" smtClean="0"/>
              <a:pPr>
                <a:defRPr/>
              </a:pPr>
              <a:t>10</a:t>
            </a:fld>
            <a:endParaRPr lang="en-US" altLang="en-US" dirty="0"/>
          </a:p>
        </p:txBody>
      </p:sp>
    </p:spTree>
    <p:extLst>
      <p:ext uri="{BB962C8B-B14F-4D97-AF65-F5344CB8AC3E}">
        <p14:creationId xmlns:p14="http://schemas.microsoft.com/office/powerpoint/2010/main" val="891412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ChangeArrowheads="1" noTextEdit="1"/>
          </p:cNvSpPr>
          <p:nvPr>
            <p:ph type="sldImg"/>
          </p:nvPr>
        </p:nvSpPr>
        <p:spPr>
          <a:ln/>
        </p:spPr>
      </p:sp>
      <p:sp>
        <p:nvSpPr>
          <p:cNvPr id="8195"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8196"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FFEEB1DB-5576-463E-9308-73152D25464C}" type="slidenum">
              <a:rPr lang="en-US" altLang="en-US" smtClean="0"/>
              <a:pPr/>
              <a:t>13</a:t>
            </a:fld>
            <a:endParaRPr lang="en-US" altLang="en-US" dirty="0" smtClean="0"/>
          </a:p>
        </p:txBody>
      </p:sp>
    </p:spTree>
    <p:extLst>
      <p:ext uri="{BB962C8B-B14F-4D97-AF65-F5344CB8AC3E}">
        <p14:creationId xmlns:p14="http://schemas.microsoft.com/office/powerpoint/2010/main" val="1942280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ChangeArrowheads="1" noTextEdit="1"/>
          </p:cNvSpPr>
          <p:nvPr>
            <p:ph type="sldImg"/>
          </p:nvPr>
        </p:nvSpPr>
        <p:spPr>
          <a:ln/>
        </p:spPr>
      </p:sp>
      <p:sp>
        <p:nvSpPr>
          <p:cNvPr id="1229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12292"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F714B2F7-B8C7-4292-9CEC-1D3001CE41AF}" type="slidenum">
              <a:rPr lang="en-US" altLang="en-US" smtClean="0"/>
              <a:pPr/>
              <a:t>14</a:t>
            </a:fld>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ln/>
        </p:spPr>
      </p:sp>
      <p:sp>
        <p:nvSpPr>
          <p:cNvPr id="1433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14340"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8F19055D-2886-4E53-B199-26697198E137}" type="slidenum">
              <a:rPr lang="en-US" altLang="en-US" smtClean="0"/>
              <a:pPr/>
              <a:t>15</a:t>
            </a:fld>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ln/>
        </p:spPr>
      </p:sp>
      <p:sp>
        <p:nvSpPr>
          <p:cNvPr id="1433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14340"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8F19055D-2886-4E53-B199-26697198E137}" type="slidenum">
              <a:rPr lang="en-US" altLang="en-US" smtClean="0"/>
              <a:pPr/>
              <a:t>16</a:t>
            </a:fld>
            <a:endParaRPr lang="en-US" altLang="en-US" dirty="0" smtClean="0"/>
          </a:p>
        </p:txBody>
      </p:sp>
    </p:spTree>
    <p:extLst>
      <p:ext uri="{BB962C8B-B14F-4D97-AF65-F5344CB8AC3E}">
        <p14:creationId xmlns:p14="http://schemas.microsoft.com/office/powerpoint/2010/main" val="1058389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67763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5631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2800">
                <a:solidFill>
                  <a:schemeClr val="bg1"/>
                </a:solidFill>
              </a:defRPr>
            </a:lvl1p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sz="2000">
                <a:solidFill>
                  <a:schemeClr val="bg1"/>
                </a:solidFill>
              </a:defRPr>
            </a:lvl1pPr>
            <a:lvl2pPr>
              <a:defRPr sz="2000">
                <a:solidFill>
                  <a:schemeClr val="bg1"/>
                </a:solidFill>
              </a:defRPr>
            </a:lvl2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3998695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53350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4831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1079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64073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8686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4558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50596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0" y="3175"/>
            <a:ext cx="9144000" cy="6854825"/>
          </a:xfrm>
          <a:prstGeom prst="rect">
            <a:avLst/>
          </a:prstGeom>
          <a:solidFill>
            <a:srgbClr val="000050"/>
          </a:solidFill>
          <a:ln>
            <a:noFill/>
          </a:ln>
        </p:spPr>
        <p:txBody>
          <a:bodyPr wrap="none"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defRPr/>
            </a:pPr>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aw.harvard.edu/faculty/cdonahue/courses/ELH/lectures/l02.out.pdf" TargetMode="External"/><Relationship Id="rId2" Type="http://schemas.openxmlformats.org/officeDocument/2006/relationships/hyperlink" Target="l01.screenout.doc"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Tx/>
              <a:buNone/>
            </a:pPr>
            <a:r>
              <a:rPr lang="en-US" altLang="en-US" sz="2400" dirty="0" smtClean="0"/>
              <a:t>English Constitutional and Legal History:</a:t>
            </a:r>
            <a:br>
              <a:rPr lang="en-US" altLang="en-US" sz="2400" dirty="0" smtClean="0"/>
            </a:br>
            <a:r>
              <a:rPr lang="en-US" altLang="en-US" sz="2400" dirty="0" smtClean="0"/>
              <a:t>Anglo-Saxon Constitutional History</a:t>
            </a:r>
            <a:r>
              <a:rPr lang="en-US" altLang="en-US" dirty="0" smtClean="0"/>
              <a:t/>
            </a:r>
            <a:br>
              <a:rPr lang="en-US" altLang="en-US" dirty="0" smtClean="0"/>
            </a:br>
            <a:r>
              <a:rPr lang="en-US" altLang="en-US" dirty="0" smtClean="0"/>
              <a:t>Lecture </a:t>
            </a:r>
            <a:r>
              <a:rPr lang="en-US" altLang="en-US" dirty="0" smtClean="0"/>
              <a:t>2</a:t>
            </a:r>
            <a:endParaRPr lang="en-US" altLang="en-US" dirty="0" smtClean="0"/>
          </a:p>
          <a:p>
            <a:pPr algn="ctr" eaLnBrk="1" hangingPunct="1">
              <a:buFontTx/>
              <a:buNone/>
            </a:pPr>
            <a:endParaRPr lang="en-US" altLang="en-US" dirty="0" smtClean="0">
              <a:hlinkClick r:id="rId2" action="ppaction://hlinkfile"/>
            </a:endParaRPr>
          </a:p>
          <a:p>
            <a:pPr eaLnBrk="1" hangingPunct="1">
              <a:buFontTx/>
              <a:buNone/>
            </a:pPr>
            <a:r>
              <a:rPr lang="en-US" altLang="en-US" dirty="0" smtClean="0">
                <a:hlinkClick r:id="rId3"/>
              </a:rPr>
              <a:t>Click here for a printed </a:t>
            </a:r>
            <a:r>
              <a:rPr lang="en-US" altLang="en-US" dirty="0" smtClean="0">
                <a:hlinkClick r:id="rId3"/>
              </a:rPr>
              <a:t>outline</a:t>
            </a:r>
            <a:r>
              <a:rPr lang="en-US" altLang="en-US" dirty="0" smtClean="0"/>
              <a:t>.</a:t>
            </a:r>
            <a:endParaRPr lang="en-US"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2726"/>
          </a:xfrm>
        </p:spPr>
        <p:txBody>
          <a:bodyPr/>
          <a:lstStyle/>
          <a:p>
            <a:r>
              <a:rPr lang="en-US" sz="2400" smtClean="0"/>
              <a:t>A recent map of the invasions</a:t>
            </a:r>
            <a:endParaRPr lang="en-US" sz="2400"/>
          </a:p>
        </p:txBody>
      </p:sp>
      <p:pic>
        <p:nvPicPr>
          <p:cNvPr id="4098" name="Picture 1" descr="Anglo-Saxon Homelands and Settlement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054" y="997527"/>
            <a:ext cx="5486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3832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2726"/>
          </a:xfrm>
        </p:spPr>
        <p:txBody>
          <a:bodyPr/>
          <a:lstStyle/>
          <a:p>
            <a:r>
              <a:rPr lang="en-US" sz="2400" smtClean="0"/>
              <a:t>The invaders </a:t>
            </a:r>
            <a:r>
              <a:rPr lang="en-US" altLang="en-US" sz="2400" smtClean="0"/>
              <a:t>– </a:t>
            </a:r>
            <a:r>
              <a:rPr lang="en-US" sz="2400" smtClean="0"/>
              <a:t>why did they come?</a:t>
            </a:r>
            <a:endParaRPr lang="en-US" sz="2400"/>
          </a:p>
        </p:txBody>
      </p:sp>
      <p:sp>
        <p:nvSpPr>
          <p:cNvPr id="3" name="Content Placeholder 2"/>
          <p:cNvSpPr>
            <a:spLocks noGrp="1"/>
          </p:cNvSpPr>
          <p:nvPr>
            <p:ph idx="1"/>
          </p:nvPr>
        </p:nvSpPr>
        <p:spPr>
          <a:xfrm>
            <a:off x="477982" y="820882"/>
            <a:ext cx="8229600" cy="5486399"/>
          </a:xfrm>
        </p:spPr>
        <p:txBody>
          <a:bodyPr/>
          <a:lstStyle/>
          <a:p>
            <a:r>
              <a:rPr lang="en-US" smtClean="0"/>
              <a:t>iIn </a:t>
            </a:r>
            <a:r>
              <a:rPr lang="en-US"/>
              <a:t>the early to mid-fifth century a group of wild men called Huns came off the steppes of Central Asia and pushed various Germanic tribes into the Roman Empire</a:t>
            </a:r>
            <a:r>
              <a:rPr lang="en-US"/>
              <a:t>. </a:t>
            </a:r>
            <a:r>
              <a:rPr lang="en-US" smtClean="0"/>
              <a:t>The </a:t>
            </a:r>
            <a:r>
              <a:rPr lang="en-US"/>
              <a:t>explanation of the Anglo-Saxon invasions that relies on the Huns suggests that as various Germanic tribes were pushed into the west those that were living on the south shore of the north sea had no place to go on land, so they got into their boats and went to England..</a:t>
            </a:r>
          </a:p>
          <a:p>
            <a:endParaRPr lang="en-US" sz="1000"/>
          </a:p>
          <a:p>
            <a:r>
              <a:rPr lang="en-US" smtClean="0"/>
              <a:t>Beginning </a:t>
            </a:r>
            <a:r>
              <a:rPr lang="en-US"/>
              <a:t>in the Netherlands and running all the way to </a:t>
            </a:r>
            <a:r>
              <a:rPr lang="en-US"/>
              <a:t>Gdansk </a:t>
            </a:r>
            <a:r>
              <a:rPr lang="en-US" smtClean="0"/>
              <a:t>the </a:t>
            </a:r>
            <a:r>
              <a:rPr lang="en-US"/>
              <a:t>land is very low lying. There is some evidence that in the fourth century the water-level in the North Sea rose. People living along this coast would have been flooded out, so they got into their boats and went to England..</a:t>
            </a:r>
          </a:p>
          <a:p>
            <a:endParaRPr lang="en-US" sz="1000" smtClean="0"/>
          </a:p>
          <a:p>
            <a:pPr marL="0" indent="0">
              <a:buNone/>
            </a:pPr>
            <a:r>
              <a:rPr lang="en-US"/>
              <a:t>Neither explanation is very satisfactory for the Angles, who would seem to have been living on the west shore of the Baltic and not on the south shore of the north sea. We also know that long before either of these things happened the Germanic peoples were on the </a:t>
            </a:r>
            <a:r>
              <a:rPr lang="en-US"/>
              <a:t>move</a:t>
            </a:r>
            <a:r>
              <a:rPr lang="en-US" smtClean="0"/>
              <a:t>.</a:t>
            </a:r>
            <a:endParaRPr lang="en-US"/>
          </a:p>
        </p:txBody>
      </p:sp>
    </p:spTree>
    <p:extLst>
      <p:ext uri="{BB962C8B-B14F-4D97-AF65-F5344CB8AC3E}">
        <p14:creationId xmlns:p14="http://schemas.microsoft.com/office/powerpoint/2010/main" val="1073614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2726"/>
          </a:xfrm>
        </p:spPr>
        <p:txBody>
          <a:bodyPr/>
          <a:lstStyle/>
          <a:p>
            <a:r>
              <a:rPr lang="en-US" sz="2400" smtClean="0"/>
              <a:t>The success of the invasions</a:t>
            </a:r>
            <a:endParaRPr lang="en-US" sz="2400"/>
          </a:p>
        </p:txBody>
      </p:sp>
      <p:sp>
        <p:nvSpPr>
          <p:cNvPr id="3" name="Content Placeholder 2"/>
          <p:cNvSpPr>
            <a:spLocks noGrp="1"/>
          </p:cNvSpPr>
          <p:nvPr>
            <p:ph idx="1"/>
          </p:nvPr>
        </p:nvSpPr>
        <p:spPr>
          <a:xfrm>
            <a:off x="477982" y="820882"/>
            <a:ext cx="8229600" cy="5486399"/>
          </a:xfrm>
        </p:spPr>
        <p:txBody>
          <a:bodyPr/>
          <a:lstStyle/>
          <a:p>
            <a:endParaRPr lang="en-US" sz="1000" smtClean="0"/>
          </a:p>
          <a:p>
            <a:pPr marL="0" indent="0">
              <a:buNone/>
            </a:pPr>
            <a:r>
              <a:rPr lang="en-US" smtClean="0"/>
              <a:t>We </a:t>
            </a:r>
            <a:r>
              <a:rPr lang="en-US"/>
              <a:t>should avoid the impression that the invaders simply swept over the land. There were set-backs probably as late as the mid-sixth century. (These </a:t>
            </a:r>
            <a:r>
              <a:rPr lang="en-US"/>
              <a:t>may </a:t>
            </a:r>
            <a:r>
              <a:rPr lang="en-US" smtClean="0"/>
              <a:t>be </a:t>
            </a:r>
            <a:r>
              <a:rPr lang="en-US"/>
              <a:t>the source of the Arthurian legends). Place-name evidence suggests, however, that the conquest was relatively complete. Those of the Britons, the Celtic-speaking people who lived in the area at the time, who were not killed and who did not move west to become the ancestors of the modern Welsh and Cornish were probably absorbed. Their genetic contribution to the modern English </a:t>
            </a:r>
            <a:r>
              <a:rPr lang="en-US"/>
              <a:t>population </a:t>
            </a:r>
            <a:r>
              <a:rPr lang="en-US" smtClean="0"/>
              <a:t>seems </a:t>
            </a:r>
            <a:r>
              <a:rPr lang="en-US"/>
              <a:t>–</a:t>
            </a:r>
            <a:r>
              <a:rPr lang="en-US" smtClean="0"/>
              <a:t> </a:t>
            </a:r>
            <a:r>
              <a:rPr lang="en-US"/>
              <a:t>emphasize </a:t>
            </a:r>
            <a:r>
              <a:rPr lang="en-US" smtClean="0"/>
              <a:t>seems </a:t>
            </a:r>
            <a:r>
              <a:rPr lang="en-US"/>
              <a:t>–</a:t>
            </a:r>
            <a:r>
              <a:rPr lang="en-US" smtClean="0"/>
              <a:t> </a:t>
            </a:r>
            <a:r>
              <a:rPr lang="en-US"/>
              <a:t>to be quite high.</a:t>
            </a:r>
          </a:p>
        </p:txBody>
      </p:sp>
    </p:spTree>
    <p:extLst>
      <p:ext uri="{BB962C8B-B14F-4D97-AF65-F5344CB8AC3E}">
        <p14:creationId xmlns:p14="http://schemas.microsoft.com/office/powerpoint/2010/main" val="1766648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419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smtClean="0"/>
              <a:t>Map of England in the 8th </a:t>
            </a:r>
            <a:r>
              <a:rPr lang="en-US" altLang="en-US" sz="2400" smtClean="0"/>
              <a:t>century (</a:t>
            </a:r>
            <a:r>
              <a:rPr lang="en-US" altLang="en-US" sz="2400" i="1" smtClean="0"/>
              <a:t>again</a:t>
            </a:r>
            <a:r>
              <a:rPr lang="en-US" altLang="en-US" sz="2400" smtClean="0"/>
              <a:t>)</a:t>
            </a:r>
            <a:endParaRPr lang="en-US" altLang="en-US" sz="2400" dirty="0" smtClean="0"/>
          </a:p>
        </p:txBody>
      </p:sp>
      <p:sp>
        <p:nvSpPr>
          <p:cNvPr id="8196" name="TextBox 6"/>
          <p:cNvSpPr txBox="1">
            <a:spLocks noChangeArrowheads="1"/>
          </p:cNvSpPr>
          <p:nvPr/>
        </p:nvSpPr>
        <p:spPr bwMode="auto">
          <a:xfrm>
            <a:off x="2266950" y="2410691"/>
            <a:ext cx="6648450" cy="124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342900" indent="-342900">
              <a:buFont typeface="Arial" panose="020B0604020202020204" pitchFamily="34" charset="0"/>
              <a:buChar char="•"/>
              <a:defRPr/>
            </a:pPr>
            <a:endParaRPr lang="en-US" altLang="en-US" sz="2000" dirty="0" smtClean="0">
              <a:solidFill>
                <a:schemeClr val="bg1"/>
              </a:solidFill>
            </a:endParaRPr>
          </a:p>
        </p:txBody>
      </p:sp>
      <p:sp>
        <p:nvSpPr>
          <p:cNvPr id="717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dirty="0">
                <a:cs typeface="Times New Roman" panose="02020603050405020304" pitchFamily="18" charset="0"/>
              </a:rPr>
              <a:t>Pretend that medieval England had a constitution in the modern sense? The danger of anachronism and the mistakes of William Stubbs.</a:t>
            </a:r>
            <a:r>
              <a:rPr lang="en-US" altLang="en-US" sz="900" dirty="0"/>
              <a:t> </a:t>
            </a:r>
            <a:endParaRPr lang="en-US" altLang="en-US" dirty="0"/>
          </a:p>
        </p:txBody>
      </p:sp>
      <p:sp>
        <p:nvSpPr>
          <p:cNvPr id="7174" name="Rectangle 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dirty="0">
                <a:cs typeface="Times New Roman" panose="02020603050405020304" pitchFamily="18" charset="0"/>
              </a:rPr>
              <a:t>Pretend that medieval England had a constitution in the modern sense? The danger of anachronism and the mistakes of William Stubbs.</a:t>
            </a:r>
            <a:r>
              <a:rPr lang="en-US" altLang="en-US" sz="900" dirty="0"/>
              <a:t> </a:t>
            </a:r>
            <a:endParaRPr lang="en-US" altLang="en-US" dirty="0"/>
          </a:p>
        </p:txBody>
      </p:sp>
      <p:sp>
        <p:nvSpPr>
          <p:cNvPr id="7175" name="Rectangle 9"/>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dirty="0">
                <a:cs typeface="Times New Roman" panose="02020603050405020304" pitchFamily="18" charset="0"/>
              </a:rPr>
              <a:t>Pretend that medieval England had a constitution in the modern sense? The danger of anachronism and the mistakes of William Stubbs.</a:t>
            </a:r>
            <a:r>
              <a:rPr lang="en-US" altLang="en-US" sz="900" dirty="0"/>
              <a:t> </a:t>
            </a:r>
            <a:endParaRPr lang="en-US" altLang="en-US" dirty="0"/>
          </a:p>
        </p:txBody>
      </p:sp>
      <p:pic>
        <p:nvPicPr>
          <p:cNvPr id="2050" name="Picture 2" descr="Map01Heptarc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7449" y="846137"/>
            <a:ext cx="5068511" cy="57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5441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9930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a:t>Bede’s account of the conversion of Edwin, king of the Northumbrians, by Paulinus</a:t>
            </a:r>
            <a:r>
              <a:rPr lang="en-US" altLang="en-US" sz="2400"/>
              <a:t>, </a:t>
            </a:r>
            <a:r>
              <a:rPr lang="en-US" altLang="en-US" sz="2400" smtClean="0"/>
              <a:t>later bishop </a:t>
            </a:r>
            <a:r>
              <a:rPr lang="en-US" altLang="en-US" sz="2400"/>
              <a:t>of </a:t>
            </a:r>
            <a:r>
              <a:rPr lang="en-US" altLang="en-US" sz="2400" smtClean="0"/>
              <a:t>Rochester, </a:t>
            </a:r>
            <a:r>
              <a:rPr lang="en-US" altLang="en-US" sz="2400" dirty="0"/>
              <a:t>in </a:t>
            </a:r>
            <a:r>
              <a:rPr lang="en-US" altLang="en-US" sz="2400" dirty="0" smtClean="0"/>
              <a:t>627 (Mats. p</a:t>
            </a:r>
            <a:r>
              <a:rPr lang="en-US" altLang="en-US" sz="2400" smtClean="0"/>
              <a:t>. II</a:t>
            </a:r>
            <a:r>
              <a:rPr lang="en-US" sz="2400"/>
              <a:t>–</a:t>
            </a:r>
            <a:r>
              <a:rPr lang="en-US" altLang="en-US" sz="2400" smtClean="0"/>
              <a:t>2</a:t>
            </a:r>
            <a:r>
              <a:rPr lang="en-US" altLang="en-US" sz="2400" dirty="0" smtClean="0"/>
              <a:t>).</a:t>
            </a:r>
            <a:endParaRPr lang="en-US" altLang="en-US" sz="2400" dirty="0" smtClean="0"/>
          </a:p>
        </p:txBody>
      </p:sp>
      <p:sp>
        <p:nvSpPr>
          <p:cNvPr id="12293" name="TextBox 1"/>
          <p:cNvSpPr txBox="1">
            <a:spLocks noChangeArrowheads="1"/>
          </p:cNvSpPr>
          <p:nvPr/>
        </p:nvSpPr>
        <p:spPr bwMode="auto">
          <a:xfrm>
            <a:off x="457200" y="1579418"/>
            <a:ext cx="74295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0" indent="0">
              <a:defRPr/>
            </a:pPr>
            <a:r>
              <a:rPr lang="en-US" sz="2000" dirty="0">
                <a:solidFill>
                  <a:schemeClr val="bg1"/>
                </a:solidFill>
              </a:rPr>
              <a:t>When the king had heard these words [of Paulinus], he replied that he was both willing and bound to receive the faith which he taught. Still, he said that he would confer about it with his loyal chief men and counsellors, so that if they also were of his opinion they might all be consecrated to Christ together in the font of life. And with Paulinus</a:t>
            </a:r>
            <a:r>
              <a:rPr lang="en-US" sz="2000" dirty="0" smtClean="0">
                <a:solidFill>
                  <a:schemeClr val="bg1"/>
                </a:solidFill>
              </a:rPr>
              <a:t>’ </a:t>
            </a:r>
            <a:r>
              <a:rPr lang="en-US" sz="2000" dirty="0">
                <a:solidFill>
                  <a:schemeClr val="bg1"/>
                </a:solidFill>
              </a:rPr>
              <a:t>assent, he did as he had said. For, holding a council with his wise men, he asked of each in turn what he thought of this doctrine, previously unknown, and of this new worship of God, which was preached.</a:t>
            </a:r>
            <a:endParaRPr lang="en-US" sz="2000" dirty="0" smtClean="0">
              <a:solidFill>
                <a:schemeClr val="bg1"/>
              </a:solidFill>
            </a:endParaRPr>
          </a:p>
          <a:p>
            <a:pPr>
              <a:buFont typeface="Arial" panose="020B0604020202020204" pitchFamily="34" charset="0"/>
              <a:buChar char="•"/>
              <a:defRPr/>
            </a:pPr>
            <a:endParaRPr lang="en-US" altLang="en-US" sz="2000" i="1" dirty="0" smtClean="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587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smtClean="0"/>
              <a:t>The </a:t>
            </a:r>
            <a:r>
              <a:rPr lang="en-US" altLang="en-US" sz="2400" dirty="0"/>
              <a:t>conversion of </a:t>
            </a:r>
            <a:r>
              <a:rPr lang="en-US" altLang="en-US" sz="2400" dirty="0" smtClean="0"/>
              <a:t>Edwin </a:t>
            </a:r>
            <a:r>
              <a:rPr lang="en-US" altLang="en-US" sz="2400" dirty="0"/>
              <a:t>by </a:t>
            </a:r>
            <a:r>
              <a:rPr lang="en-US" altLang="en-US" sz="2400" dirty="0" smtClean="0"/>
              <a:t>Paulinus (cont’d).</a:t>
            </a:r>
            <a:endParaRPr lang="en-US" altLang="en-US" sz="2400" dirty="0" smtClean="0"/>
          </a:p>
        </p:txBody>
      </p:sp>
      <p:sp>
        <p:nvSpPr>
          <p:cNvPr id="14342" name="TextBox 9"/>
          <p:cNvSpPr txBox="1">
            <a:spLocks noChangeArrowheads="1"/>
          </p:cNvSpPr>
          <p:nvPr/>
        </p:nvSpPr>
        <p:spPr bwMode="auto">
          <a:xfrm>
            <a:off x="457200" y="1152525"/>
            <a:ext cx="744696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defRPr/>
            </a:pPr>
            <a:r>
              <a:rPr lang="en-US" sz="2000" dirty="0">
                <a:solidFill>
                  <a:schemeClr val="bg1">
                    <a:lumMod val="95000"/>
                  </a:schemeClr>
                </a:solidFill>
                <a:latin typeface="+mn-lt"/>
              </a:rPr>
              <a:t>The chief of his priests, Coifi, at once replied to him: “See, king, what manner of thing this is which is now preached to us; for I most surely admit to you, what I have learnt beyond a doubt, that the religion which we have held up till now has no power at all and no use. For none of your followers has applied himself to the worship of our gods more zealously than I; and nevertheless there are many who receive from you more ample gifts and greater honours than I, and prosper more in all things which they plan to do or get. But if the gods were of any avail, they would rather help me, who have been careful to serve them more devotedly. It remains, therefore, that if on examination you find these new things, which are now preached to us, better and more efficacious, we should hasten to receive them without any delay.”</a:t>
            </a:r>
            <a:endParaRPr lang="en-US" altLang="en-US" sz="2000" dirty="0" smtClean="0">
              <a:solidFill>
                <a:schemeClr val="bg1">
                  <a:lumMod val="95000"/>
                </a:schemeClr>
              </a:solidFill>
              <a:latin typeface="+mn-lt"/>
            </a:endParaRPr>
          </a:p>
        </p:txBody>
      </p:sp>
      <p:sp>
        <p:nvSpPr>
          <p:cNvPr id="3" name="Rectangle 8"/>
          <p:cNvSpPr>
            <a:spLocks noChangeArrowheads="1"/>
          </p:cNvSpPr>
          <p:nvPr/>
        </p:nvSpPr>
        <p:spPr bwMode="auto">
          <a:xfrm>
            <a:off x="0" y="-44450"/>
            <a:ext cx="1841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n-US" altLang="en-US" sz="2000" dirty="0">
              <a:solidFill>
                <a:schemeClr val="bg1">
                  <a:lumMod val="95000"/>
                </a:schemeClr>
              </a:solidFill>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587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a:t>The conversion of Edwin by Paulinus (cont’d).</a:t>
            </a:r>
            <a:endParaRPr lang="en-US" altLang="en-US" sz="2400" dirty="0" smtClean="0"/>
          </a:p>
        </p:txBody>
      </p:sp>
      <p:sp>
        <p:nvSpPr>
          <p:cNvPr id="14342" name="TextBox 9"/>
          <p:cNvSpPr txBox="1">
            <a:spLocks noChangeArrowheads="1"/>
          </p:cNvSpPr>
          <p:nvPr/>
        </p:nvSpPr>
        <p:spPr bwMode="auto">
          <a:xfrm>
            <a:off x="498764" y="862013"/>
            <a:ext cx="7446963"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defRPr/>
            </a:pPr>
            <a:r>
              <a:rPr lang="en-US" sz="2000" dirty="0">
                <a:solidFill>
                  <a:schemeClr val="bg1">
                    <a:lumMod val="95000"/>
                  </a:schemeClr>
                </a:solidFill>
                <a:latin typeface="+mn-lt"/>
              </a:rPr>
              <a:t>Another of the king’s chief men, assenting to his persuasive and prudent words, immediately added: “Thus, O king, the present life of men on earth, in comparison with that time which is unknown to us, appears to me to be as if, when you are sitting at supper with your ealdormen and thegns in the winter-time, and a fire is lighted in the midst and the hall warmed, but everywhere outside the storms of wintry rain and snow are raging, a sparrow should come and fly rapidly through the hall, coming in at one door, and immediately out at the other. Whilst it is inside, it is not touched by the storm of winter, but yet, that tiny space of calm gone in a moment, from winter at once returning to winter, it is lost to your sight. Thus this life of men appears for a little while; but of what is to follow, or of what went before, we are entirely ignorant. Hence, if this new teaching brings greater certainty, it seems fit to be followed.” The rest of the nobles and king’s counsellors, by divine inspiration, spoke to the same effect.</a:t>
            </a:r>
          </a:p>
        </p:txBody>
      </p:sp>
      <p:sp>
        <p:nvSpPr>
          <p:cNvPr id="3" name="Rectangle 8"/>
          <p:cNvSpPr>
            <a:spLocks noChangeArrowheads="1"/>
          </p:cNvSpPr>
          <p:nvPr/>
        </p:nvSpPr>
        <p:spPr bwMode="auto">
          <a:xfrm>
            <a:off x="0" y="-44450"/>
            <a:ext cx="1841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n-US" altLang="en-US" sz="2000" dirty="0">
              <a:solidFill>
                <a:schemeClr val="bg1">
                  <a:lumMod val="95000"/>
                </a:schemeClr>
              </a:solidFill>
              <a:latin typeface="+mn-lt"/>
            </a:endParaRPr>
          </a:p>
        </p:txBody>
      </p:sp>
    </p:spTree>
    <p:extLst>
      <p:ext uri="{BB962C8B-B14F-4D97-AF65-F5344CB8AC3E}">
        <p14:creationId xmlns:p14="http://schemas.microsoft.com/office/powerpoint/2010/main" val="1007131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a:t>The conversion of </a:t>
            </a:r>
            <a:r>
              <a:rPr lang="en-US" altLang="en-US" sz="2400" dirty="0" smtClean="0"/>
              <a:t>England according </a:t>
            </a:r>
            <a:r>
              <a:rPr lang="en-US" altLang="en-US" sz="2400" smtClean="0"/>
              <a:t>to Bede</a:t>
            </a:r>
            <a:endParaRPr lang="en-US" altLang="en-US" sz="2400" dirty="0" smtClean="0"/>
          </a:p>
        </p:txBody>
      </p:sp>
      <p:sp>
        <p:nvSpPr>
          <p:cNvPr id="16387" name="TextBox 6"/>
          <p:cNvSpPr txBox="1">
            <a:spLocks noChangeArrowheads="1"/>
          </p:cNvSpPr>
          <p:nvPr/>
        </p:nvSpPr>
        <p:spPr bwMode="auto">
          <a:xfrm>
            <a:off x="457200" y="1201487"/>
            <a:ext cx="7621884"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buFont typeface="Arial" panose="020B0604020202020204" pitchFamily="34" charset="0"/>
              <a:buChar char="•"/>
            </a:pPr>
            <a:r>
              <a:rPr lang="en-US" sz="2000" dirty="0" smtClean="0">
                <a:solidFill>
                  <a:schemeClr val="bg1"/>
                </a:solidFill>
                <a:latin typeface="+mn-lt"/>
              </a:rPr>
              <a:t>Pope </a:t>
            </a:r>
            <a:r>
              <a:rPr lang="en-US" sz="2000" dirty="0">
                <a:solidFill>
                  <a:schemeClr val="bg1"/>
                </a:solidFill>
                <a:latin typeface="+mn-lt"/>
              </a:rPr>
              <a:t>Gregory I and Augustine of Canterbury (late 6th century</a:t>
            </a:r>
            <a:r>
              <a:rPr lang="en-US" sz="2000" dirty="0" smtClean="0">
                <a:solidFill>
                  <a:schemeClr val="bg1"/>
                </a:solidFill>
                <a:latin typeface="+mn-lt"/>
              </a:rPr>
              <a:t>)</a:t>
            </a:r>
          </a:p>
          <a:p>
            <a:pPr>
              <a:buFont typeface="Arial" panose="020B0604020202020204" pitchFamily="34" charset="0"/>
              <a:buChar char="•"/>
            </a:pPr>
            <a:endParaRPr lang="en-US" sz="2000" dirty="0">
              <a:solidFill>
                <a:schemeClr val="bg1"/>
              </a:solidFill>
              <a:latin typeface="+mn-lt"/>
            </a:endParaRPr>
          </a:p>
          <a:p>
            <a:pPr>
              <a:buFont typeface="Arial" panose="020B0604020202020204" pitchFamily="34" charset="0"/>
              <a:buChar char="•"/>
            </a:pPr>
            <a:r>
              <a:rPr lang="en-US" sz="2000" dirty="0" smtClean="0">
                <a:solidFill>
                  <a:schemeClr val="bg1"/>
                </a:solidFill>
                <a:latin typeface="+mn-lt"/>
              </a:rPr>
              <a:t>The </a:t>
            </a:r>
            <a:r>
              <a:rPr lang="en-US" sz="2000" dirty="0">
                <a:solidFill>
                  <a:schemeClr val="bg1"/>
                </a:solidFill>
                <a:latin typeface="+mn-lt"/>
              </a:rPr>
              <a:t>role of the Irish; the synod of Whitby </a:t>
            </a:r>
            <a:r>
              <a:rPr lang="en-US" sz="2000">
                <a:solidFill>
                  <a:schemeClr val="bg1"/>
                </a:solidFill>
                <a:latin typeface="+mn-lt"/>
              </a:rPr>
              <a:t>(</a:t>
            </a:r>
            <a:r>
              <a:rPr lang="en-US" sz="2000" smtClean="0">
                <a:solidFill>
                  <a:schemeClr val="bg1"/>
                </a:solidFill>
                <a:latin typeface="+mn-lt"/>
              </a:rPr>
              <a:t>663)</a:t>
            </a:r>
            <a:endParaRPr lang="en-US" sz="2000" dirty="0" smtClean="0">
              <a:solidFill>
                <a:schemeClr val="bg1"/>
              </a:solidFill>
              <a:latin typeface="+mn-lt"/>
            </a:endParaRPr>
          </a:p>
          <a:p>
            <a:pPr>
              <a:buFont typeface="Arial" panose="020B0604020202020204" pitchFamily="34" charset="0"/>
              <a:buChar char="•"/>
            </a:pPr>
            <a:endParaRPr lang="en-US" sz="2000" dirty="0">
              <a:solidFill>
                <a:schemeClr val="bg1"/>
              </a:solidFill>
              <a:latin typeface="+mn-lt"/>
            </a:endParaRPr>
          </a:p>
          <a:p>
            <a:pPr>
              <a:buFont typeface="Arial" panose="020B0604020202020204" pitchFamily="34" charset="0"/>
              <a:buChar char="•"/>
            </a:pPr>
            <a:r>
              <a:rPr lang="en-US" sz="2000" dirty="0" smtClean="0">
                <a:solidFill>
                  <a:schemeClr val="bg1"/>
                </a:solidFill>
                <a:latin typeface="+mn-lt"/>
              </a:rPr>
              <a:t>Theodore </a:t>
            </a:r>
            <a:r>
              <a:rPr lang="en-US" sz="2000" dirty="0">
                <a:solidFill>
                  <a:schemeClr val="bg1"/>
                </a:solidFill>
                <a:latin typeface="+mn-lt"/>
              </a:rPr>
              <a:t>of Tarsus and the council of Hertford (672</a:t>
            </a:r>
            <a:r>
              <a:rPr lang="en-US" sz="2000" dirty="0" smtClean="0">
                <a:solidFill>
                  <a:schemeClr val="bg1"/>
                </a:solidFill>
                <a:latin typeface="+mn-lt"/>
              </a:rPr>
              <a:t>)</a:t>
            </a:r>
          </a:p>
          <a:p>
            <a:pPr>
              <a:buFont typeface="Arial" panose="020B0604020202020204" pitchFamily="34" charset="0"/>
              <a:buChar char="•"/>
            </a:pPr>
            <a:endParaRPr lang="en-US" sz="2000" dirty="0">
              <a:solidFill>
                <a:schemeClr val="bg1"/>
              </a:solidFill>
              <a:latin typeface="+mn-lt"/>
            </a:endParaRPr>
          </a:p>
          <a:p>
            <a:pPr>
              <a:buFont typeface="Arial" panose="020B0604020202020204" pitchFamily="34" charset="0"/>
              <a:buChar char="•"/>
            </a:pPr>
            <a:r>
              <a:rPr lang="en-US" sz="2000" dirty="0" smtClean="0">
                <a:solidFill>
                  <a:schemeClr val="bg1"/>
                </a:solidFill>
                <a:latin typeface="+mn-lt"/>
              </a:rPr>
              <a:t>Benet </a:t>
            </a:r>
            <a:r>
              <a:rPr lang="en-US" sz="2000" dirty="0">
                <a:solidFill>
                  <a:schemeClr val="bg1"/>
                </a:solidFill>
                <a:latin typeface="+mn-lt"/>
              </a:rPr>
              <a:t>Biscop and the founding of the monasteries of Monkwearmouth (674) and Jarrow (681)</a:t>
            </a:r>
            <a:endParaRPr lang="en-US" sz="2000" dirty="0" smtClean="0">
              <a:solidFill>
                <a:schemeClr val="bg1"/>
              </a:solidFill>
            </a:endParaRPr>
          </a:p>
        </p:txBody>
      </p:sp>
      <p:sp>
        <p:nvSpPr>
          <p:cNvPr id="7" name="Rectangle 6"/>
          <p:cNvSpPr>
            <a:spLocks noChangeArrowheads="1"/>
          </p:cNvSpPr>
          <p:nvPr/>
        </p:nvSpPr>
        <p:spPr bwMode="auto">
          <a:xfrm flipV="1">
            <a:off x="477982" y="1890755"/>
            <a:ext cx="92894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bg1"/>
              </a:solidFill>
              <a:effectLst/>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274638"/>
            <a:ext cx="8229600" cy="4942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smtClean="0"/>
              <a:t>Constitutional ideas in the story of the conversion of Edwin</a:t>
            </a:r>
            <a:endParaRPr lang="en-US" altLang="en-US" sz="2400" dirty="0" smtClean="0"/>
          </a:p>
        </p:txBody>
      </p:sp>
      <p:sp>
        <p:nvSpPr>
          <p:cNvPr id="8" name="TextBox 7"/>
          <p:cNvSpPr txBox="1"/>
          <p:nvPr/>
        </p:nvSpPr>
        <p:spPr>
          <a:xfrm>
            <a:off x="457200" y="1496291"/>
            <a:ext cx="7564582" cy="3170099"/>
          </a:xfrm>
          <a:prstGeom prst="rect">
            <a:avLst/>
          </a:prstGeom>
          <a:noFill/>
        </p:spPr>
        <p:txBody>
          <a:bodyPr wrap="square">
            <a:spAutoFit/>
          </a:bodyPr>
          <a:lstStyle/>
          <a:p>
            <a:pPr marL="342900" indent="-342900">
              <a:buFont typeface="Arial" panose="020B0604020202020204" pitchFamily="34" charset="0"/>
              <a:buChar char="•"/>
              <a:defRPr/>
            </a:pPr>
            <a:r>
              <a:rPr lang="en-US" sz="2000" smtClean="0">
                <a:solidFill>
                  <a:schemeClr val="bg1"/>
                </a:solidFill>
              </a:rPr>
              <a:t>“loyal </a:t>
            </a:r>
            <a:r>
              <a:rPr lang="en-US" sz="2000" dirty="0">
                <a:solidFill>
                  <a:schemeClr val="bg1"/>
                </a:solidFill>
              </a:rPr>
              <a:t>chief men and </a:t>
            </a:r>
            <a:r>
              <a:rPr lang="en-US" sz="2000" dirty="0" smtClean="0">
                <a:solidFill>
                  <a:schemeClr val="bg1"/>
                </a:solidFill>
              </a:rPr>
              <a:t>counsellors” (</a:t>
            </a:r>
            <a:r>
              <a:rPr lang="en-US" sz="2000" i="1" dirty="0" smtClean="0">
                <a:solidFill>
                  <a:schemeClr val="bg1"/>
                </a:solidFill>
              </a:rPr>
              <a:t>amicis </a:t>
            </a:r>
            <a:r>
              <a:rPr lang="en-US" sz="2000" i="1" dirty="0">
                <a:solidFill>
                  <a:schemeClr val="bg1"/>
                </a:solidFill>
              </a:rPr>
              <a:t>principibus </a:t>
            </a:r>
            <a:r>
              <a:rPr lang="en-US" sz="2000" i="1" dirty="0" smtClean="0">
                <a:solidFill>
                  <a:schemeClr val="bg1"/>
                </a:solidFill>
              </a:rPr>
              <a:t>consiliariis</a:t>
            </a:r>
            <a:r>
              <a:rPr lang="en-US" sz="2000" dirty="0" smtClean="0">
                <a:solidFill>
                  <a:schemeClr val="bg1"/>
                </a:solidFill>
              </a:rPr>
              <a:t>)</a:t>
            </a:r>
          </a:p>
          <a:p>
            <a:pPr marL="342900"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“in </a:t>
            </a:r>
            <a:r>
              <a:rPr lang="en-US" sz="2000" dirty="0">
                <a:solidFill>
                  <a:schemeClr val="bg1"/>
                </a:solidFill>
              </a:rPr>
              <a:t>the council of the </a:t>
            </a:r>
            <a:r>
              <a:rPr lang="en-US" sz="2000" dirty="0" smtClean="0">
                <a:solidFill>
                  <a:schemeClr val="bg1"/>
                </a:solidFill>
              </a:rPr>
              <a:t>wise” (</a:t>
            </a:r>
            <a:r>
              <a:rPr lang="en-US" sz="2000" i="1" dirty="0">
                <a:solidFill>
                  <a:schemeClr val="bg1"/>
                </a:solidFill>
              </a:rPr>
              <a:t>in consilio sapientium</a:t>
            </a:r>
            <a:r>
              <a:rPr lang="en-US" sz="2000" dirty="0" smtClean="0">
                <a:solidFill>
                  <a:schemeClr val="bg1"/>
                </a:solidFill>
              </a:rPr>
              <a:t>)</a:t>
            </a:r>
          </a:p>
          <a:p>
            <a:pPr marL="342900"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a:t>
            </a:r>
            <a:r>
              <a:rPr lang="en-US" sz="2000" dirty="0">
                <a:solidFill>
                  <a:schemeClr val="bg1"/>
                </a:solidFill>
              </a:rPr>
              <a:t>earldomen and </a:t>
            </a:r>
            <a:r>
              <a:rPr lang="en-US" sz="2000" dirty="0" smtClean="0">
                <a:solidFill>
                  <a:schemeClr val="bg1"/>
                </a:solidFill>
              </a:rPr>
              <a:t>thegns”  (</a:t>
            </a:r>
            <a:r>
              <a:rPr lang="en-US" sz="2000" i="1" dirty="0" smtClean="0">
                <a:solidFill>
                  <a:schemeClr val="bg1"/>
                </a:solidFill>
              </a:rPr>
              <a:t>cum </a:t>
            </a:r>
            <a:r>
              <a:rPr lang="en-US" sz="2000" i="1" dirty="0">
                <a:solidFill>
                  <a:schemeClr val="bg1"/>
                </a:solidFill>
              </a:rPr>
              <a:t>ducibus et </a:t>
            </a:r>
            <a:r>
              <a:rPr lang="en-US" sz="2000" i="1" dirty="0" smtClean="0">
                <a:solidFill>
                  <a:schemeClr val="bg1"/>
                </a:solidFill>
              </a:rPr>
              <a:t>ministris</a:t>
            </a:r>
            <a:r>
              <a:rPr lang="en-US" sz="2000" dirty="0" smtClean="0">
                <a:solidFill>
                  <a:schemeClr val="bg1"/>
                </a:solidFill>
              </a:rPr>
              <a:t>, literally ‘leaders </a:t>
            </a:r>
            <a:r>
              <a:rPr lang="en-US" sz="2000" smtClean="0">
                <a:solidFill>
                  <a:schemeClr val="bg1"/>
                </a:solidFill>
              </a:rPr>
              <a:t>and ministers’</a:t>
            </a:r>
            <a:endParaRPr lang="en-US" sz="2000" dirty="0" smtClean="0">
              <a:solidFill>
                <a:schemeClr val="bg1"/>
              </a:solidFill>
            </a:endParaRPr>
          </a:p>
          <a:p>
            <a:pPr marL="342900"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“nobles </a:t>
            </a:r>
            <a:r>
              <a:rPr lang="en-US" sz="2000" dirty="0">
                <a:solidFill>
                  <a:schemeClr val="bg1"/>
                </a:solidFill>
              </a:rPr>
              <a:t>and king’s </a:t>
            </a:r>
            <a:r>
              <a:rPr lang="en-US" sz="2000" dirty="0" smtClean="0">
                <a:solidFill>
                  <a:schemeClr val="bg1"/>
                </a:solidFill>
              </a:rPr>
              <a:t>counsellors” (</a:t>
            </a:r>
            <a:r>
              <a:rPr lang="en-US" sz="2000" i="1" dirty="0" smtClean="0">
                <a:solidFill>
                  <a:schemeClr val="bg1"/>
                </a:solidFill>
              </a:rPr>
              <a:t>maiores natu</a:t>
            </a:r>
            <a:r>
              <a:rPr lang="en-US" sz="2000" dirty="0" smtClean="0">
                <a:solidFill>
                  <a:schemeClr val="bg1"/>
                </a:solidFill>
              </a:rPr>
              <a:t>, literally ‘those greater by birth’, and </a:t>
            </a:r>
            <a:r>
              <a:rPr lang="en-US" sz="2000" i="1" dirty="0">
                <a:solidFill>
                  <a:schemeClr val="bg1"/>
                </a:solidFill>
              </a:rPr>
              <a:t>regis </a:t>
            </a:r>
            <a:r>
              <a:rPr lang="en-US" sz="2000" i="1" dirty="0" smtClean="0">
                <a:solidFill>
                  <a:schemeClr val="bg1"/>
                </a:solidFill>
              </a:rPr>
              <a:t>consiliarii</a:t>
            </a:r>
            <a:r>
              <a:rPr lang="en-US" sz="2000" dirty="0" smtClean="0">
                <a:solidFill>
                  <a:schemeClr val="bg1"/>
                </a:solidFill>
              </a:rPr>
              <a:t>)</a:t>
            </a:r>
            <a:r>
              <a:rPr lang="en-US" sz="2000" dirty="0" smtClean="0"/>
              <a:t>h</a:t>
            </a:r>
            <a:r>
              <a:rPr lang="en-US" dirty="0" smtClean="0"/>
              <a:t> </a:t>
            </a:r>
            <a:r>
              <a:rPr lang="en-US" dirty="0"/>
              <a:t>century</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457200" y="274638"/>
            <a:ext cx="8229600" cy="5774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smtClean="0"/>
              <a:t>The </a:t>
            </a:r>
            <a:r>
              <a:rPr lang="en-US" altLang="en-US" sz="2400" i="1" dirty="0" smtClean="0"/>
              <a:t>bretwaldan</a:t>
            </a:r>
            <a:endParaRPr lang="en-US" altLang="en-US" sz="2400" i="1" dirty="0" smtClean="0"/>
          </a:p>
        </p:txBody>
      </p:sp>
      <p:sp>
        <p:nvSpPr>
          <p:cNvPr id="3" name="Content Placeholder 2"/>
          <p:cNvSpPr>
            <a:spLocks noGrp="1"/>
          </p:cNvSpPr>
          <p:nvPr>
            <p:ph idx="1"/>
          </p:nvPr>
        </p:nvSpPr>
        <p:spPr>
          <a:xfrm>
            <a:off x="457200" y="1266826"/>
            <a:ext cx="8229600" cy="4157230"/>
          </a:xfrm>
        </p:spPr>
        <p:txBody>
          <a:bodyPr/>
          <a:lstStyle/>
          <a:p>
            <a:pPr marL="0" indent="0">
              <a:buNone/>
              <a:defRPr/>
            </a:pPr>
            <a:r>
              <a:rPr lang="en-US" dirty="0" smtClean="0"/>
              <a:t>The </a:t>
            </a:r>
            <a:r>
              <a:rPr lang="en-US" dirty="0"/>
              <a:t>next passage on the outline (</a:t>
            </a:r>
            <a:r>
              <a:rPr lang="en-US" i="1" dirty="0"/>
              <a:t>Mats</a:t>
            </a:r>
            <a:r>
              <a:rPr lang="en-US" dirty="0"/>
              <a:t>. p</a:t>
            </a:r>
            <a:r>
              <a:rPr lang="en-US"/>
              <a:t>. </a:t>
            </a:r>
            <a:r>
              <a:rPr lang="en-US" smtClean="0"/>
              <a:t>II</a:t>
            </a:r>
            <a:r>
              <a:rPr lang="en-US"/>
              <a:t>–</a:t>
            </a:r>
            <a:r>
              <a:rPr lang="en-US" smtClean="0"/>
              <a:t>3</a:t>
            </a:r>
            <a:r>
              <a:rPr lang="en-US" dirty="0"/>
              <a:t>), the one about </a:t>
            </a:r>
            <a:r>
              <a:rPr lang="en-US" dirty="0" smtClean="0"/>
              <a:t>Æthelberht </a:t>
            </a:r>
            <a:r>
              <a:rPr lang="en-US" dirty="0"/>
              <a:t>will play an important role </a:t>
            </a:r>
            <a:r>
              <a:rPr lang="en-US" dirty="0" smtClean="0"/>
              <a:t>in the next class. Let us focus </a:t>
            </a:r>
            <a:r>
              <a:rPr lang="en-US" dirty="0"/>
              <a:t>a word that appears in the middle of the passage: the word that is translated ‘sovereignty’. It’s </a:t>
            </a:r>
            <a:r>
              <a:rPr lang="en-US" i="1" dirty="0"/>
              <a:t>imperium</a:t>
            </a:r>
            <a:r>
              <a:rPr lang="en-US" dirty="0"/>
              <a:t> in the Latin, an important word in Roman constitutional thought, and Bede’s Latin was good. Anglo-Saxon sources describe these men as </a:t>
            </a:r>
            <a:r>
              <a:rPr lang="en-US" i="1" dirty="0"/>
              <a:t>bretwaldan</a:t>
            </a:r>
            <a:r>
              <a:rPr lang="en-US" dirty="0"/>
              <a:t>.  Bede’s list of </a:t>
            </a:r>
            <a:r>
              <a:rPr lang="en-US" i="1" dirty="0"/>
              <a:t>bretwaldan</a:t>
            </a:r>
            <a:r>
              <a:rPr lang="en-US" dirty="0"/>
              <a:t> gives the title to Æthelberht of Kent, then to Rædwald of East Anglia, then to Edwin of Northumbria and then to a succession of Northumbrian kings. The next </a:t>
            </a:r>
            <a:r>
              <a:rPr lang="en-US" i="1" dirty="0"/>
              <a:t>bretwaldan</a:t>
            </a:r>
            <a:r>
              <a:rPr lang="en-US" dirty="0"/>
              <a:t> after the </a:t>
            </a:r>
            <a:r>
              <a:rPr lang="en-US" dirty="0" smtClean="0"/>
              <a:t>Northumbrians </a:t>
            </a:r>
            <a:r>
              <a:rPr lang="en-US" dirty="0"/>
              <a:t>are Æthelbald and Offa of Mercia. Bede already notes the ascendancy of Æthelbald at the end of his life. What </a:t>
            </a:r>
            <a:r>
              <a:rPr lang="en-US" i="1" dirty="0"/>
              <a:t>bretwalda</a:t>
            </a:r>
            <a:r>
              <a:rPr lang="en-US" dirty="0"/>
              <a:t> means is complicated. Some sort of ascendancy is clearly being referred to. Precisely what kind of ascendancy may not be recoverable.</a:t>
            </a:r>
            <a:endParaRPr lang="en-US" sz="10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480121"/>
            <a:ext cx="8229600" cy="5174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a:t>Basic Chronology </a:t>
            </a:r>
            <a:r>
              <a:rPr lang="en-US" altLang="en-US" sz="2400" dirty="0" smtClean="0"/>
              <a:t>(</a:t>
            </a:r>
            <a:r>
              <a:rPr lang="en-US" altLang="en-US" sz="2400" i="1" dirty="0"/>
              <a:t>Mats</a:t>
            </a:r>
            <a:r>
              <a:rPr lang="en-US" altLang="en-US" sz="2400" dirty="0"/>
              <a:t>. p. II–1)</a:t>
            </a:r>
            <a:endParaRPr lang="en-US" altLang="en-US" sz="2400" dirty="0" smtClean="0"/>
          </a:p>
        </p:txBody>
      </p:sp>
      <p:sp>
        <p:nvSpPr>
          <p:cNvPr id="8" name="TextBox 7"/>
          <p:cNvSpPr txBox="1"/>
          <p:nvPr/>
        </p:nvSpPr>
        <p:spPr>
          <a:xfrm>
            <a:off x="457200" y="1309254"/>
            <a:ext cx="7254875" cy="3477875"/>
          </a:xfrm>
          <a:prstGeom prst="rect">
            <a:avLst/>
          </a:prstGeom>
          <a:noFill/>
        </p:spPr>
        <p:txBody>
          <a:bodyPr>
            <a:spAutoFit/>
          </a:bodyPr>
          <a:lstStyle/>
          <a:p>
            <a:pPr marL="342900" indent="-342900">
              <a:buFont typeface="Arial" panose="020B0604020202020204" pitchFamily="34" charset="0"/>
              <a:buChar char="•"/>
              <a:defRPr/>
            </a:pPr>
            <a:r>
              <a:rPr lang="en-US" sz="2000" dirty="0">
                <a:solidFill>
                  <a:schemeClr val="bg1"/>
                </a:solidFill>
              </a:rPr>
              <a:t>?450–600 — The invasions to Æthelberht of </a:t>
            </a:r>
            <a:r>
              <a:rPr lang="en-US" sz="2000" dirty="0" smtClean="0">
                <a:solidFill>
                  <a:schemeClr val="bg1"/>
                </a:solidFill>
              </a:rPr>
              <a:t>Kent</a:t>
            </a:r>
          </a:p>
          <a:p>
            <a:pPr marL="342900"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en-US" sz="2000" dirty="0">
                <a:solidFill>
                  <a:schemeClr val="bg1"/>
                </a:solidFill>
              </a:rPr>
              <a:t>600–835 — (A healthy chunk of time here; the same amount of time that the United States has been in existence.) The period of the Heptarchy—overlordships moving from Northumbria to Mercia to Wessex</a:t>
            </a:r>
            <a:r>
              <a:rPr lang="en-US" sz="2000" dirty="0" smtClean="0">
                <a:solidFill>
                  <a:schemeClr val="bg1"/>
                </a:solidFill>
              </a:rPr>
              <a:t>.</a:t>
            </a:r>
          </a:p>
          <a:p>
            <a:pPr marL="342900"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en-US" sz="2000" dirty="0">
                <a:solidFill>
                  <a:schemeClr val="bg1"/>
                </a:solidFill>
              </a:rPr>
              <a:t>835–924 — The Danish Invasions</a:t>
            </a:r>
            <a:r>
              <a:rPr lang="en-US" sz="2000" dirty="0" smtClean="0">
                <a:solidFill>
                  <a:schemeClr val="bg1"/>
                </a:solidFill>
              </a:rPr>
              <a:t>.</a:t>
            </a:r>
          </a:p>
          <a:p>
            <a:pPr marL="342900"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en-US" sz="2000" dirty="0">
                <a:solidFill>
                  <a:schemeClr val="bg1"/>
                </a:solidFill>
              </a:rPr>
              <a:t>924–1066 — The kingdom of England ending with the Norman Conquest</a:t>
            </a:r>
            <a:r>
              <a:rPr lang="en-US" sz="2000" dirty="0" smtClean="0">
                <a:solidFill>
                  <a:schemeClr val="bg1"/>
                </a:solidFill>
              </a:rPr>
              <a:t>.</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581891" y="108383"/>
            <a:ext cx="8229600" cy="1096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smtClean="0"/>
              <a:t>The battle of “Brunanburh” </a:t>
            </a:r>
            <a:r>
              <a:rPr lang="en-US" sz="2400" dirty="0"/>
              <a:t>—</a:t>
            </a:r>
            <a:r>
              <a:rPr lang="en-US" altLang="en-US" sz="2400" dirty="0" smtClean="0"/>
              <a:t> </a:t>
            </a:r>
            <a:r>
              <a:rPr lang="en-US" altLang="en-US" sz="2400" i="1" dirty="0" smtClean="0"/>
              <a:t>Anglo-Saxon Chronicle</a:t>
            </a:r>
            <a:r>
              <a:rPr lang="en-US" altLang="en-US" sz="2400" dirty="0" smtClean="0"/>
              <a:t> a. 937 (</a:t>
            </a:r>
            <a:r>
              <a:rPr lang="en-US" altLang="en-US" sz="2400" i="1" dirty="0" smtClean="0"/>
              <a:t>Mats</a:t>
            </a:r>
            <a:r>
              <a:rPr lang="en-US" altLang="en-US" sz="2400" dirty="0" smtClean="0"/>
              <a:t>. p</a:t>
            </a:r>
            <a:r>
              <a:rPr lang="en-US" altLang="en-US" sz="2400" smtClean="0"/>
              <a:t>. II</a:t>
            </a:r>
            <a:r>
              <a:rPr lang="en-US" sz="2400"/>
              <a:t>–</a:t>
            </a:r>
            <a:r>
              <a:rPr lang="en-US" altLang="en-US" sz="2400" smtClean="0"/>
              <a:t>2</a:t>
            </a:r>
            <a:r>
              <a:rPr lang="en-US" altLang="en-US" sz="2400" dirty="0" smtClean="0"/>
              <a:t>)</a:t>
            </a:r>
            <a:endParaRPr lang="en-US" altLang="en-US" sz="2400" dirty="0" smtClean="0"/>
          </a:p>
        </p:txBody>
      </p:sp>
      <p:sp>
        <p:nvSpPr>
          <p:cNvPr id="29699" name="Content Placeholder 2"/>
          <p:cNvSpPr>
            <a:spLocks noGrp="1"/>
          </p:cNvSpPr>
          <p:nvPr>
            <p:ph idx="1"/>
          </p:nvPr>
        </p:nvSpPr>
        <p:spPr bwMode="auto">
          <a:xfrm>
            <a:off x="1745673" y="1039090"/>
            <a:ext cx="5216236" cy="36783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dirty="0"/>
              <a:t>Hēr </a:t>
            </a:r>
            <a:r>
              <a:rPr lang="en-US" dirty="0" err="1"/>
              <a:t>Æþelstān</a:t>
            </a:r>
            <a:r>
              <a:rPr lang="en-US"/>
              <a:t> </a:t>
            </a:r>
            <a:r>
              <a:rPr lang="en-US"/>
              <a:t>cyning</a:t>
            </a:r>
            <a:r>
              <a:rPr lang="en-US"/>
              <a:t>, </a:t>
            </a:r>
            <a:r>
              <a:rPr lang="en-US"/>
              <a:t>eorla</a:t>
            </a:r>
            <a:r>
              <a:rPr lang="en-US"/>
              <a:t> </a:t>
            </a:r>
            <a:r>
              <a:rPr lang="en-US"/>
              <a:t>dryhten</a:t>
            </a:r>
            <a:r>
              <a:rPr lang="en-US"/>
              <a:t>,</a:t>
            </a:r>
          </a:p>
          <a:p>
            <a:pPr marL="0" indent="0">
              <a:buNone/>
            </a:pPr>
            <a:r>
              <a:rPr lang="en-US"/>
              <a:t>beorna </a:t>
            </a:r>
            <a:r>
              <a:rPr lang="en-US"/>
              <a:t>bēahgifa</a:t>
            </a:r>
            <a:r>
              <a:rPr lang="en-US"/>
              <a:t>, </a:t>
            </a:r>
            <a:r>
              <a:rPr lang="en-US"/>
              <a:t>ond</a:t>
            </a:r>
            <a:r>
              <a:rPr lang="en-US"/>
              <a:t> his </a:t>
            </a:r>
            <a:r>
              <a:rPr lang="en-US"/>
              <a:t>brōþor</a:t>
            </a:r>
            <a:r>
              <a:rPr lang="en-US"/>
              <a:t> </a:t>
            </a:r>
            <a:r>
              <a:rPr lang="en-US"/>
              <a:t>ēac</a:t>
            </a:r>
            <a:r>
              <a:rPr lang="en-US"/>
              <a:t>,</a:t>
            </a:r>
          </a:p>
          <a:p>
            <a:pPr marL="0" indent="0">
              <a:buNone/>
            </a:pPr>
            <a:r>
              <a:rPr lang="en-US"/>
              <a:t>Ēadmund æþeling, ealdorlangne tīr</a:t>
            </a:r>
          </a:p>
          <a:p>
            <a:pPr marL="0" indent="0">
              <a:buNone/>
            </a:pPr>
            <a:r>
              <a:rPr lang="en-US"/>
              <a:t>geslōgon </a:t>
            </a:r>
            <a:r>
              <a:rPr lang="en-US"/>
              <a:t>æt</a:t>
            </a:r>
            <a:r>
              <a:rPr lang="en-US"/>
              <a:t> sæcce </a:t>
            </a:r>
            <a:r>
              <a:rPr lang="en-US"/>
              <a:t>sweorda</a:t>
            </a:r>
            <a:r>
              <a:rPr lang="en-US"/>
              <a:t> </a:t>
            </a:r>
            <a:r>
              <a:rPr lang="en-US"/>
              <a:t>ecgum</a:t>
            </a:r>
            <a:endParaRPr lang="en-US"/>
          </a:p>
          <a:p>
            <a:pPr marL="0" indent="0">
              <a:buNone/>
            </a:pPr>
            <a:r>
              <a:rPr lang="en-US"/>
              <a:t>ymbe Brūnanburh. Bordweal clufan,</a:t>
            </a:r>
          </a:p>
          <a:p>
            <a:pPr marL="0" indent="0">
              <a:buNone/>
            </a:pPr>
            <a:r>
              <a:rPr lang="en-US"/>
              <a:t>hēowan heaþolinde hamora lāfan</a:t>
            </a:r>
          </a:p>
          <a:p>
            <a:pPr marL="0" indent="0">
              <a:buNone/>
            </a:pPr>
            <a:r>
              <a:rPr lang="en-US"/>
              <a:t>afaran</a:t>
            </a:r>
            <a:r>
              <a:rPr lang="en-US"/>
              <a:t> </a:t>
            </a:r>
            <a:r>
              <a:rPr lang="en-US"/>
              <a:t>Ēadweardes</a:t>
            </a:r>
            <a:r>
              <a:rPr lang="en-US"/>
              <a:t>, </a:t>
            </a:r>
            <a:r>
              <a:rPr lang="en-US"/>
              <a:t>swā</a:t>
            </a:r>
            <a:r>
              <a:rPr lang="en-US"/>
              <a:t> him </a:t>
            </a:r>
            <a:r>
              <a:rPr lang="en-US"/>
              <a:t>geæþele</a:t>
            </a:r>
            <a:r>
              <a:rPr lang="en-US"/>
              <a:t> </a:t>
            </a:r>
            <a:r>
              <a:rPr lang="en-US"/>
              <a:t>wæs</a:t>
            </a:r>
            <a:endParaRPr lang="en-US"/>
          </a:p>
          <a:p>
            <a:pPr marL="0" indent="0">
              <a:buNone/>
            </a:pPr>
            <a:r>
              <a:rPr lang="en-US"/>
              <a:t>from </a:t>
            </a:r>
            <a:r>
              <a:rPr lang="en-US"/>
              <a:t>cnēomæ¯gum</a:t>
            </a:r>
            <a:r>
              <a:rPr lang="en-US"/>
              <a:t>, </a:t>
            </a:r>
            <a:r>
              <a:rPr lang="en-US"/>
              <a:t>þæt</a:t>
            </a:r>
            <a:r>
              <a:rPr lang="en-US"/>
              <a:t> </a:t>
            </a:r>
            <a:r>
              <a:rPr lang="en-US"/>
              <a:t>hī</a:t>
            </a:r>
            <a:r>
              <a:rPr lang="en-US"/>
              <a:t> </a:t>
            </a:r>
            <a:r>
              <a:rPr lang="en-US"/>
              <a:t>æt</a:t>
            </a:r>
            <a:r>
              <a:rPr lang="en-US"/>
              <a:t> </a:t>
            </a:r>
            <a:r>
              <a:rPr lang="en-US"/>
              <a:t>campe</a:t>
            </a:r>
            <a:r>
              <a:rPr lang="en-US"/>
              <a:t> oft</a:t>
            </a:r>
          </a:p>
          <a:p>
            <a:pPr marL="0" indent="0">
              <a:buNone/>
            </a:pPr>
            <a:r>
              <a:rPr lang="en-US"/>
              <a:t>wiþ</a:t>
            </a:r>
            <a:r>
              <a:rPr lang="en-US"/>
              <a:t> lāþra gehwæne land ealgodon</a:t>
            </a:r>
          </a:p>
          <a:p>
            <a:pPr marL="0" indent="0">
              <a:buNone/>
            </a:pPr>
            <a:r>
              <a:rPr lang="en-US"/>
              <a:t>hord </a:t>
            </a:r>
            <a:r>
              <a:rPr lang="en-US"/>
              <a:t>ond</a:t>
            </a:r>
            <a:r>
              <a:rPr lang="en-US"/>
              <a:t> hāmas.</a:t>
            </a:r>
            <a:endParaRPr lang="en-US" dirty="0"/>
          </a:p>
        </p:txBody>
      </p:sp>
      <p:sp>
        <p:nvSpPr>
          <p:cNvPr id="3" name="TextBox 2"/>
          <p:cNvSpPr txBox="1"/>
          <p:nvPr/>
        </p:nvSpPr>
        <p:spPr>
          <a:xfrm>
            <a:off x="394855" y="4717471"/>
            <a:ext cx="8603672" cy="1938992"/>
          </a:xfrm>
          <a:prstGeom prst="rect">
            <a:avLst/>
          </a:prstGeom>
          <a:noFill/>
        </p:spPr>
        <p:txBody>
          <a:bodyPr wrap="square" rtlCol="0">
            <a:spAutoFit/>
          </a:bodyPr>
          <a:lstStyle/>
          <a:p>
            <a:r>
              <a:rPr lang="en-US" sz="2000" dirty="0">
                <a:solidFill>
                  <a:schemeClr val="bg1"/>
                </a:solidFill>
              </a:rPr>
              <a:t>In this year King Æ</a:t>
            </a:r>
            <a:r>
              <a:rPr lang="en-US" sz="2000" dirty="0" smtClean="0">
                <a:solidFill>
                  <a:schemeClr val="bg1"/>
                </a:solidFill>
              </a:rPr>
              <a:t>thelstan</a:t>
            </a:r>
            <a:r>
              <a:rPr lang="en-US" sz="2000" dirty="0">
                <a:solidFill>
                  <a:schemeClr val="bg1"/>
                </a:solidFill>
              </a:rPr>
              <a:t>, lord of earls / ring-giver of warriors, and his brother also, / Edmund atheling, undying glory / won by sword’s edge in battle / around “Brunanburh.” Shield-wall they cleaved, / hewed war-linden [linden bucklers] with hammers’ leavings [hammered blades], / offspring of Edward, as was inborn to them / from their ancestry, that they at battle oft / with each enemy defend </a:t>
            </a:r>
            <a:r>
              <a:rPr lang="en-US" sz="2000" dirty="0" smtClean="0">
                <a:solidFill>
                  <a:schemeClr val="bg1"/>
                </a:solidFill>
              </a:rPr>
              <a:t>their </a:t>
            </a:r>
            <a:r>
              <a:rPr lang="en-US" sz="2000" dirty="0">
                <a:solidFill>
                  <a:schemeClr val="bg1"/>
                </a:solidFill>
              </a:rPr>
              <a:t>land, / hoard and homes.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274638"/>
            <a:ext cx="8229600" cy="63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a:t>The battle of </a:t>
            </a:r>
            <a:r>
              <a:rPr lang="en-US" altLang="en-US" sz="2400"/>
              <a:t>“</a:t>
            </a:r>
            <a:r>
              <a:rPr lang="en-US" altLang="en-US" sz="2400" smtClean="0"/>
              <a:t>Brunanburh</a:t>
            </a:r>
            <a:r>
              <a:rPr lang="en-US" altLang="en-US" sz="2400" dirty="0"/>
              <a:t>” </a:t>
            </a:r>
            <a:r>
              <a:rPr lang="en-US" sz="2400" dirty="0" smtClean="0"/>
              <a:t> (cont’d)</a:t>
            </a:r>
            <a:endParaRPr lang="en-US" altLang="en-US" dirty="0" smtClean="0"/>
          </a:p>
        </p:txBody>
      </p:sp>
      <p:sp>
        <p:nvSpPr>
          <p:cNvPr id="31747" name="Content Placeholder 2"/>
          <p:cNvSpPr>
            <a:spLocks noGrp="1"/>
          </p:cNvSpPr>
          <p:nvPr>
            <p:ph idx="1"/>
          </p:nvPr>
        </p:nvSpPr>
        <p:spPr bwMode="auto">
          <a:xfrm>
            <a:off x="457200" y="914399"/>
            <a:ext cx="8229600" cy="51331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Hēr </a:t>
            </a:r>
            <a:r>
              <a:rPr lang="en-US" altLang="en-US" dirty="0"/>
              <a:t>: ‘here’, cyning : ‘king’, eorla : ‘earl’, gifa in bēahgifa : ‘give’, ond his brōþor ēac ‘and his brother eke’, sweorda ecgum : ‘swords’ edges’, ond : ‘and’, his : ‘his’, æt : ‘at’, wæs : ‘was’, from : ‘from’, </a:t>
            </a:r>
            <a:r>
              <a:rPr lang="en-US" altLang="en-US" dirty="0" smtClean="0"/>
              <a:t>þæt: </a:t>
            </a:r>
            <a:r>
              <a:rPr lang="en-US" altLang="en-US" dirty="0"/>
              <a:t>‘that’, wiþ : ‘with</a:t>
            </a:r>
            <a:r>
              <a:rPr lang="en-US" altLang="en-US" dirty="0" smtClean="0"/>
              <a:t>’.</a:t>
            </a:r>
          </a:p>
          <a:p>
            <a:endParaRPr lang="en-US" altLang="en-US" dirty="0"/>
          </a:p>
          <a:p>
            <a:r>
              <a:rPr lang="en-US" altLang="en-US" dirty="0" smtClean="0"/>
              <a:t>Germanic </a:t>
            </a:r>
            <a:r>
              <a:rPr lang="en-US" altLang="en-US" dirty="0"/>
              <a:t>heroic </a:t>
            </a:r>
            <a:r>
              <a:rPr lang="en-US" altLang="en-US" dirty="0" smtClean="0"/>
              <a:t>verse</a:t>
            </a:r>
          </a:p>
          <a:p>
            <a:endParaRPr lang="en-US" altLang="en-US" dirty="0"/>
          </a:p>
          <a:p>
            <a:r>
              <a:rPr lang="en-US" altLang="en-US" dirty="0" smtClean="0"/>
              <a:t>cyning</a:t>
            </a:r>
            <a:r>
              <a:rPr lang="en-US" altLang="en-US" dirty="0"/>
              <a:t>, the son of the kin—eorla dryhten, lord of earls—</a:t>
            </a:r>
            <a:r>
              <a:rPr lang="en-US" altLang="en-US" dirty="0" err="1"/>
              <a:t>beorna</a:t>
            </a:r>
            <a:r>
              <a:rPr lang="en-US" altLang="en-US" dirty="0"/>
              <a:t> </a:t>
            </a:r>
            <a:r>
              <a:rPr lang="en-US" altLang="en-US" dirty="0" err="1"/>
              <a:t>beahgifa</a:t>
            </a:r>
            <a:r>
              <a:rPr lang="en-US" altLang="en-US" dirty="0"/>
              <a:t>, ring-giver of </a:t>
            </a:r>
            <a:r>
              <a:rPr lang="en-US" altLang="en-US" dirty="0" smtClean="0"/>
              <a:t>warriors—</a:t>
            </a:r>
            <a:r>
              <a:rPr lang="en-US" dirty="0"/>
              <a:t>æ</a:t>
            </a:r>
            <a:r>
              <a:rPr lang="en-US" altLang="en-US" dirty="0" smtClean="0"/>
              <a:t>theling</a:t>
            </a:r>
            <a:r>
              <a:rPr lang="en-US" altLang="en-US" dirty="0"/>
              <a:t>, son of the </a:t>
            </a:r>
            <a:r>
              <a:rPr lang="en-US" altLang="en-US" dirty="0" smtClean="0"/>
              <a:t>nobility</a:t>
            </a:r>
          </a:p>
          <a:p>
            <a:endParaRPr lang="en-US" altLang="en-US" dirty="0"/>
          </a:p>
          <a:p>
            <a:r>
              <a:rPr lang="en-US" altLang="en-US" dirty="0" smtClean="0"/>
              <a:t>The </a:t>
            </a:r>
            <a:r>
              <a:rPr lang="en-US" altLang="en-US" dirty="0"/>
              <a:t>year is 937, and the poem is describing a battle against the Norse </a:t>
            </a:r>
            <a:r>
              <a:rPr lang="en-US" altLang="en-US"/>
              <a:t>and </a:t>
            </a:r>
            <a:r>
              <a:rPr lang="en-US" altLang="en-US" smtClean="0"/>
              <a:t>the Scots </a:t>
            </a:r>
            <a:r>
              <a:rPr lang="en-US" altLang="en-US" dirty="0"/>
              <a:t>at a place, on the n.w. coast of England, though we’re not sure quite where ‘Brunanburh’ was. The story of what happened between eighth and the tenth centuries has a plot somewhat like an heroic poem</a:t>
            </a:r>
            <a:endParaRPr lang="en-US" alt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274638"/>
            <a:ext cx="8229600" cy="63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smtClean="0"/>
              <a:t>Establishment of the kingdom of England </a:t>
            </a:r>
            <a:r>
              <a:rPr lang="en-US" dirty="0"/>
              <a:t> </a:t>
            </a:r>
            <a:r>
              <a:rPr lang="en-US" sz="2400" dirty="0"/>
              <a:t>—</a:t>
            </a:r>
            <a:r>
              <a:rPr lang="en-US" altLang="en-US" sz="2400" dirty="0"/>
              <a:t> </a:t>
            </a:r>
            <a:r>
              <a:rPr lang="en-US" altLang="en-US" sz="2400" dirty="0" smtClean="0"/>
              <a:t>716</a:t>
            </a:r>
            <a:r>
              <a:rPr lang="en-US" sz="2400" dirty="0" smtClean="0"/>
              <a:t>—</a:t>
            </a:r>
            <a:r>
              <a:rPr lang="en-US" altLang="en-US" sz="2400" dirty="0" smtClean="0"/>
              <a:t>899</a:t>
            </a:r>
            <a:endParaRPr lang="en-US" altLang="en-US" sz="2400" dirty="0" smtClean="0"/>
          </a:p>
        </p:txBody>
      </p:sp>
      <p:sp>
        <p:nvSpPr>
          <p:cNvPr id="31747" name="Content Placeholder 2"/>
          <p:cNvSpPr>
            <a:spLocks noGrp="1"/>
          </p:cNvSpPr>
          <p:nvPr>
            <p:ph idx="1"/>
          </p:nvPr>
        </p:nvSpPr>
        <p:spPr bwMode="auto">
          <a:xfrm>
            <a:off x="436418" y="781555"/>
            <a:ext cx="8229600" cy="56942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The </a:t>
            </a:r>
            <a:r>
              <a:rPr lang="en-US" altLang="en-US" dirty="0"/>
              <a:t>eighth century is the period to ascendancy of Mercia, a kingdom in the north middle part of England. </a:t>
            </a:r>
            <a:r>
              <a:rPr lang="en-US" dirty="0"/>
              <a:t>Æ</a:t>
            </a:r>
            <a:r>
              <a:rPr lang="en-US" altLang="en-US" dirty="0" smtClean="0"/>
              <a:t>thelbald </a:t>
            </a:r>
            <a:r>
              <a:rPr lang="en-US" altLang="en-US" dirty="0"/>
              <a:t>716–757, whom Bede mentions, and Offa 757–796, who calls himself </a:t>
            </a:r>
            <a:r>
              <a:rPr lang="en-US" altLang="en-US" i="1" dirty="0"/>
              <a:t>rex totius Anglie patrie</a:t>
            </a:r>
            <a:r>
              <a:rPr lang="en-US" altLang="en-US" dirty="0"/>
              <a:t> (king of the whole fatherland of England). The other kings are </a:t>
            </a:r>
            <a:r>
              <a:rPr lang="en-US" altLang="en-US" i="1" dirty="0"/>
              <a:t>subreguli</a:t>
            </a:r>
            <a:r>
              <a:rPr lang="en-US" altLang="en-US" dirty="0"/>
              <a:t> ‘underkings</a:t>
            </a:r>
            <a:r>
              <a:rPr lang="en-US" altLang="en-US" dirty="0" smtClean="0"/>
              <a:t>’.</a:t>
            </a:r>
            <a:endParaRPr lang="en-US" altLang="en-US" dirty="0"/>
          </a:p>
          <a:p>
            <a:endParaRPr lang="en-US" altLang="en-US" sz="1000" dirty="0"/>
          </a:p>
          <a:p>
            <a:r>
              <a:rPr lang="en-US" altLang="en-US" dirty="0" smtClean="0"/>
              <a:t>In </a:t>
            </a:r>
            <a:r>
              <a:rPr lang="en-US" altLang="en-US" dirty="0"/>
              <a:t>802, Egbert, way out of the line of succession, became king of the West Saxons. In 825, he defeated the Mercians at Ellendum. From there on the leading king in England was the king of the West Saxons</a:t>
            </a:r>
            <a:r>
              <a:rPr lang="en-US" altLang="en-US" dirty="0" smtClean="0"/>
              <a:t>.</a:t>
            </a:r>
          </a:p>
          <a:p>
            <a:endParaRPr lang="en-US" altLang="en-US" sz="1000" dirty="0"/>
          </a:p>
          <a:p>
            <a:r>
              <a:rPr lang="en-US" altLang="en-US" dirty="0" smtClean="0"/>
              <a:t>But </a:t>
            </a:r>
            <a:r>
              <a:rPr lang="en-US" altLang="en-US" dirty="0"/>
              <a:t>the West Saxons had a new and dangerous enemy to face. In 835, the Vikings who had been raiding England since the early part of the century launched a major invasion. In 865 the </a:t>
            </a:r>
            <a:r>
              <a:rPr lang="en-US" altLang="en-US" i="1" dirty="0" err="1"/>
              <a:t>mickel</a:t>
            </a:r>
            <a:r>
              <a:rPr lang="en-US" altLang="en-US" i="1" dirty="0"/>
              <a:t> here </a:t>
            </a:r>
            <a:r>
              <a:rPr lang="en-US" altLang="en-US" dirty="0"/>
              <a:t>(‘big army’) arrived and spent the winter. They began a conquest that threatened to take over the whole of England</a:t>
            </a:r>
            <a:r>
              <a:rPr lang="en-US" altLang="en-US" dirty="0" smtClean="0"/>
              <a:t>.</a:t>
            </a:r>
          </a:p>
          <a:p>
            <a:endParaRPr lang="en-US" altLang="en-US" sz="1000" dirty="0"/>
          </a:p>
          <a:p>
            <a:r>
              <a:rPr lang="en-US" altLang="en-US" dirty="0" smtClean="0"/>
              <a:t>But </a:t>
            </a:r>
            <a:r>
              <a:rPr lang="en-US" altLang="en-US" dirty="0"/>
              <a:t>their progress was stopped by Alfred 871–899, the greatest of the Anglo-Saxon kings; he contained the Danes in the Danelaw, and launched a massive revival of Anglo-Saxon culture.</a:t>
            </a:r>
            <a:endParaRPr lang="en-US" altLang="en-US" dirty="0" smtClean="0"/>
          </a:p>
        </p:txBody>
      </p:sp>
    </p:spTree>
    <p:extLst>
      <p:ext uri="{BB962C8B-B14F-4D97-AF65-F5344CB8AC3E}">
        <p14:creationId xmlns:p14="http://schemas.microsoft.com/office/powerpoint/2010/main" val="28117690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274638"/>
            <a:ext cx="8229600" cy="63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smtClean="0"/>
              <a:t>The Danelaw in 878</a:t>
            </a:r>
            <a:endParaRPr lang="en-US" altLang="en-US" dirty="0" smtClean="0"/>
          </a:p>
        </p:txBody>
      </p:sp>
      <p:pic>
        <p:nvPicPr>
          <p:cNvPr id="3074" name="Picture 2" descr="Map01DanishInvas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0372" y="914400"/>
            <a:ext cx="4798028" cy="566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95693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274638"/>
            <a:ext cx="8229600" cy="4735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smtClean="0"/>
              <a:t>The penetration of the Danes</a:t>
            </a:r>
            <a:endParaRPr lang="en-US" altLang="en-US" dirty="0" smtClean="0"/>
          </a:p>
        </p:txBody>
      </p:sp>
      <p:sp>
        <p:nvSpPr>
          <p:cNvPr id="31747" name="Content Placeholder 2"/>
          <p:cNvSpPr>
            <a:spLocks noGrp="1"/>
          </p:cNvSpPr>
          <p:nvPr>
            <p:ph idx="1"/>
          </p:nvPr>
        </p:nvSpPr>
        <p:spPr bwMode="auto">
          <a:xfrm>
            <a:off x="457200" y="997527"/>
            <a:ext cx="8229600" cy="46966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Another way to get some sense of how important an element that the Danes are is in the line of the poem: </a:t>
            </a:r>
            <a:r>
              <a:rPr lang="en-US" altLang="en-US" dirty="0" smtClean="0"/>
              <a:t>“afaran </a:t>
            </a:r>
            <a:r>
              <a:rPr lang="en-US" altLang="en-US" dirty="0"/>
              <a:t>Ēadweardes, swā him geæþele wæs from cnēomæ¯gum, þæt hī æt campe </a:t>
            </a:r>
            <a:r>
              <a:rPr lang="en-US" altLang="en-US" dirty="0" smtClean="0"/>
              <a:t>oft” (“offspring </a:t>
            </a:r>
            <a:r>
              <a:rPr lang="en-US" altLang="en-US" dirty="0"/>
              <a:t>of Edward as was inborn in them from their ancestry, that they at battle </a:t>
            </a:r>
            <a:r>
              <a:rPr lang="en-US" altLang="en-US" dirty="0" smtClean="0"/>
              <a:t>oft”). “Him</a:t>
            </a:r>
            <a:r>
              <a:rPr lang="en-US" altLang="en-US" dirty="0"/>
              <a:t>” and “hi” are our words “them” and “</a:t>
            </a:r>
            <a:r>
              <a:rPr lang="en-US" altLang="en-US" dirty="0" smtClean="0"/>
              <a:t>they,” </a:t>
            </a:r>
            <a:r>
              <a:rPr lang="en-US" altLang="en-US" dirty="0"/>
              <a:t>and the reason why it is </a:t>
            </a:r>
            <a:r>
              <a:rPr lang="en-US" altLang="en-US" dirty="0" smtClean="0"/>
              <a:t>“them” </a:t>
            </a:r>
            <a:r>
              <a:rPr lang="en-US" altLang="en-US" dirty="0"/>
              <a:t>and they rather than </a:t>
            </a:r>
            <a:r>
              <a:rPr lang="en-US" altLang="en-US" dirty="0" smtClean="0"/>
              <a:t>“hem” </a:t>
            </a:r>
            <a:r>
              <a:rPr lang="en-US" altLang="en-US" dirty="0"/>
              <a:t>and </a:t>
            </a:r>
            <a:r>
              <a:rPr lang="en-US" altLang="en-US" dirty="0" smtClean="0"/>
              <a:t>“he” </a:t>
            </a:r>
            <a:r>
              <a:rPr lang="en-US" altLang="en-US" dirty="0"/>
              <a:t>(which Chaucer still says) is because of Danish influence in the language. That’s pretty basic. When you change a very common pronoun because of the way that a given group pronounces it, that group is large and has penetrated very deeply into the society</a:t>
            </a:r>
            <a:r>
              <a:rPr lang="en-US" altLang="en-US" dirty="0" smtClean="0"/>
              <a:t>.</a:t>
            </a:r>
          </a:p>
          <a:p>
            <a:endParaRPr lang="en-US" altLang="en-US" dirty="0"/>
          </a:p>
          <a:p>
            <a:r>
              <a:rPr lang="en-US" altLang="en-US" dirty="0"/>
              <a:t>Closer to our principal concerns, the modern English word ‘law’ is a Danish word. The Anglo-Saxons had a number of words for ‘law’, but the ancestor of our word ‘law’ was not one of them.</a:t>
            </a:r>
          </a:p>
        </p:txBody>
      </p:sp>
    </p:spTree>
    <p:extLst>
      <p:ext uri="{BB962C8B-B14F-4D97-AF65-F5344CB8AC3E}">
        <p14:creationId xmlns:p14="http://schemas.microsoft.com/office/powerpoint/2010/main" val="5550514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274638"/>
            <a:ext cx="8229600" cy="63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a:t>Establishment of the kingdom of England </a:t>
            </a:r>
            <a:r>
              <a:rPr lang="en-US" sz="2400" dirty="0"/>
              <a:t> </a:t>
            </a:r>
            <a:r>
              <a:rPr lang="en-US" sz="2400"/>
              <a:t>—</a:t>
            </a:r>
            <a:r>
              <a:rPr lang="en-US" altLang="en-US" sz="2400"/>
              <a:t> </a:t>
            </a:r>
            <a:r>
              <a:rPr lang="en-US" altLang="en-US" sz="2400" smtClean="0"/>
              <a:t>899</a:t>
            </a:r>
            <a:r>
              <a:rPr lang="en-US" sz="2400"/>
              <a:t>–</a:t>
            </a:r>
            <a:r>
              <a:rPr lang="en-US" altLang="en-US" sz="2400" smtClean="0"/>
              <a:t>1066</a:t>
            </a:r>
            <a:endParaRPr lang="en-US" altLang="en-US" dirty="0" smtClean="0"/>
          </a:p>
        </p:txBody>
      </p:sp>
      <p:sp>
        <p:nvSpPr>
          <p:cNvPr id="31747" name="Content Placeholder 2"/>
          <p:cNvSpPr>
            <a:spLocks noGrp="1"/>
          </p:cNvSpPr>
          <p:nvPr>
            <p:ph idx="1"/>
          </p:nvPr>
        </p:nvSpPr>
        <p:spPr bwMode="auto">
          <a:xfrm>
            <a:off x="457200" y="1330036"/>
            <a:ext cx="8229600" cy="52993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Alfred’s </a:t>
            </a:r>
            <a:r>
              <a:rPr lang="en-US" altLang="en-US" dirty="0"/>
              <a:t>son, Edward the Elder </a:t>
            </a:r>
            <a:r>
              <a:rPr lang="en-US" altLang="en-US" dirty="0" smtClean="0"/>
              <a:t>(899–924), </a:t>
            </a:r>
            <a:r>
              <a:rPr lang="en-US" altLang="en-US" dirty="0"/>
              <a:t>with his sister Æthelflæd</a:t>
            </a:r>
            <a:r>
              <a:rPr lang="en-US" altLang="en-US" dirty="0" smtClean="0"/>
              <a:t>, reconquered </a:t>
            </a:r>
            <a:r>
              <a:rPr lang="en-US" altLang="en-US" dirty="0"/>
              <a:t>the Danelaw to the Humber. There was a great religious revival under Dunstan</a:t>
            </a:r>
            <a:r>
              <a:rPr lang="en-US" altLang="en-US" dirty="0" smtClean="0"/>
              <a:t>.</a:t>
            </a:r>
          </a:p>
          <a:p>
            <a:endParaRPr lang="en-US" altLang="en-US" dirty="0" smtClean="0"/>
          </a:p>
          <a:p>
            <a:r>
              <a:rPr lang="en-US" altLang="en-US" dirty="0" smtClean="0"/>
              <a:t>During </a:t>
            </a:r>
            <a:r>
              <a:rPr lang="en-US" altLang="en-US" dirty="0"/>
              <a:t>the reigns of Æthelstan of the poem </a:t>
            </a:r>
            <a:r>
              <a:rPr lang="en-US" altLang="en-US" dirty="0" smtClean="0"/>
              <a:t>(924–39) </a:t>
            </a:r>
            <a:r>
              <a:rPr lang="en-US" altLang="en-US" dirty="0"/>
              <a:t>and Edmund of the poem </a:t>
            </a:r>
            <a:r>
              <a:rPr lang="en-US" altLang="en-US" dirty="0" smtClean="0"/>
              <a:t>(939–46), </a:t>
            </a:r>
            <a:r>
              <a:rPr lang="en-US" altLang="en-US" dirty="0"/>
              <a:t>the north of England was recovered, then lost, then recovered again</a:t>
            </a:r>
            <a:r>
              <a:rPr lang="en-US" altLang="en-US" dirty="0" smtClean="0"/>
              <a:t>.</a:t>
            </a:r>
          </a:p>
          <a:p>
            <a:endParaRPr lang="en-US" altLang="en-US" dirty="0"/>
          </a:p>
          <a:p>
            <a:r>
              <a:rPr lang="en-US" altLang="en-US" dirty="0" smtClean="0"/>
              <a:t>Edgar</a:t>
            </a:r>
            <a:r>
              <a:rPr lang="en-US" altLang="en-US" dirty="0"/>
              <a:t>, known as the peaceable, became king of all England </a:t>
            </a:r>
            <a:r>
              <a:rPr lang="en-US" altLang="en-US" dirty="0" smtClean="0"/>
              <a:t>(957–975) – major </a:t>
            </a:r>
            <a:r>
              <a:rPr lang="en-US" altLang="en-US" dirty="0"/>
              <a:t>coronation ceremony at the end of his reign</a:t>
            </a:r>
            <a:r>
              <a:rPr lang="en-US" altLang="en-US" dirty="0" smtClean="0"/>
              <a:t>.</a:t>
            </a:r>
            <a:endParaRPr lang="en-US" altLang="en-US" dirty="0"/>
          </a:p>
          <a:p>
            <a:endParaRPr lang="en-US" altLang="en-US" dirty="0"/>
          </a:p>
        </p:txBody>
      </p:sp>
    </p:spTree>
    <p:extLst>
      <p:ext uri="{BB962C8B-B14F-4D97-AF65-F5344CB8AC3E}">
        <p14:creationId xmlns:p14="http://schemas.microsoft.com/office/powerpoint/2010/main" val="13077158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394854"/>
            <a:ext cx="8229600" cy="5195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smtClean="0"/>
              <a:t>The coronation oath of Edgar (973)</a:t>
            </a:r>
            <a:r>
              <a:rPr lang="en-US" altLang="en-US" sz="2000" dirty="0" smtClean="0"/>
              <a:t> (</a:t>
            </a:r>
            <a:r>
              <a:rPr lang="en-US" altLang="en-US" sz="2400" i="1" dirty="0" smtClean="0"/>
              <a:t>Mats</a:t>
            </a:r>
            <a:r>
              <a:rPr lang="en-US" altLang="en-US" sz="2400" dirty="0"/>
              <a:t>. p</a:t>
            </a:r>
            <a:r>
              <a:rPr lang="en-US" altLang="en-US" sz="2400"/>
              <a:t>. </a:t>
            </a:r>
            <a:r>
              <a:rPr lang="en-US" altLang="en-US" sz="2400" smtClean="0"/>
              <a:t>II</a:t>
            </a:r>
            <a:r>
              <a:rPr lang="en-US" sz="2400"/>
              <a:t>–</a:t>
            </a:r>
            <a:r>
              <a:rPr lang="en-US" altLang="en-US" sz="2400" smtClean="0"/>
              <a:t>3</a:t>
            </a:r>
            <a:r>
              <a:rPr lang="en-US" altLang="en-US" sz="2400" dirty="0" smtClean="0"/>
              <a:t>)</a:t>
            </a:r>
            <a:r>
              <a:rPr lang="en-US" altLang="en-US" sz="2000" dirty="0" smtClean="0"/>
              <a:t>.</a:t>
            </a:r>
            <a:endParaRPr lang="en-US" altLang="en-US" sz="2000" dirty="0" smtClean="0"/>
          </a:p>
        </p:txBody>
      </p:sp>
      <p:sp>
        <p:nvSpPr>
          <p:cNvPr id="31747" name="Content Placeholder 2"/>
          <p:cNvSpPr>
            <a:spLocks noGrp="1"/>
          </p:cNvSpPr>
          <p:nvPr>
            <p:ph idx="1"/>
          </p:nvPr>
        </p:nvSpPr>
        <p:spPr bwMode="auto">
          <a:xfrm>
            <a:off x="457200" y="1163782"/>
            <a:ext cx="8229600" cy="43018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dirty="0"/>
              <a:t>This writing has been copied, letter by letter, from the writing which Archbishop Dunstan gave our lord at Kingston on the day that he was consecrated as king, forbidding him to make any promise save this, which at the bishop’s bidding he laid on Christ’s altar:—</a:t>
            </a:r>
          </a:p>
          <a:p>
            <a:pPr marL="0" indent="0">
              <a:buNone/>
            </a:pPr>
            <a:endParaRPr lang="en-US" altLang="en-US" dirty="0" smtClean="0"/>
          </a:p>
          <a:p>
            <a:pPr marL="0" indent="0">
              <a:buNone/>
            </a:pPr>
            <a:r>
              <a:rPr lang="en-US" altLang="en-US" dirty="0" smtClean="0"/>
              <a:t>In </a:t>
            </a:r>
            <a:r>
              <a:rPr lang="en-US" altLang="en-US" dirty="0"/>
              <a:t>the name of the Holy Trinity, I promise three things to the Christian people of my subjects: first that God’s Church and all Christian people of my realm shall enjoy true peace; second, that I forbid to all ranks of men robbery and wrongful deeds; third that I urge and command justice and mercy in all judgments, so that the gracious and compassionate God who lives and reigns may grant us all His everlasting mercy.</a:t>
            </a:r>
          </a:p>
        </p:txBody>
      </p:sp>
    </p:spTree>
    <p:extLst>
      <p:ext uri="{BB962C8B-B14F-4D97-AF65-F5344CB8AC3E}">
        <p14:creationId xmlns:p14="http://schemas.microsoft.com/office/powerpoint/2010/main" val="1824339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274638"/>
            <a:ext cx="8229600" cy="63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a:t>Establishment of the kingdom of England </a:t>
            </a:r>
            <a:r>
              <a:rPr lang="en-US" sz="2400" dirty="0"/>
              <a:t> —</a:t>
            </a:r>
            <a:r>
              <a:rPr lang="en-US" altLang="en-US" sz="2400" dirty="0"/>
              <a:t> </a:t>
            </a:r>
            <a:r>
              <a:rPr lang="en-US" altLang="en-US" sz="2400" dirty="0" smtClean="0"/>
              <a:t>899</a:t>
            </a:r>
            <a:r>
              <a:rPr lang="en-US" altLang="en-US" sz="2400" dirty="0"/>
              <a:t>–</a:t>
            </a:r>
            <a:r>
              <a:rPr lang="en-US" altLang="en-US" sz="2400" dirty="0" smtClean="0"/>
              <a:t>1066 (cont’d)</a:t>
            </a:r>
            <a:endParaRPr lang="en-US" altLang="en-US" dirty="0" smtClean="0"/>
          </a:p>
        </p:txBody>
      </p:sp>
      <p:sp>
        <p:nvSpPr>
          <p:cNvPr id="31747" name="Content Placeholder 2"/>
          <p:cNvSpPr>
            <a:spLocks noGrp="1"/>
          </p:cNvSpPr>
          <p:nvPr>
            <p:ph idx="1"/>
          </p:nvPr>
        </p:nvSpPr>
        <p:spPr bwMode="auto">
          <a:xfrm>
            <a:off x="457200" y="1330037"/>
            <a:ext cx="8229600" cy="571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Unfortunately</a:t>
            </a:r>
            <a:r>
              <a:rPr lang="en-US" altLang="en-US" dirty="0"/>
              <a:t>, the next major king was </a:t>
            </a:r>
            <a:r>
              <a:rPr lang="en-US" dirty="0"/>
              <a:t>Æ</a:t>
            </a:r>
            <a:r>
              <a:rPr lang="en-US" altLang="en-US" dirty="0" smtClean="0"/>
              <a:t>thelred </a:t>
            </a:r>
            <a:r>
              <a:rPr lang="en-US" altLang="en-US" dirty="0"/>
              <a:t>the Unready (means he didn't take counsel</a:t>
            </a:r>
            <a:r>
              <a:rPr lang="en-US" altLang="en-US" dirty="0" smtClean="0"/>
              <a:t>), </a:t>
            </a:r>
            <a:r>
              <a:rPr lang="en-US" altLang="en-US" dirty="0"/>
              <a:t>978–1016, who had a long and </a:t>
            </a:r>
            <a:r>
              <a:rPr lang="en-US" altLang="en-US" dirty="0" smtClean="0"/>
              <a:t>disastrous </a:t>
            </a:r>
            <a:r>
              <a:rPr lang="en-US" altLang="en-US" dirty="0"/>
              <a:t>reign</a:t>
            </a:r>
            <a:r>
              <a:rPr lang="en-US" altLang="en-US" dirty="0" smtClean="0"/>
              <a:t>.</a:t>
            </a:r>
          </a:p>
          <a:p>
            <a:endParaRPr lang="en-US" altLang="en-US" dirty="0"/>
          </a:p>
          <a:p>
            <a:r>
              <a:rPr lang="en-US" altLang="en-US" dirty="0" smtClean="0"/>
              <a:t>He </a:t>
            </a:r>
            <a:r>
              <a:rPr lang="en-US" altLang="en-US" dirty="0"/>
              <a:t>was succeeded by Cnut </a:t>
            </a:r>
            <a:r>
              <a:rPr lang="en-US" altLang="en-US" dirty="0" smtClean="0"/>
              <a:t>(1016–1035), </a:t>
            </a:r>
            <a:r>
              <a:rPr lang="en-US" altLang="en-US" dirty="0"/>
              <a:t>a Danish king, but this was a different kind of Danish invasion. Cnut was a Christian. He governed a </a:t>
            </a:r>
            <a:r>
              <a:rPr lang="en-US" altLang="en-US" dirty="0" smtClean="0"/>
              <a:t>North Sea </a:t>
            </a:r>
            <a:r>
              <a:rPr lang="en-US" altLang="en-US" dirty="0"/>
              <a:t>empire that included Denmark, and he ruled in England through native Anglo-Saxons and native Danes</a:t>
            </a:r>
            <a:r>
              <a:rPr lang="en-US" altLang="en-US" dirty="0" smtClean="0"/>
              <a:t>.</a:t>
            </a:r>
          </a:p>
          <a:p>
            <a:endParaRPr lang="en-US" altLang="en-US" dirty="0"/>
          </a:p>
          <a:p>
            <a:r>
              <a:rPr lang="en-US" altLang="en-US" dirty="0" smtClean="0"/>
              <a:t>The </a:t>
            </a:r>
            <a:r>
              <a:rPr lang="en-US" altLang="en-US" dirty="0"/>
              <a:t>native Anglo-Saxon dynasty returned with Edward the Confessor, son of </a:t>
            </a:r>
            <a:r>
              <a:rPr lang="en-US" dirty="0"/>
              <a:t>Æ</a:t>
            </a:r>
            <a:r>
              <a:rPr lang="en-US" altLang="en-US" dirty="0" smtClean="0"/>
              <a:t>thelred </a:t>
            </a:r>
            <a:r>
              <a:rPr lang="en-US" altLang="en-US" dirty="0"/>
              <a:t>the Unready. Edward </a:t>
            </a:r>
            <a:r>
              <a:rPr lang="en-US" altLang="en-US" dirty="0" smtClean="0"/>
              <a:t>began to </a:t>
            </a:r>
            <a:r>
              <a:rPr lang="en-US" altLang="en-US" dirty="0"/>
              <a:t>reign in 1042 and died childless on 5 Jan. 1066. But that is a story for next week</a:t>
            </a:r>
            <a:r>
              <a:rPr lang="en-US" altLang="en-US" dirty="0" smtClean="0"/>
              <a:t>.</a:t>
            </a:r>
          </a:p>
          <a:p>
            <a:endParaRPr lang="en-US" altLang="en-US" dirty="0"/>
          </a:p>
          <a:p>
            <a:pPr marL="0" indent="0">
              <a:buNone/>
            </a:pPr>
            <a:r>
              <a:rPr lang="en-US" altLang="en-US" dirty="0" smtClean="0"/>
              <a:t>After class discussion of the lecture, we’ll  look </a:t>
            </a:r>
            <a:r>
              <a:rPr lang="en-US" altLang="en-US" dirty="0"/>
              <a:t>at some </a:t>
            </a:r>
            <a:r>
              <a:rPr lang="en-US" altLang="en-US" dirty="0" smtClean="0"/>
              <a:t>images. </a:t>
            </a:r>
            <a:r>
              <a:rPr lang="en-US" altLang="en-US" dirty="0"/>
              <a:t>There’s a list of the images on the outline with </a:t>
            </a:r>
            <a:r>
              <a:rPr lang="en-US" altLang="en-US" dirty="0" smtClean="0"/>
              <a:t>links.</a:t>
            </a:r>
            <a:endParaRPr lang="en-US" altLang="en-US" dirty="0"/>
          </a:p>
        </p:txBody>
      </p:sp>
    </p:spTree>
    <p:extLst>
      <p:ext uri="{BB962C8B-B14F-4D97-AF65-F5344CB8AC3E}">
        <p14:creationId xmlns:p14="http://schemas.microsoft.com/office/powerpoint/2010/main" val="3684772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4527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smtClean="0"/>
              <a:t>Sources</a:t>
            </a:r>
            <a:endParaRPr lang="en-US" altLang="en-US" sz="2400" dirty="0" smtClean="0"/>
          </a:p>
        </p:txBody>
      </p:sp>
      <p:sp>
        <p:nvSpPr>
          <p:cNvPr id="7" name="Rectangle 6"/>
          <p:cNvSpPr/>
          <p:nvPr/>
        </p:nvSpPr>
        <p:spPr>
          <a:xfrm>
            <a:off x="457200" y="893763"/>
            <a:ext cx="7715250" cy="5632311"/>
          </a:xfrm>
          <a:prstGeom prst="rect">
            <a:avLst/>
          </a:prstGeom>
        </p:spPr>
        <p:txBody>
          <a:bodyPr>
            <a:spAutoFit/>
          </a:bodyPr>
          <a:lstStyle/>
          <a:p>
            <a:pPr marL="342900" indent="-342900" algn="just">
              <a:buFont typeface="Arial" panose="020B0604020202020204" pitchFamily="34" charset="0"/>
              <a:buChar char="•"/>
              <a:defRPr/>
            </a:pPr>
            <a:r>
              <a:rPr lang="en-US" sz="2000" dirty="0" smtClean="0">
                <a:solidFill>
                  <a:schemeClr val="bg1"/>
                </a:solidFill>
              </a:rPr>
              <a:t>Narrative </a:t>
            </a:r>
            <a:r>
              <a:rPr lang="en-US" sz="2000" dirty="0">
                <a:solidFill>
                  <a:schemeClr val="bg1"/>
                </a:solidFill>
              </a:rPr>
              <a:t>history: </a:t>
            </a:r>
            <a:r>
              <a:rPr lang="en-US" sz="2000" dirty="0" smtClean="0">
                <a:solidFill>
                  <a:schemeClr val="bg1"/>
                </a:solidFill>
              </a:rPr>
              <a:t>Bede (d. 735), </a:t>
            </a:r>
            <a:r>
              <a:rPr lang="en-US" sz="2000" i="1" dirty="0">
                <a:solidFill>
                  <a:schemeClr val="bg1"/>
                </a:solidFill>
              </a:rPr>
              <a:t>Ecclesiastical History of the English </a:t>
            </a:r>
            <a:r>
              <a:rPr lang="en-US" sz="2000" i="1" dirty="0" smtClean="0">
                <a:solidFill>
                  <a:schemeClr val="bg1"/>
                </a:solidFill>
              </a:rPr>
              <a:t>People</a:t>
            </a:r>
            <a:r>
              <a:rPr lang="en-US" sz="2000" dirty="0" smtClean="0">
                <a:solidFill>
                  <a:schemeClr val="bg1"/>
                </a:solidFill>
              </a:rPr>
              <a:t>; </a:t>
            </a:r>
            <a:r>
              <a:rPr lang="en-US" sz="2000" dirty="0">
                <a:solidFill>
                  <a:schemeClr val="bg1"/>
                </a:solidFill>
              </a:rPr>
              <a:t>the </a:t>
            </a:r>
            <a:r>
              <a:rPr lang="en-US" sz="2000" i="1" dirty="0">
                <a:solidFill>
                  <a:schemeClr val="bg1"/>
                </a:solidFill>
              </a:rPr>
              <a:t>Anglo-Saxon Chronicle</a:t>
            </a:r>
            <a:r>
              <a:rPr lang="en-US" sz="2000" dirty="0">
                <a:solidFill>
                  <a:schemeClr val="bg1"/>
                </a:solidFill>
              </a:rPr>
              <a:t> (late 9th to mid-12th centuries</a:t>
            </a:r>
            <a:r>
              <a:rPr lang="en-US" sz="2000" dirty="0" smtClean="0">
                <a:solidFill>
                  <a:schemeClr val="bg1"/>
                </a:solidFill>
              </a:rPr>
              <a:t>)</a:t>
            </a:r>
          </a:p>
          <a:p>
            <a:pPr marL="342900" indent="-342900" algn="just">
              <a:buFont typeface="Arial" panose="020B0604020202020204" pitchFamily="34" charset="0"/>
              <a:buChar char="•"/>
              <a:defRPr/>
            </a:pPr>
            <a:endParaRPr lang="en-US" sz="2000" dirty="0">
              <a:solidFill>
                <a:schemeClr val="bg1"/>
              </a:solidFill>
            </a:endParaRPr>
          </a:p>
          <a:p>
            <a:pPr marL="342900" indent="-342900" algn="just">
              <a:buFont typeface="Arial" panose="020B0604020202020204" pitchFamily="34" charset="0"/>
              <a:buChar char="•"/>
              <a:defRPr/>
            </a:pPr>
            <a:r>
              <a:rPr lang="en-US" sz="2000" dirty="0" smtClean="0">
                <a:solidFill>
                  <a:schemeClr val="bg1"/>
                </a:solidFill>
              </a:rPr>
              <a:t>The </a:t>
            </a:r>
            <a:r>
              <a:rPr lang="en-US" sz="2000" dirty="0">
                <a:solidFill>
                  <a:schemeClr val="bg1"/>
                </a:solidFill>
              </a:rPr>
              <a:t>so-called “law codes,” beginning with Æ</a:t>
            </a:r>
            <a:r>
              <a:rPr lang="en-US" sz="2000" dirty="0" smtClean="0">
                <a:solidFill>
                  <a:schemeClr val="bg1"/>
                </a:solidFill>
              </a:rPr>
              <a:t>thelberht </a:t>
            </a:r>
            <a:r>
              <a:rPr lang="en-US" sz="2000" dirty="0">
                <a:solidFill>
                  <a:schemeClr val="bg1"/>
                </a:solidFill>
              </a:rPr>
              <a:t>(c. 600) and going right up through Cnut (d. 1035</a:t>
            </a:r>
            <a:r>
              <a:rPr lang="en-US" sz="2000" dirty="0" smtClean="0">
                <a:solidFill>
                  <a:schemeClr val="bg1"/>
                </a:solidFill>
              </a:rPr>
              <a:t>).</a:t>
            </a:r>
          </a:p>
          <a:p>
            <a:pPr marL="342900" indent="-342900" algn="just">
              <a:buFont typeface="Arial" panose="020B0604020202020204" pitchFamily="34" charset="0"/>
              <a:buChar char="•"/>
              <a:defRPr/>
            </a:pPr>
            <a:endParaRPr lang="en-US" sz="2000" dirty="0">
              <a:solidFill>
                <a:schemeClr val="bg1"/>
              </a:solidFill>
            </a:endParaRPr>
          </a:p>
          <a:p>
            <a:pPr marL="342900" indent="-342900" algn="just">
              <a:buFont typeface="Arial" panose="020B0604020202020204" pitchFamily="34" charset="0"/>
              <a:buChar char="•"/>
              <a:defRPr/>
            </a:pPr>
            <a:r>
              <a:rPr lang="en-US" sz="2000" dirty="0" smtClean="0">
                <a:solidFill>
                  <a:schemeClr val="bg1"/>
                </a:solidFill>
              </a:rPr>
              <a:t>Language </a:t>
            </a:r>
            <a:r>
              <a:rPr lang="en-US" sz="2000" dirty="0">
                <a:solidFill>
                  <a:schemeClr val="bg1"/>
                </a:solidFill>
              </a:rPr>
              <a:t>and literature: </a:t>
            </a:r>
            <a:r>
              <a:rPr lang="en-US" sz="2000" i="1" dirty="0">
                <a:solidFill>
                  <a:schemeClr val="bg1"/>
                </a:solidFill>
              </a:rPr>
              <a:t>Beowulf</a:t>
            </a:r>
            <a:r>
              <a:rPr lang="en-US" sz="2000" dirty="0">
                <a:solidFill>
                  <a:schemeClr val="bg1"/>
                </a:solidFill>
              </a:rPr>
              <a:t>, lyric poetry, sermons, saints‘ lives, medical treatises, riddles</a:t>
            </a:r>
          </a:p>
          <a:p>
            <a:pPr marL="342900" indent="-342900" algn="just">
              <a:buFont typeface="Arial" panose="020B0604020202020204" pitchFamily="34" charset="0"/>
              <a:buChar char="•"/>
              <a:defRPr/>
            </a:pPr>
            <a:endParaRPr lang="en-US" sz="2000" dirty="0" smtClean="0">
              <a:solidFill>
                <a:schemeClr val="bg1"/>
              </a:solidFill>
            </a:endParaRPr>
          </a:p>
          <a:p>
            <a:pPr marL="342900" indent="-342900" algn="just">
              <a:buFont typeface="Arial" panose="020B0604020202020204" pitchFamily="34" charset="0"/>
              <a:buChar char="•"/>
              <a:defRPr/>
            </a:pPr>
            <a:r>
              <a:rPr lang="en-US" sz="2000" dirty="0" smtClean="0">
                <a:solidFill>
                  <a:schemeClr val="bg1"/>
                </a:solidFill>
              </a:rPr>
              <a:t>Place-names, geographical </a:t>
            </a:r>
            <a:r>
              <a:rPr lang="en-US" sz="2000" dirty="0">
                <a:solidFill>
                  <a:schemeClr val="bg1"/>
                </a:solidFill>
              </a:rPr>
              <a:t>features that </a:t>
            </a:r>
            <a:r>
              <a:rPr lang="en-US" sz="2000" dirty="0" smtClean="0">
                <a:solidFill>
                  <a:schemeClr val="bg1"/>
                </a:solidFill>
              </a:rPr>
              <a:t>result from </a:t>
            </a:r>
            <a:r>
              <a:rPr lang="en-US" sz="2000" dirty="0">
                <a:solidFill>
                  <a:schemeClr val="bg1"/>
                </a:solidFill>
              </a:rPr>
              <a:t>human activity</a:t>
            </a:r>
          </a:p>
          <a:p>
            <a:pPr marL="342900" indent="-342900" algn="just">
              <a:buFont typeface="Arial" panose="020B0604020202020204" pitchFamily="34" charset="0"/>
              <a:buChar char="•"/>
              <a:defRPr/>
            </a:pPr>
            <a:endParaRPr lang="en-US" sz="2000" dirty="0">
              <a:solidFill>
                <a:schemeClr val="bg1"/>
              </a:solidFill>
            </a:endParaRPr>
          </a:p>
          <a:p>
            <a:pPr marL="342900" indent="-342900" algn="just">
              <a:buFont typeface="Arial" panose="020B0604020202020204" pitchFamily="34" charset="0"/>
              <a:buChar char="•"/>
              <a:defRPr/>
            </a:pPr>
            <a:r>
              <a:rPr lang="en-US" sz="2000" dirty="0" smtClean="0">
                <a:solidFill>
                  <a:schemeClr val="bg1"/>
                </a:solidFill>
              </a:rPr>
              <a:t>Coins</a:t>
            </a:r>
          </a:p>
          <a:p>
            <a:pPr marL="342900" indent="-342900" algn="just">
              <a:buFont typeface="Arial" panose="020B0604020202020204" pitchFamily="34" charset="0"/>
              <a:buChar char="•"/>
              <a:defRPr/>
            </a:pPr>
            <a:endParaRPr lang="en-US" sz="2000" dirty="0">
              <a:solidFill>
                <a:schemeClr val="bg1"/>
              </a:solidFill>
            </a:endParaRPr>
          </a:p>
          <a:p>
            <a:pPr marL="342900" indent="-342900" algn="just">
              <a:buFont typeface="Arial" panose="020B0604020202020204" pitchFamily="34" charset="0"/>
              <a:buChar char="•"/>
              <a:defRPr/>
            </a:pPr>
            <a:r>
              <a:rPr lang="en-US" sz="2000" dirty="0" smtClean="0">
                <a:solidFill>
                  <a:schemeClr val="bg1"/>
                </a:solidFill>
              </a:rPr>
              <a:t>Art </a:t>
            </a:r>
            <a:r>
              <a:rPr lang="en-US" sz="2000" dirty="0">
                <a:solidFill>
                  <a:schemeClr val="bg1"/>
                </a:solidFill>
              </a:rPr>
              <a:t>and </a:t>
            </a:r>
            <a:r>
              <a:rPr lang="en-US" sz="2000" dirty="0" smtClean="0">
                <a:solidFill>
                  <a:schemeClr val="bg1"/>
                </a:solidFill>
              </a:rPr>
              <a:t>archaeology</a:t>
            </a:r>
          </a:p>
          <a:p>
            <a:pPr marL="342900" indent="-342900" algn="just">
              <a:buFont typeface="Arial" panose="020B0604020202020204" pitchFamily="34" charset="0"/>
              <a:buChar char="•"/>
              <a:defRPr/>
            </a:pPr>
            <a:endParaRPr lang="en-US" sz="2000" dirty="0">
              <a:solidFill>
                <a:schemeClr val="bg1"/>
              </a:solidFill>
            </a:endParaRPr>
          </a:p>
          <a:p>
            <a:pPr marL="342900" indent="-342900" algn="just">
              <a:buFont typeface="Arial" panose="020B0604020202020204" pitchFamily="34" charset="0"/>
              <a:buChar char="•"/>
              <a:defRPr/>
            </a:pPr>
            <a:r>
              <a:rPr lang="en-US" sz="2000" dirty="0" smtClean="0">
                <a:solidFill>
                  <a:schemeClr val="bg1"/>
                </a:solidFill>
              </a:rPr>
              <a:t>Charters</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419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smtClean="0"/>
              <a:t>Map of England in the 8th century (</a:t>
            </a:r>
            <a:r>
              <a:rPr lang="en-US" altLang="en-US" sz="2400" i="1" dirty="0" smtClean="0"/>
              <a:t>Mats</a:t>
            </a:r>
            <a:r>
              <a:rPr lang="en-US" altLang="en-US" sz="2400" dirty="0" smtClean="0"/>
              <a:t>. p</a:t>
            </a:r>
            <a:r>
              <a:rPr lang="en-US" altLang="en-US" sz="2400" smtClean="0"/>
              <a:t>. II</a:t>
            </a:r>
            <a:r>
              <a:rPr lang="en-US" sz="2400"/>
              <a:t>–</a:t>
            </a:r>
            <a:r>
              <a:rPr lang="en-US" altLang="en-US" sz="2400" smtClean="0"/>
              <a:t>0</a:t>
            </a:r>
            <a:r>
              <a:rPr lang="en-US" altLang="en-US" sz="2400" dirty="0" smtClean="0"/>
              <a:t>)</a:t>
            </a:r>
            <a:endParaRPr lang="en-US" altLang="en-US" sz="2400" dirty="0" smtClean="0"/>
          </a:p>
        </p:txBody>
      </p:sp>
      <p:sp>
        <p:nvSpPr>
          <p:cNvPr id="8196" name="TextBox 6"/>
          <p:cNvSpPr txBox="1">
            <a:spLocks noChangeArrowheads="1"/>
          </p:cNvSpPr>
          <p:nvPr/>
        </p:nvSpPr>
        <p:spPr bwMode="auto">
          <a:xfrm>
            <a:off x="2266950" y="2410691"/>
            <a:ext cx="6648450" cy="124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342900" indent="-342900">
              <a:buFont typeface="Arial" panose="020B0604020202020204" pitchFamily="34" charset="0"/>
              <a:buChar char="•"/>
              <a:defRPr/>
            </a:pPr>
            <a:endParaRPr lang="en-US" altLang="en-US" sz="2000" dirty="0" smtClean="0">
              <a:solidFill>
                <a:schemeClr val="bg1"/>
              </a:solidFill>
            </a:endParaRPr>
          </a:p>
        </p:txBody>
      </p:sp>
      <p:sp>
        <p:nvSpPr>
          <p:cNvPr id="717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dirty="0">
                <a:cs typeface="Times New Roman" panose="02020603050405020304" pitchFamily="18" charset="0"/>
              </a:rPr>
              <a:t>Pretend that medieval England had a constitution in the modern sense? The danger of anachronism and the mistakes of William Stubbs.</a:t>
            </a:r>
            <a:r>
              <a:rPr lang="en-US" altLang="en-US" sz="900" dirty="0"/>
              <a:t> </a:t>
            </a:r>
            <a:endParaRPr lang="en-US" altLang="en-US" dirty="0"/>
          </a:p>
        </p:txBody>
      </p:sp>
      <p:sp>
        <p:nvSpPr>
          <p:cNvPr id="7174" name="Rectangle 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dirty="0">
                <a:cs typeface="Times New Roman" panose="02020603050405020304" pitchFamily="18" charset="0"/>
              </a:rPr>
              <a:t>Pretend that medieval England had a constitution in the modern sense? The danger of anachronism and the mistakes of William Stubbs.</a:t>
            </a:r>
            <a:r>
              <a:rPr lang="en-US" altLang="en-US" sz="900" dirty="0"/>
              <a:t> </a:t>
            </a:r>
            <a:endParaRPr lang="en-US" altLang="en-US" dirty="0"/>
          </a:p>
        </p:txBody>
      </p:sp>
      <p:sp>
        <p:nvSpPr>
          <p:cNvPr id="7175" name="Rectangle 9"/>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dirty="0">
                <a:cs typeface="Times New Roman" panose="02020603050405020304" pitchFamily="18" charset="0"/>
              </a:rPr>
              <a:t>Pretend that medieval England had a constitution in the modern sense? The danger of anachronism and the mistakes of William Stubbs.</a:t>
            </a:r>
            <a:r>
              <a:rPr lang="en-US" altLang="en-US" sz="900" dirty="0"/>
              <a:t> </a:t>
            </a:r>
            <a:endParaRPr lang="en-US" altLang="en-US" dirty="0"/>
          </a:p>
        </p:txBody>
      </p:sp>
      <p:pic>
        <p:nvPicPr>
          <p:cNvPr id="2050" name="Picture 2" descr="Map01Heptarc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7449" y="846137"/>
            <a:ext cx="5068511" cy="57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480121"/>
            <a:ext cx="8229600" cy="5174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a:t>Basic Chronology </a:t>
            </a:r>
            <a:r>
              <a:rPr lang="en-US" altLang="en-US" sz="2400" dirty="0" smtClean="0"/>
              <a:t>(</a:t>
            </a:r>
            <a:r>
              <a:rPr lang="en-US" altLang="en-US" sz="2400" i="1" dirty="0"/>
              <a:t>Mats</a:t>
            </a:r>
            <a:r>
              <a:rPr lang="en-US" altLang="en-US" sz="2400" dirty="0"/>
              <a:t>. p. II–1</a:t>
            </a:r>
            <a:r>
              <a:rPr lang="en-US" altLang="en-US" sz="2400" dirty="0" smtClean="0"/>
              <a:t>) (again)</a:t>
            </a:r>
            <a:endParaRPr lang="en-US" altLang="en-US" sz="2400" dirty="0" smtClean="0"/>
          </a:p>
        </p:txBody>
      </p:sp>
      <p:sp>
        <p:nvSpPr>
          <p:cNvPr id="8" name="TextBox 7"/>
          <p:cNvSpPr txBox="1"/>
          <p:nvPr/>
        </p:nvSpPr>
        <p:spPr>
          <a:xfrm>
            <a:off x="457200" y="1309254"/>
            <a:ext cx="7254875" cy="3477875"/>
          </a:xfrm>
          <a:prstGeom prst="rect">
            <a:avLst/>
          </a:prstGeom>
          <a:noFill/>
        </p:spPr>
        <p:txBody>
          <a:bodyPr>
            <a:spAutoFit/>
          </a:bodyPr>
          <a:lstStyle/>
          <a:p>
            <a:pPr marL="342900" indent="-342900">
              <a:buFont typeface="Arial" panose="020B0604020202020204" pitchFamily="34" charset="0"/>
              <a:buChar char="•"/>
              <a:defRPr/>
            </a:pPr>
            <a:r>
              <a:rPr lang="en-US" sz="2000" dirty="0">
                <a:solidFill>
                  <a:schemeClr val="bg1"/>
                </a:solidFill>
              </a:rPr>
              <a:t>?450–600 — The invasions to Æthelberht of </a:t>
            </a:r>
            <a:r>
              <a:rPr lang="en-US" sz="2000" dirty="0" smtClean="0">
                <a:solidFill>
                  <a:schemeClr val="bg1"/>
                </a:solidFill>
              </a:rPr>
              <a:t>Kent</a:t>
            </a:r>
          </a:p>
          <a:p>
            <a:pPr marL="342900"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en-US" sz="2000">
                <a:solidFill>
                  <a:schemeClr val="bg1"/>
                </a:solidFill>
              </a:rPr>
              <a:t>600–835 </a:t>
            </a:r>
            <a:r>
              <a:rPr lang="en-US" sz="2000" smtClean="0">
                <a:solidFill>
                  <a:schemeClr val="bg1"/>
                </a:solidFill>
              </a:rPr>
              <a:t>—The </a:t>
            </a:r>
            <a:r>
              <a:rPr lang="en-US" sz="2000" dirty="0">
                <a:solidFill>
                  <a:schemeClr val="bg1"/>
                </a:solidFill>
              </a:rPr>
              <a:t>period of the Heptarchy—overlordships moving from Northumbria to Mercia to </a:t>
            </a:r>
            <a:r>
              <a:rPr lang="en-US" sz="2000">
                <a:solidFill>
                  <a:schemeClr val="bg1"/>
                </a:solidFill>
              </a:rPr>
              <a:t>Wessex</a:t>
            </a:r>
            <a:r>
              <a:rPr lang="en-US" sz="2000" smtClean="0">
                <a:solidFill>
                  <a:schemeClr val="bg1"/>
                </a:solidFill>
              </a:rPr>
              <a:t>. </a:t>
            </a:r>
            <a:r>
              <a:rPr lang="en-US" sz="2000">
                <a:solidFill>
                  <a:schemeClr val="bg1"/>
                </a:solidFill>
              </a:rPr>
              <a:t>(A healthy chunk of time here; the same amount of time that the United States has been in existence.)</a:t>
            </a:r>
            <a:endParaRPr lang="en-US" sz="2000" dirty="0" smtClean="0">
              <a:solidFill>
                <a:schemeClr val="bg1"/>
              </a:solidFill>
            </a:endParaRPr>
          </a:p>
          <a:p>
            <a:pPr marL="342900"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en-US" sz="2000" dirty="0">
                <a:solidFill>
                  <a:schemeClr val="bg1"/>
                </a:solidFill>
              </a:rPr>
              <a:t>835–924 — The Danish Invasions</a:t>
            </a:r>
            <a:r>
              <a:rPr lang="en-US" sz="2000" dirty="0" smtClean="0">
                <a:solidFill>
                  <a:schemeClr val="bg1"/>
                </a:solidFill>
              </a:rPr>
              <a:t>.</a:t>
            </a:r>
          </a:p>
          <a:p>
            <a:pPr marL="342900"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en-US" sz="2000" dirty="0">
                <a:solidFill>
                  <a:schemeClr val="bg1"/>
                </a:solidFill>
              </a:rPr>
              <a:t>924–1066 — The kingdom of England ending with the Norman Conquest</a:t>
            </a:r>
            <a:r>
              <a:rPr lang="en-US" sz="2000" dirty="0" smtClean="0">
                <a:solidFill>
                  <a:schemeClr val="bg1"/>
                </a:solidFill>
              </a:rPr>
              <a:t>.</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975788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480121"/>
            <a:ext cx="8229600" cy="5174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a:t>Basic </a:t>
            </a:r>
            <a:r>
              <a:rPr lang="en-US" altLang="en-US" sz="2400" smtClean="0"/>
              <a:t>chronology problematized</a:t>
            </a:r>
            <a:endParaRPr lang="en-US" altLang="en-US" sz="2400" dirty="0" smtClean="0"/>
          </a:p>
        </p:txBody>
      </p:sp>
      <p:sp>
        <p:nvSpPr>
          <p:cNvPr id="8" name="TextBox 7"/>
          <p:cNvSpPr txBox="1"/>
          <p:nvPr/>
        </p:nvSpPr>
        <p:spPr>
          <a:xfrm>
            <a:off x="457200" y="1309254"/>
            <a:ext cx="7254875" cy="4401205"/>
          </a:xfrm>
          <a:prstGeom prst="rect">
            <a:avLst/>
          </a:prstGeom>
          <a:noFill/>
        </p:spPr>
        <p:txBody>
          <a:bodyPr>
            <a:spAutoFit/>
          </a:bodyPr>
          <a:lstStyle/>
          <a:p>
            <a:pPr marL="342900" indent="-342900">
              <a:buFont typeface="Arial" panose="020B0604020202020204" pitchFamily="34" charset="0"/>
              <a:buChar char="•"/>
              <a:defRPr/>
            </a:pPr>
            <a:r>
              <a:rPr lang="en-US" sz="2000" dirty="0">
                <a:solidFill>
                  <a:schemeClr val="bg1"/>
                </a:solidFill>
              </a:rPr>
              <a:t>?450–600 </a:t>
            </a:r>
            <a:r>
              <a:rPr lang="en-US" sz="2000">
                <a:solidFill>
                  <a:schemeClr val="bg1"/>
                </a:solidFill>
              </a:rPr>
              <a:t>— </a:t>
            </a:r>
            <a:r>
              <a:rPr lang="en-US" sz="2000">
                <a:solidFill>
                  <a:schemeClr val="bg1"/>
                </a:solidFill>
              </a:rPr>
              <a:t>Virtually everything that the narrative sources tell us about the earliest period is mythological</a:t>
            </a:r>
            <a:endParaRPr lang="en-US" sz="2000" dirty="0" smtClean="0">
              <a:solidFill>
                <a:schemeClr val="bg1"/>
              </a:solidFill>
            </a:endParaRPr>
          </a:p>
          <a:p>
            <a:pPr marL="342900"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en-US" sz="2000">
                <a:solidFill>
                  <a:schemeClr val="bg1"/>
                </a:solidFill>
              </a:rPr>
              <a:t>600–835 </a:t>
            </a:r>
            <a:r>
              <a:rPr lang="en-US" sz="2000">
                <a:solidFill>
                  <a:schemeClr val="bg1"/>
                </a:solidFill>
              </a:rPr>
              <a:t>— The map of </a:t>
            </a:r>
            <a:r>
              <a:rPr lang="en-US" sz="2000">
                <a:solidFill>
                  <a:schemeClr val="bg1"/>
                </a:solidFill>
              </a:rPr>
              <a:t>the </a:t>
            </a:r>
            <a:r>
              <a:rPr lang="en-US" sz="2000" smtClean="0">
                <a:solidFill>
                  <a:schemeClr val="bg1"/>
                </a:solidFill>
              </a:rPr>
              <a:t>Heptarchy (Slide 4)  </a:t>
            </a:r>
            <a:r>
              <a:rPr lang="en-US" sz="2000">
                <a:solidFill>
                  <a:schemeClr val="bg1"/>
                </a:solidFill>
              </a:rPr>
              <a:t>implies a precision both as to the geographical boundaries and as to the number of kingdoms that is belied by a much more </a:t>
            </a:r>
            <a:r>
              <a:rPr lang="en-US" sz="2000">
                <a:solidFill>
                  <a:schemeClr val="bg1"/>
                </a:solidFill>
              </a:rPr>
              <a:t>messy </a:t>
            </a:r>
            <a:r>
              <a:rPr lang="en-US" sz="2000" smtClean="0">
                <a:solidFill>
                  <a:schemeClr val="bg1"/>
                </a:solidFill>
              </a:rPr>
              <a:t>reality.</a:t>
            </a:r>
            <a:endParaRPr lang="en-US" sz="2000" dirty="0" smtClean="0">
              <a:solidFill>
                <a:schemeClr val="bg1"/>
              </a:solidFill>
            </a:endParaRPr>
          </a:p>
          <a:p>
            <a:pPr marL="342900"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en-US" sz="2000" dirty="0">
                <a:solidFill>
                  <a:schemeClr val="bg1"/>
                </a:solidFill>
              </a:rPr>
              <a:t>835–924 — </a:t>
            </a:r>
            <a:r>
              <a:rPr lang="en-US" sz="2000">
                <a:solidFill>
                  <a:schemeClr val="bg1"/>
                </a:solidFill>
              </a:rPr>
              <a:t>The </a:t>
            </a:r>
            <a:r>
              <a:rPr lang="en-US" sz="2000" smtClean="0">
                <a:solidFill>
                  <a:schemeClr val="bg1"/>
                </a:solidFill>
              </a:rPr>
              <a:t>chronology of the Danish Invasions is almost artitrary.</a:t>
            </a:r>
            <a:endParaRPr lang="en-US" sz="2000" dirty="0" smtClean="0">
              <a:solidFill>
                <a:schemeClr val="bg1"/>
              </a:solidFill>
            </a:endParaRPr>
          </a:p>
          <a:p>
            <a:pPr marL="342900"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en-US" sz="2000" dirty="0">
                <a:solidFill>
                  <a:schemeClr val="bg1"/>
                </a:solidFill>
              </a:rPr>
              <a:t>924–1066 </a:t>
            </a:r>
            <a:r>
              <a:rPr lang="en-US" sz="2000">
                <a:solidFill>
                  <a:schemeClr val="bg1"/>
                </a:solidFill>
              </a:rPr>
              <a:t>— </a:t>
            </a:r>
            <a:r>
              <a:rPr lang="en-US" sz="2000">
                <a:solidFill>
                  <a:schemeClr val="bg1"/>
                </a:solidFill>
              </a:rPr>
              <a:t>There are arguments for placing the beginning of the kingdom of England as early as the reign of Offa in the late eighth century and as late as King Edgar in 975.</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2556273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2726"/>
          </a:xfrm>
        </p:spPr>
        <p:txBody>
          <a:bodyPr/>
          <a:lstStyle/>
          <a:p>
            <a:r>
              <a:rPr lang="en-US" sz="2400" smtClean="0"/>
              <a:t>The invasions according to Bede, 450–600 (</a:t>
            </a:r>
            <a:r>
              <a:rPr lang="en-US" sz="2400" i="1" smtClean="0"/>
              <a:t>Mats</a:t>
            </a:r>
            <a:r>
              <a:rPr lang="en-US" sz="2400" smtClean="0"/>
              <a:t>. p. II–1)</a:t>
            </a:r>
            <a:endParaRPr lang="en-US" sz="2400"/>
          </a:p>
        </p:txBody>
      </p:sp>
      <p:sp>
        <p:nvSpPr>
          <p:cNvPr id="3" name="Content Placeholder 2"/>
          <p:cNvSpPr>
            <a:spLocks noGrp="1"/>
          </p:cNvSpPr>
          <p:nvPr>
            <p:ph idx="1"/>
          </p:nvPr>
        </p:nvSpPr>
        <p:spPr>
          <a:xfrm>
            <a:off x="457200" y="841664"/>
            <a:ext cx="8229600" cy="5850081"/>
          </a:xfrm>
        </p:spPr>
        <p:txBody>
          <a:bodyPr/>
          <a:lstStyle/>
          <a:p>
            <a:pPr marL="0" indent="0">
              <a:buNone/>
            </a:pPr>
            <a:r>
              <a:rPr lang="en-US"/>
              <a:t>They came from three very powerful nations of the Germans, namely the Saxons, the Angles and the Jutes. From the stock of the Jutes are the people of Kent and the people of Wight, that is, the race which holds the Isle of Wight, and that which in the province of the West Saxons is to this day called the nation of the Jutes, situated opposite that same Isle of Wight. From the Saxons, that is, from the region which now is called that of the Old Saxons, came the East Saxons, the South Saxons, the West Saxons. Further, from the Angles, that is, from the country which is called </a:t>
            </a:r>
            <a:r>
              <a:rPr lang="en-US" i="1"/>
              <a:t>Angulus</a:t>
            </a:r>
            <a:r>
              <a:rPr lang="en-US"/>
              <a:t> and which from that time until today is said to have remained deserted between the provinces of the Jutes and the Saxons, are sprung the East Angles, the Middle Angles, the Mercians, the whole race of the Northumbrians, that is, of those peoples who dwell north of the River Humber, and the other peoples of the Angles. Their first leaders are said to have been two brothers, Hengest and Horsa, of whom Horsa was afterwards killed by the Britons in battle, and has still in the eastern parts of Kent a monument inscribed with his name. They were the sons of Wihtgils, the son of Witta, the son of Wecta, the son of Woden, from whose stock the royal race of many provinces trace their descent.</a:t>
            </a:r>
          </a:p>
        </p:txBody>
      </p:sp>
    </p:spTree>
    <p:extLst>
      <p:ext uri="{BB962C8B-B14F-4D97-AF65-F5344CB8AC3E}">
        <p14:creationId xmlns:p14="http://schemas.microsoft.com/office/powerpoint/2010/main" val="3963533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2726"/>
          </a:xfrm>
        </p:spPr>
        <p:txBody>
          <a:bodyPr/>
          <a:lstStyle/>
          <a:p>
            <a:r>
              <a:rPr lang="en-US" sz="2400" smtClean="0"/>
              <a:t>The invasions according to Bede, 450–600 (cont’d)</a:t>
            </a:r>
            <a:endParaRPr lang="en-US" sz="2400"/>
          </a:p>
        </p:txBody>
      </p:sp>
      <p:sp>
        <p:nvSpPr>
          <p:cNvPr id="3" name="Content Placeholder 2"/>
          <p:cNvSpPr>
            <a:spLocks noGrp="1"/>
          </p:cNvSpPr>
          <p:nvPr>
            <p:ph idx="1"/>
          </p:nvPr>
        </p:nvSpPr>
        <p:spPr>
          <a:xfrm>
            <a:off x="457200" y="1007919"/>
            <a:ext cx="8229600" cy="5486399"/>
          </a:xfrm>
        </p:spPr>
        <p:txBody>
          <a:bodyPr/>
          <a:lstStyle/>
          <a:p>
            <a:r>
              <a:rPr lang="en-US" smtClean="0"/>
              <a:t>The </a:t>
            </a:r>
            <a:r>
              <a:rPr lang="en-US"/>
              <a:t>mythological elements in this </a:t>
            </a:r>
            <a:r>
              <a:rPr lang="en-US"/>
              <a:t>are </a:t>
            </a:r>
            <a:r>
              <a:rPr lang="en-US" smtClean="0"/>
              <a:t>clear. </a:t>
            </a:r>
            <a:r>
              <a:rPr lang="en-US"/>
              <a:t>The genealogy of Hengest and Horsa goes back four generations to the Germanic god Woden who gave his name to Wednesday, Wotan of the Wagnerian operas. Horsa is not otherwise recorded as a personal name in Old English, and the word means ‘horse’. A pair of brothers associated with horses is found in many Indo-European myths, for example, Castor and </a:t>
            </a:r>
            <a:r>
              <a:rPr lang="en-US"/>
              <a:t>Pollux</a:t>
            </a:r>
            <a:r>
              <a:rPr lang="en-US" smtClean="0"/>
              <a:t>.</a:t>
            </a:r>
          </a:p>
          <a:p>
            <a:endParaRPr lang="en-US"/>
          </a:p>
          <a:p>
            <a:r>
              <a:rPr lang="en-US" smtClean="0"/>
              <a:t>Bede </a:t>
            </a:r>
            <a:r>
              <a:rPr lang="en-US"/>
              <a:t>gives us the names of what may be tribal groups. There is danger </a:t>
            </a:r>
            <a:r>
              <a:rPr lang="en-US"/>
              <a:t>in </a:t>
            </a:r>
            <a:r>
              <a:rPr lang="en-US" smtClean="0"/>
              <a:t>over-emphasizing </a:t>
            </a:r>
            <a:r>
              <a:rPr lang="en-US"/>
              <a:t>the differences. These people almost certainly spoke the same language or languages so close that they were mutually </a:t>
            </a:r>
            <a:r>
              <a:rPr lang="en-US"/>
              <a:t>intelligible</a:t>
            </a:r>
            <a:r>
              <a:rPr lang="en-US" smtClean="0"/>
              <a:t>.</a:t>
            </a:r>
          </a:p>
          <a:p>
            <a:endParaRPr lang="en-US"/>
          </a:p>
          <a:p>
            <a:r>
              <a:rPr lang="en-US" smtClean="0"/>
              <a:t>That </a:t>
            </a:r>
            <a:r>
              <a:rPr lang="en-US"/>
              <a:t>some can be described as Saxons and some as Angles is generally accepted.</a:t>
            </a:r>
          </a:p>
          <a:p>
            <a:endParaRPr lang="en-US"/>
          </a:p>
        </p:txBody>
      </p:sp>
    </p:spTree>
    <p:extLst>
      <p:ext uri="{BB962C8B-B14F-4D97-AF65-F5344CB8AC3E}">
        <p14:creationId xmlns:p14="http://schemas.microsoft.com/office/powerpoint/2010/main" val="2843044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2726"/>
          </a:xfrm>
        </p:spPr>
        <p:txBody>
          <a:bodyPr/>
          <a:lstStyle/>
          <a:p>
            <a:r>
              <a:rPr lang="en-US" sz="2400" smtClean="0"/>
              <a:t>The invasions according to Bede, 450–600 (cont’d)</a:t>
            </a:r>
            <a:endParaRPr lang="en-US" sz="2400"/>
          </a:p>
        </p:txBody>
      </p:sp>
      <p:sp>
        <p:nvSpPr>
          <p:cNvPr id="3" name="Content Placeholder 2"/>
          <p:cNvSpPr>
            <a:spLocks noGrp="1"/>
          </p:cNvSpPr>
          <p:nvPr>
            <p:ph idx="1"/>
          </p:nvPr>
        </p:nvSpPr>
        <p:spPr>
          <a:xfrm>
            <a:off x="477982" y="820882"/>
            <a:ext cx="8229600" cy="5486399"/>
          </a:xfrm>
        </p:spPr>
        <p:txBody>
          <a:bodyPr/>
          <a:lstStyle/>
          <a:p>
            <a:r>
              <a:rPr lang="en-US" smtClean="0"/>
              <a:t>Much </a:t>
            </a:r>
            <a:r>
              <a:rPr lang="en-US"/>
              <a:t>more problematic are the Jutes. There may be a connection here with the Franks. Some have seen it in the agricultural patterns and the inheritance patterns in Kent. Certainly Æthelberht’s wife was a Frankish princess named Berhta. It is unlikely </a:t>
            </a:r>
            <a:r>
              <a:rPr lang="en-US"/>
              <a:t>that </a:t>
            </a:r>
            <a:r>
              <a:rPr lang="en-US" smtClean="0"/>
              <a:t>the name </a:t>
            </a:r>
            <a:r>
              <a:rPr lang="en-US"/>
              <a:t>of modern Jutland in Denmark derives from them, though Bede seems to think </a:t>
            </a:r>
            <a:r>
              <a:rPr lang="en-US"/>
              <a:t>so</a:t>
            </a:r>
            <a:r>
              <a:rPr lang="en-US" smtClean="0"/>
              <a:t>.</a:t>
            </a:r>
          </a:p>
          <a:p>
            <a:endParaRPr lang="en-US" sz="1000"/>
          </a:p>
          <a:p>
            <a:r>
              <a:rPr lang="en-US" smtClean="0"/>
              <a:t>Procopius</a:t>
            </a:r>
            <a:r>
              <a:rPr lang="en-US"/>
              <a:t>, a Byzantine historian writing in the mid–6th c., adds Frisians to the list of invaders — so do the modern linguists. Of all the Germanic languages and dialects spoken in Continental Europe today Frisian is linguistically the closest to English.</a:t>
            </a:r>
          </a:p>
          <a:p>
            <a:endParaRPr lang="en-US" sz="1000" smtClean="0"/>
          </a:p>
          <a:p>
            <a:r>
              <a:rPr lang="en-US" smtClean="0"/>
              <a:t>The map on the next slide is </a:t>
            </a:r>
            <a:r>
              <a:rPr lang="en-US"/>
              <a:t>largely based on Bede, and so wrong in the </a:t>
            </a:r>
            <a:r>
              <a:rPr lang="en-US"/>
              <a:t>ways </a:t>
            </a:r>
            <a:r>
              <a:rPr lang="en-US" smtClean="0"/>
              <a:t>just </a:t>
            </a:r>
            <a:r>
              <a:rPr lang="en-US"/>
              <a:t>suggested, by putting the origin of the Jutes where they probably do not belong and missing the Frisians. It also does not follow Bede in putting the Jutes on the Isle of Wight, though no one today is quite sure that Bede meant by that. Like all modern maps of </a:t>
            </a:r>
            <a:r>
              <a:rPr lang="en-US"/>
              <a:t>early </a:t>
            </a:r>
            <a:r>
              <a:rPr lang="en-US" smtClean="0"/>
              <a:t>history, </a:t>
            </a:r>
            <a:r>
              <a:rPr lang="en-US"/>
              <a:t>it implies a </a:t>
            </a:r>
            <a:r>
              <a:rPr lang="en-US"/>
              <a:t>precision </a:t>
            </a:r>
            <a:r>
              <a:rPr lang="en-US" smtClean="0"/>
              <a:t>that did </a:t>
            </a:r>
            <a:r>
              <a:rPr lang="en-US"/>
              <a:t>not exist.</a:t>
            </a:r>
          </a:p>
        </p:txBody>
      </p:sp>
    </p:spTree>
    <p:extLst>
      <p:ext uri="{BB962C8B-B14F-4D97-AF65-F5344CB8AC3E}">
        <p14:creationId xmlns:p14="http://schemas.microsoft.com/office/powerpoint/2010/main" val="2801659374"/>
      </p:ext>
    </p:extLst>
  </p:cSld>
  <p:clrMapOvr>
    <a:masterClrMapping/>
  </p:clrMapOvr>
</p:sld>
</file>

<file path=ppt/theme/theme1.xml><?xml version="1.0" encoding="utf-8"?>
<a:theme xmlns:a="http://schemas.openxmlformats.org/drawingml/2006/main" name="bilder constitutionalism">
  <a:themeElements>
    <a:clrScheme name="bilder constitutionalis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lder constitutionalis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ilder constitutionalis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lder constitutionalis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lder constitutionalis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lder constitutionalis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lder constitutionalis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lder constitutionalis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lder constitutionalis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lder constitutionalis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lder constitutionalis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lder constitutionalis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lder constitutionalis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lder constitutionalis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bilder constitutionalism</Template>
  <TotalTime>25541</TotalTime>
  <Words>3542</Words>
  <Application>Microsoft Office PowerPoint</Application>
  <PresentationFormat>On-screen Show (4:3)</PresentationFormat>
  <Paragraphs>166</Paragraphs>
  <Slides>27</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Times New Roman</vt:lpstr>
      <vt:lpstr>bilder constitutionalism</vt:lpstr>
      <vt:lpstr>PowerPoint Presentation</vt:lpstr>
      <vt:lpstr>Basic Chronology (Mats. p. II–1)</vt:lpstr>
      <vt:lpstr>Sources</vt:lpstr>
      <vt:lpstr>Map of England in the 8th century (Mats. p. II–0)</vt:lpstr>
      <vt:lpstr>Basic Chronology (Mats. p. II–1) (again)</vt:lpstr>
      <vt:lpstr>Basic chronology problematized</vt:lpstr>
      <vt:lpstr>The invasions according to Bede, 450–600 (Mats. p. II–1)</vt:lpstr>
      <vt:lpstr>The invasions according to Bede, 450–600 (cont’d)</vt:lpstr>
      <vt:lpstr>The invasions according to Bede, 450–600 (cont’d)</vt:lpstr>
      <vt:lpstr>A recent map of the invasions</vt:lpstr>
      <vt:lpstr>The invaders – why did they come?</vt:lpstr>
      <vt:lpstr>The success of the invasions</vt:lpstr>
      <vt:lpstr>Map of England in the 8th century (again)</vt:lpstr>
      <vt:lpstr>Bede’s account of the conversion of Edwin, king of the Northumbrians, by Paulinus, later bishop of Rochester, in 627 (Mats. p. II–2).</vt:lpstr>
      <vt:lpstr>The conversion of Edwin by Paulinus (cont’d).</vt:lpstr>
      <vt:lpstr>The conversion of Edwin by Paulinus (cont’d).</vt:lpstr>
      <vt:lpstr>The conversion of England according to Bede</vt:lpstr>
      <vt:lpstr>Constitutional ideas in the story of the conversion of Edwin</vt:lpstr>
      <vt:lpstr>The bretwaldan</vt:lpstr>
      <vt:lpstr>The battle of “Brunanburh” — Anglo-Saxon Chronicle a. 937 (Mats. p. II–2)</vt:lpstr>
      <vt:lpstr>The battle of “Brunanburh”  (cont’d)</vt:lpstr>
      <vt:lpstr>Establishment of the kingdom of England  — 716—899</vt:lpstr>
      <vt:lpstr>The Danelaw in 878</vt:lpstr>
      <vt:lpstr>The penetration of the Danes</vt:lpstr>
      <vt:lpstr>Establishment of the kingdom of England  — 899–1066</vt:lpstr>
      <vt:lpstr>The coronation oath of Edgar (973) (Mats. p. II–3).</vt:lpstr>
      <vt:lpstr>Establishment of the kingdom of England  — 899–1066 (cont’d)</vt:lpstr>
    </vt:vector>
  </TitlesOfParts>
  <Company>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Colonial Constitutionalism  &amp;  Constitutional Law  Mary Sarah Bilder  American Society for Legal History November 18, 2006</dc:title>
  <dc:creator>bilder</dc:creator>
  <cp:lastModifiedBy>Charles Donahue</cp:lastModifiedBy>
  <cp:revision>231</cp:revision>
  <dcterms:created xsi:type="dcterms:W3CDTF">2007-01-08T17:13:49Z</dcterms:created>
  <dcterms:modified xsi:type="dcterms:W3CDTF">2021-08-18T18:38:01Z</dcterms:modified>
</cp:coreProperties>
</file>