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83" r:id="rId2"/>
    <p:sldId id="425" r:id="rId3"/>
    <p:sldId id="405" r:id="rId4"/>
    <p:sldId id="407" r:id="rId5"/>
    <p:sldId id="434" r:id="rId6"/>
    <p:sldId id="409" r:id="rId7"/>
    <p:sldId id="445" r:id="rId8"/>
    <p:sldId id="429" r:id="rId9"/>
    <p:sldId id="417" r:id="rId10"/>
    <p:sldId id="431" r:id="rId11"/>
    <p:sldId id="430" r:id="rId12"/>
    <p:sldId id="433" r:id="rId13"/>
    <p:sldId id="435" r:id="rId14"/>
    <p:sldId id="436" r:id="rId15"/>
    <p:sldId id="437" r:id="rId16"/>
    <p:sldId id="438" r:id="rId17"/>
    <p:sldId id="439" r:id="rId18"/>
    <p:sldId id="440" r:id="rId19"/>
    <p:sldId id="441" r:id="rId20"/>
    <p:sldId id="443" r:id="rId21"/>
    <p:sldId id="444" r:id="rId22"/>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87500" autoAdjust="0"/>
  </p:normalViewPr>
  <p:slideViewPr>
    <p:cSldViewPr snapToGrid="0">
      <p:cViewPr varScale="1">
        <p:scale>
          <a:sx n="46" d="100"/>
          <a:sy n="46" d="100"/>
        </p:scale>
        <p:origin x="221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ChangeArrowheads="1" noTextEdit="1"/>
          </p:cNvSpPr>
          <p:nvPr>
            <p:ph type="sldImg"/>
          </p:nvPr>
        </p:nvSpPr>
        <p:spPr>
          <a:ln/>
        </p:spPr>
      </p:sp>
      <p:sp>
        <p:nvSpPr>
          <p:cNvPr id="81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81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FEEB1DB-5576-463E-9308-73152D25464C}" type="slidenum">
              <a:rPr lang="en-US" altLang="en-US" smtClean="0"/>
              <a:pPr/>
              <a:t>4</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5</a:t>
            </a:fld>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6</a:t>
            </a:fld>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7</a:t>
            </a:fld>
            <a:endParaRPr lang="en-US" altLang="en-US" dirty="0" smtClean="0"/>
          </a:p>
        </p:txBody>
      </p:sp>
    </p:spTree>
    <p:extLst>
      <p:ext uri="{BB962C8B-B14F-4D97-AF65-F5344CB8AC3E}">
        <p14:creationId xmlns:p14="http://schemas.microsoft.com/office/powerpoint/2010/main" val="1058389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
            </a:r>
            <a:br>
              <a:rPr lang="en-US" altLang="en-US" dirty="0" smtClean="0">
                <a:latin typeface="Arial" panose="020B0604020202020204" pitchFamily="34" charset="0"/>
              </a:rPr>
            </a:br>
            <a:endParaRPr lang="en-US" altLang="en-US" dirty="0" smtClean="0">
              <a:latin typeface="Arial" panose="020B0604020202020204" pitchFamily="34" charset="0"/>
            </a:endParaRPr>
          </a:p>
          <a:p>
            <a:endParaRPr lang="en-US" altLang="en-US" dirty="0" smtClean="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8</a:t>
            </a:fld>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2048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C181FE2A-EFE7-4430-948C-AF9A7880E69D}" type="slidenum">
              <a:rPr lang="en-US" altLang="en-US" smtClean="0"/>
              <a:pPr/>
              <a:t>9</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smtClean="0"/>
              <a:t>Edit Master text styles</a:t>
            </a:r>
          </a:p>
          <a:p>
            <a:pPr lvl="1"/>
            <a:r>
              <a:rPr lang="en-US" smtClean="0"/>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d01.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English Constitutional and Legal History:</a:t>
            </a:r>
            <a:br>
              <a:rPr lang="en-US" altLang="en-US" sz="2400" dirty="0" smtClean="0"/>
            </a:br>
            <a:r>
              <a:rPr lang="en-US" altLang="en-US" sz="2400" dirty="0" smtClean="0"/>
              <a:t>The Legacy of the Ancient World</a:t>
            </a:r>
            <a:r>
              <a:rPr lang="en-US" sz="2400" dirty="0" smtClean="0"/>
              <a:t> </a:t>
            </a:r>
            <a:r>
              <a:rPr lang="en-US" sz="2400" dirty="0"/>
              <a:t>— </a:t>
            </a:r>
            <a:r>
              <a:rPr lang="en-US" altLang="en-US" sz="2400" dirty="0" smtClean="0"/>
              <a:t>Christianity</a:t>
            </a:r>
            <a:r>
              <a:rPr lang="en-US" altLang="en-US" dirty="0" smtClean="0"/>
              <a:t/>
            </a:r>
            <a:br>
              <a:rPr lang="en-US" altLang="en-US" dirty="0" smtClean="0"/>
            </a:br>
            <a:r>
              <a:rPr lang="en-US" altLang="en-US" dirty="0" smtClean="0"/>
              <a:t>Lecture </a:t>
            </a:r>
            <a:r>
              <a:rPr lang="en-US" altLang="en-US" dirty="0" smtClean="0"/>
              <a:t>1c</a:t>
            </a:r>
            <a:endParaRPr lang="en-US" altLang="en-US" dirty="0" smtClean="0"/>
          </a:p>
          <a:p>
            <a:pPr algn="ctr" eaLnBrk="1" hangingPunct="1">
              <a:buFontTx/>
              <a:buNone/>
            </a:pPr>
            <a:endParaRPr lang="en-US" altLang="en-US" dirty="0" smtClean="0">
              <a:hlinkClick r:id="rId2" action="ppaction://hlinkfile"/>
            </a:endParaRPr>
          </a:p>
          <a:p>
            <a:pPr eaLnBrk="1" hangingPunct="1">
              <a:buFontTx/>
              <a:buNone/>
            </a:pPr>
            <a:r>
              <a:rPr lang="en-US" altLang="en-US" dirty="0" smtClean="0">
                <a:hlinkClick r:id="rId3"/>
              </a:rPr>
              <a:t>Click here for a printed </a:t>
            </a:r>
            <a:r>
              <a:rPr lang="en-US" altLang="en-US" dirty="0" smtClean="0">
                <a:hlinkClick r:id="rId3"/>
              </a:rPr>
              <a:t>outline</a:t>
            </a:r>
            <a:r>
              <a:rPr lang="en-US" altLang="en-US" dirty="0" smtClean="0"/>
              <a:t>.</a:t>
            </a:r>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457200" y="274638"/>
            <a:ext cx="8229600" cy="5774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Paul’s Letter to the Romans</a:t>
            </a:r>
            <a:r>
              <a:rPr lang="en-US" sz="2400" dirty="0"/>
              <a:t> — </a:t>
            </a:r>
            <a:r>
              <a:rPr lang="en-US" altLang="en-US" sz="2400" dirty="0"/>
              <a:t>the Text (cont’d)</a:t>
            </a:r>
            <a:endParaRPr lang="en-US" altLang="en-US" sz="2400" dirty="0" smtClean="0"/>
          </a:p>
        </p:txBody>
      </p:sp>
      <p:sp>
        <p:nvSpPr>
          <p:cNvPr id="3" name="Content Placeholder 2"/>
          <p:cNvSpPr>
            <a:spLocks noGrp="1"/>
          </p:cNvSpPr>
          <p:nvPr>
            <p:ph idx="1"/>
          </p:nvPr>
        </p:nvSpPr>
        <p:spPr>
          <a:xfrm>
            <a:off x="457200" y="1266825"/>
            <a:ext cx="8229600" cy="5184775"/>
          </a:xfrm>
        </p:spPr>
        <p:txBody>
          <a:bodyPr/>
          <a:lstStyle/>
          <a:p>
            <a:pPr marL="0" indent="0">
              <a:buNone/>
              <a:defRPr/>
            </a:pPr>
            <a:r>
              <a:rPr lang="en-US" dirty="0"/>
              <a:t>Most Christian churches today are decidedly uncomfortable with </a:t>
            </a:r>
            <a:r>
              <a:rPr lang="en-US" dirty="0" smtClean="0"/>
              <a:t>Rm 13:1–6. </a:t>
            </a:r>
            <a:r>
              <a:rPr lang="en-US" dirty="0"/>
              <a:t>Not that many Christian churches urge people not to pay their taxes, but most Christian churches would back away from the implications of the statement that the civil authorities are appointed by God. Part of the story of how that came to happen will be part of our story</a:t>
            </a:r>
            <a:r>
              <a:rPr lang="en-US" dirty="0" smtClean="0"/>
              <a:t>.</a:t>
            </a:r>
            <a:endParaRPr lang="en-US" sz="1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xfrm>
            <a:off x="457200" y="274638"/>
            <a:ext cx="8229600" cy="53585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Paul’s Letter to the Romans</a:t>
            </a:r>
            <a:r>
              <a:rPr lang="en-US" sz="2400" dirty="0"/>
              <a:t> — </a:t>
            </a:r>
            <a:r>
              <a:rPr lang="en-US" altLang="en-US" sz="2400" dirty="0"/>
              <a:t>the Text (cont’d)</a:t>
            </a:r>
            <a:endParaRPr lang="en-US" altLang="en-US" sz="2400" dirty="0" smtClean="0"/>
          </a:p>
        </p:txBody>
      </p:sp>
      <p:sp>
        <p:nvSpPr>
          <p:cNvPr id="29699" name="Content Placeholder 2"/>
          <p:cNvSpPr>
            <a:spLocks noGrp="1"/>
          </p:cNvSpPr>
          <p:nvPr>
            <p:ph idx="1"/>
          </p:nvPr>
        </p:nvSpPr>
        <p:spPr bwMode="auto">
          <a:xfrm>
            <a:off x="457200" y="810491"/>
            <a:ext cx="8520545" cy="588125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dirty="0" smtClean="0"/>
              <a:t>Some </a:t>
            </a:r>
            <a:r>
              <a:rPr lang="en-US" dirty="0"/>
              <a:t>bullet points derivable, for the most part, from the letter to the Romans beginning with chapter 13:</a:t>
            </a:r>
            <a:endParaRPr lang="en-US" altLang="en-US" sz="1000" dirty="0" smtClean="0"/>
          </a:p>
          <a:p>
            <a:r>
              <a:rPr lang="en-US" dirty="0" smtClean="0"/>
              <a:t>The </a:t>
            </a:r>
            <a:r>
              <a:rPr lang="en-US" dirty="0"/>
              <a:t>descending theory of </a:t>
            </a:r>
            <a:r>
              <a:rPr lang="en-US" dirty="0" smtClean="0"/>
              <a:t>power – “</a:t>
            </a:r>
            <a:r>
              <a:rPr lang="en-US" dirty="0"/>
              <a:t>all government comes from God</a:t>
            </a:r>
            <a:r>
              <a:rPr lang="en-US" dirty="0" smtClean="0"/>
              <a:t>”</a:t>
            </a:r>
            <a:r>
              <a:rPr lang="en-US" altLang="en-US" dirty="0" smtClean="0"/>
              <a:t>.</a:t>
            </a:r>
          </a:p>
          <a:p>
            <a:r>
              <a:rPr lang="en-US" altLang="en-US" dirty="0" smtClean="0"/>
              <a:t>The </a:t>
            </a:r>
            <a:r>
              <a:rPr lang="en-US" altLang="en-US" dirty="0"/>
              <a:t>sword </a:t>
            </a:r>
            <a:r>
              <a:rPr lang="en-US" altLang="en-US" dirty="0" smtClean="0"/>
              <a:t>imagery</a:t>
            </a:r>
            <a:r>
              <a:rPr lang="en-US" dirty="0"/>
              <a:t> – </a:t>
            </a:r>
            <a:r>
              <a:rPr lang="en-US" altLang="en-US" dirty="0" smtClean="0"/>
              <a:t>“</a:t>
            </a:r>
            <a:r>
              <a:rPr lang="en-US" altLang="en-US" dirty="0"/>
              <a:t>the bearing of the sword has its own significance</a:t>
            </a:r>
            <a:r>
              <a:rPr lang="en-US" altLang="en-US" dirty="0" smtClean="0"/>
              <a:t>”</a:t>
            </a:r>
          </a:p>
          <a:p>
            <a:r>
              <a:rPr lang="en-US" dirty="0" smtClean="0"/>
              <a:t>Winnow </a:t>
            </a:r>
            <a:r>
              <a:rPr lang="en-US" dirty="0"/>
              <a:t>out the essential from the Mosaic </a:t>
            </a:r>
            <a:r>
              <a:rPr lang="en-US" dirty="0" smtClean="0"/>
              <a:t>law</a:t>
            </a:r>
            <a:r>
              <a:rPr lang="en-US" dirty="0"/>
              <a:t> – </a:t>
            </a:r>
            <a:r>
              <a:rPr lang="en-US" dirty="0" smtClean="0"/>
              <a:t>“</a:t>
            </a:r>
            <a:r>
              <a:rPr lang="en-US" dirty="0"/>
              <a:t>All the commandments ... are summed up in this single command: You must love your neighbor as yourself</a:t>
            </a:r>
            <a:r>
              <a:rPr lang="en-US" dirty="0" smtClean="0"/>
              <a:t>.”</a:t>
            </a:r>
          </a:p>
          <a:p>
            <a:r>
              <a:rPr lang="en-US" altLang="en-US" dirty="0"/>
              <a:t>The notion of natural law</a:t>
            </a:r>
            <a:r>
              <a:rPr lang="en-US" dirty="0"/>
              <a:t> – </a:t>
            </a:r>
            <a:r>
              <a:rPr lang="en-US" altLang="en-US" dirty="0"/>
              <a:t>“Pagans who never heard of the Law but are led by reason to do what the Law commands”</a:t>
            </a:r>
          </a:p>
          <a:p>
            <a:r>
              <a:rPr lang="en-US" altLang="en-US" dirty="0" smtClean="0"/>
              <a:t>The </a:t>
            </a:r>
            <a:r>
              <a:rPr lang="en-US" altLang="en-US" dirty="0"/>
              <a:t>importance of authority but also of freedom and </a:t>
            </a:r>
            <a:r>
              <a:rPr lang="en-US" altLang="en-US" dirty="0" smtClean="0"/>
              <a:t>equality</a:t>
            </a:r>
            <a:r>
              <a:rPr lang="en-US" dirty="0"/>
              <a:t> – </a:t>
            </a:r>
            <a:r>
              <a:rPr lang="en-US" altLang="en-US" dirty="0" smtClean="0"/>
              <a:t>“</a:t>
            </a:r>
            <a:r>
              <a:rPr lang="en-US" altLang="en-US" dirty="0"/>
              <a:t>the law of the spirit of life in Christ Jesus has set you free from the law of sin and death”; “There is no longer Jew or Greek, there is no longer slave or free, there is no longer male and female; for all of you are one in Christ Jesus (Gal. 3:28, NRSV</a:t>
            </a:r>
            <a:r>
              <a:rPr lang="en-US" altLang="en-US" dirty="0" smtClean="0"/>
              <a:t>).”</a:t>
            </a:r>
          </a:p>
          <a:p>
            <a:r>
              <a:rPr lang="en-US" altLang="en-US" dirty="0" smtClean="0"/>
              <a:t>The </a:t>
            </a:r>
            <a:r>
              <a:rPr lang="en-US" altLang="en-US" dirty="0"/>
              <a:t>multiplicity of meanings of the word </a:t>
            </a:r>
            <a:r>
              <a:rPr lang="en-US" altLang="en-US" i="1" dirty="0" smtClean="0"/>
              <a:t>nomos</a:t>
            </a:r>
            <a:r>
              <a:rPr lang="en-US" altLang="en-US" dirty="0" smtClean="0"/>
              <a:t>. </a:t>
            </a:r>
            <a:r>
              <a:rPr lang="en-US" altLang="en-US" dirty="0"/>
              <a:t>This will lead to the use of a different and more specific word, </a:t>
            </a:r>
            <a:r>
              <a:rPr lang="en-US" altLang="en-US" i="1" dirty="0"/>
              <a:t>kanon</a:t>
            </a:r>
            <a:r>
              <a:rPr lang="en-US" altLang="en-US" dirty="0"/>
              <a:t>, canon, when the church comes consciously to legislate. More of this later.</a:t>
            </a:r>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t>Christianity as a legacy</a:t>
            </a:r>
            <a:endParaRPr lang="en-US" altLang="en-US" dirty="0" smtClean="0"/>
          </a:p>
        </p:txBody>
      </p:sp>
      <p:sp>
        <p:nvSpPr>
          <p:cNvPr id="31747" name="Content Placeholder 2"/>
          <p:cNvSpPr>
            <a:spLocks noGrp="1"/>
          </p:cNvSpPr>
          <p:nvPr>
            <p:ph idx="1"/>
          </p:nvPr>
        </p:nvSpPr>
        <p:spPr bwMode="auto">
          <a:xfrm>
            <a:off x="457200" y="914400"/>
            <a:ext cx="8229600" cy="36688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The </a:t>
            </a:r>
            <a:r>
              <a:rPr lang="en-US" altLang="en-US" dirty="0"/>
              <a:t>Germanic invaders of the Roman empire, including the Anglo-Saxons, became Christians</a:t>
            </a:r>
            <a:r>
              <a:rPr lang="en-US" altLang="en-US" dirty="0" smtClean="0"/>
              <a:t>.</a:t>
            </a:r>
          </a:p>
          <a:p>
            <a:endParaRPr lang="en-US" altLang="en-US" dirty="0"/>
          </a:p>
          <a:p>
            <a:r>
              <a:rPr lang="en-US" altLang="en-US" dirty="0" smtClean="0"/>
              <a:t>The </a:t>
            </a:r>
            <a:r>
              <a:rPr lang="en-US" altLang="en-US" dirty="0"/>
              <a:t>church and its law, canon law, are important institutions in our </a:t>
            </a:r>
            <a:r>
              <a:rPr lang="en-US" altLang="en-US" dirty="0" smtClean="0"/>
              <a:t>story.</a:t>
            </a:r>
          </a:p>
          <a:p>
            <a:endParaRPr lang="en-US" altLang="en-US" dirty="0"/>
          </a:p>
          <a:p>
            <a:r>
              <a:rPr lang="en-US" altLang="en-US" i="1" dirty="0" smtClean="0"/>
              <a:t>Ecclesia </a:t>
            </a:r>
            <a:r>
              <a:rPr lang="en-US" altLang="en-US" i="1" dirty="0"/>
              <a:t>vivit lege romana</a:t>
            </a:r>
            <a:r>
              <a:rPr lang="en-US" altLang="en-US" dirty="0"/>
              <a:t> (‘the church lives by Roman law’), so wherever we find the church we find pieces of Roman law, even before Roman law became a topic of formal study.</a:t>
            </a:r>
            <a:endParaRPr lang="en-US"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t>Christianity as a legacy</a:t>
            </a:r>
            <a:r>
              <a:rPr lang="en-US" sz="2400" dirty="0"/>
              <a:t> —</a:t>
            </a:r>
            <a:r>
              <a:rPr lang="en-US" altLang="en-US" sz="2400" dirty="0" smtClean="0"/>
              <a:t> law in the early church</a:t>
            </a:r>
            <a:endParaRPr lang="en-US" altLang="en-US" dirty="0" smtClean="0"/>
          </a:p>
        </p:txBody>
      </p:sp>
      <p:sp>
        <p:nvSpPr>
          <p:cNvPr id="31747" name="Content Placeholder 2"/>
          <p:cNvSpPr>
            <a:spLocks noGrp="1"/>
          </p:cNvSpPr>
          <p:nvPr>
            <p:ph idx="1"/>
          </p:nvPr>
        </p:nvSpPr>
        <p:spPr bwMode="auto">
          <a:xfrm>
            <a:off x="457200" y="914400"/>
            <a:ext cx="8229600" cy="56942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dirty="0"/>
              <a:t>The Christian Church was founded in Jewish culture, and Jewish culture is one that had, and still has, an extraordinary penchant for law. Christianity quickly became associated with another culture, the Roman, that also had an extraordinary penchant for law. What is surprising, then, is not that the Christian Church early on chose legal forms in which to express itself, but that it did so relatively </a:t>
            </a:r>
            <a:r>
              <a:rPr lang="en-US" altLang="en-US" dirty="0" smtClean="0"/>
              <a:t>infrequently.</a:t>
            </a:r>
            <a:endParaRPr lang="en-US" altLang="en-US" dirty="0"/>
          </a:p>
          <a:p>
            <a:endParaRPr lang="en-US" altLang="en-US" sz="1000" dirty="0"/>
          </a:p>
          <a:p>
            <a:r>
              <a:rPr lang="en-US" altLang="en-US" dirty="0"/>
              <a:t>There is some law in the </a:t>
            </a:r>
            <a:r>
              <a:rPr lang="en-US" altLang="en-US" dirty="0" smtClean="0"/>
              <a:t>NT. In </a:t>
            </a:r>
            <a:r>
              <a:rPr lang="en-US" altLang="en-US" dirty="0"/>
              <a:t>the Gospels are the sayings of Jesus about the Sabbath and about divorce. The author of Matthew’s Gospel probably thought that a great deal of what he wrote was about law, </a:t>
            </a:r>
            <a:r>
              <a:rPr lang="en-US" altLang="en-US" dirty="0" smtClean="0"/>
              <a:t>e.g., </a:t>
            </a:r>
            <a:r>
              <a:rPr lang="en-US" altLang="en-US" dirty="0"/>
              <a:t>the Sermon on the Mount (Mt 5–7). </a:t>
            </a:r>
            <a:r>
              <a:rPr lang="en-US" altLang="en-US" dirty="0" smtClean="0"/>
              <a:t>We </a:t>
            </a:r>
            <a:r>
              <a:rPr lang="en-US" altLang="en-US" dirty="0"/>
              <a:t>think of it as dealing with </a:t>
            </a:r>
            <a:r>
              <a:rPr lang="en-US" altLang="en-US" dirty="0" smtClean="0"/>
              <a:t>morality, not law. We will </a:t>
            </a:r>
            <a:r>
              <a:rPr lang="en-US" altLang="en-US" dirty="0"/>
              <a:t>have to deal with </a:t>
            </a:r>
            <a:r>
              <a:rPr lang="en-US" altLang="en-US" dirty="0" smtClean="0"/>
              <a:t>that distinction.</a:t>
            </a:r>
            <a:endParaRPr lang="en-US" altLang="en-US" dirty="0"/>
          </a:p>
          <a:p>
            <a:endParaRPr lang="en-US" altLang="en-US" dirty="0"/>
          </a:p>
          <a:p>
            <a:r>
              <a:rPr lang="en-US" altLang="en-US" dirty="0"/>
              <a:t>The letters of Paul have quite a bit of law </a:t>
            </a:r>
            <a:r>
              <a:rPr lang="en-US" altLang="en-US" dirty="0" smtClean="0"/>
              <a:t>but it’s mostly in  </a:t>
            </a:r>
            <a:r>
              <a:rPr lang="en-US" altLang="en-US" dirty="0"/>
              <a:t>passages that define a code of </a:t>
            </a:r>
            <a:r>
              <a:rPr lang="en-US" altLang="en-US" dirty="0" smtClean="0"/>
              <a:t>behavior </a:t>
            </a:r>
            <a:r>
              <a:rPr lang="en-US" altLang="en-US" dirty="0"/>
              <a:t>in quite general terms “avoid fornication,” “avoid getting into debt except the debt of mutual love,” </a:t>
            </a:r>
            <a:r>
              <a:rPr lang="en-US" altLang="en-US" dirty="0" smtClean="0"/>
              <a:t>“</a:t>
            </a:r>
            <a:r>
              <a:rPr lang="en-US" altLang="en-US" dirty="0"/>
              <a:t>husbands love your wives,” etc.</a:t>
            </a:r>
            <a:r>
              <a:rPr lang="en-US" altLang="en-US" dirty="0" smtClean="0"/>
              <a:t>.</a:t>
            </a:r>
            <a:endParaRPr lang="en-US" altLang="en-US" dirty="0" smtClean="0"/>
          </a:p>
        </p:txBody>
      </p:sp>
    </p:spTree>
    <p:extLst>
      <p:ext uri="{BB962C8B-B14F-4D97-AF65-F5344CB8AC3E}">
        <p14:creationId xmlns:p14="http://schemas.microsoft.com/office/powerpoint/2010/main" val="2811769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Christianity as a legacy</a:t>
            </a:r>
            <a:r>
              <a:rPr lang="en-US" sz="2400" dirty="0"/>
              <a:t> —</a:t>
            </a:r>
            <a:r>
              <a:rPr lang="en-US" altLang="en-US" sz="2400" dirty="0"/>
              <a:t> law in the early </a:t>
            </a:r>
            <a:r>
              <a:rPr lang="en-US" altLang="en-US" sz="2400" dirty="0" smtClean="0"/>
              <a:t>church, possible explanations for its relative absence</a:t>
            </a:r>
            <a:endParaRPr lang="en-US" altLang="en-US" dirty="0" smtClean="0"/>
          </a:p>
        </p:txBody>
      </p:sp>
      <p:sp>
        <p:nvSpPr>
          <p:cNvPr id="31747" name="Content Placeholder 2"/>
          <p:cNvSpPr>
            <a:spLocks noGrp="1"/>
          </p:cNvSpPr>
          <p:nvPr>
            <p:ph idx="1"/>
          </p:nvPr>
        </p:nvSpPr>
        <p:spPr bwMode="auto">
          <a:xfrm>
            <a:off x="457200" y="1163781"/>
            <a:ext cx="8229600" cy="36688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The </a:t>
            </a:r>
            <a:r>
              <a:rPr lang="en-US" altLang="en-US" dirty="0"/>
              <a:t>first major non-Jewish influence on Christian thought was Greek thought, and law was not the Greeks’ long suit. The Greeks were great at philosophy and great at rhetoric, but they do not seem to have been particularly interested in the manipulation of middle-level generalizations that is so characteristic of great legal systems..</a:t>
            </a:r>
          </a:p>
          <a:p>
            <a:endParaRPr lang="en-US" altLang="en-US" dirty="0"/>
          </a:p>
          <a:p>
            <a:r>
              <a:rPr lang="en-US" altLang="en-US" dirty="0"/>
              <a:t>There is something that could be interpreted as </a:t>
            </a:r>
            <a:r>
              <a:rPr lang="en-US" altLang="en-US" dirty="0" smtClean="0"/>
              <a:t>antinomianism, principled opposition to law, </a:t>
            </a:r>
            <a:r>
              <a:rPr lang="en-US" altLang="en-US" dirty="0"/>
              <a:t>in the Gospels: “Woe unto you lawyers, because you load on men burdens that are unendurable, burdens that you yourselves do not move a finger to lift.” (Lk 11:43, cf. Mt 23:4</a:t>
            </a:r>
            <a:r>
              <a:rPr lang="en-US" altLang="en-US" dirty="0" smtClean="0"/>
              <a:t>.).  </a:t>
            </a:r>
            <a:r>
              <a:rPr lang="en-US" altLang="en-US" dirty="0"/>
              <a:t>Mt and Lk were both redacted after first destruction of Jerusalem in 70 A.D.</a:t>
            </a:r>
            <a:r>
              <a:rPr lang="en-US" altLang="en-US" dirty="0" smtClean="0"/>
              <a:t> when </a:t>
            </a:r>
            <a:r>
              <a:rPr lang="en-US" altLang="en-US" dirty="0"/>
              <a:t>the Christians are increasingly defining themselves in opposition to the Jews. After the Bar Cocheba revolt of 135, anything that Christians say about law is influenced by what was going on </a:t>
            </a:r>
            <a:r>
              <a:rPr lang="en-US" altLang="en-US" dirty="0" smtClean="0"/>
              <a:t>in rabbinical Judaism. </a:t>
            </a:r>
            <a:r>
              <a:rPr lang="en-US" altLang="en-US" dirty="0"/>
              <a:t>These events were to lead to the redaction of the Mishna at the end of the 2d century, and ultimately to the Talmud in the fifth and sixth </a:t>
            </a:r>
            <a:r>
              <a:rPr lang="en-US" altLang="en-US" dirty="0" smtClean="0"/>
              <a:t>centuries.</a:t>
            </a:r>
            <a:endParaRPr lang="en-US" altLang="en-US" dirty="0"/>
          </a:p>
        </p:txBody>
      </p:sp>
    </p:spTree>
    <p:extLst>
      <p:ext uri="{BB962C8B-B14F-4D97-AF65-F5344CB8AC3E}">
        <p14:creationId xmlns:p14="http://schemas.microsoft.com/office/powerpoint/2010/main" val="23795693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11177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Christianity as a legacy</a:t>
            </a:r>
            <a:r>
              <a:rPr lang="en-US" sz="2400" dirty="0"/>
              <a:t> —</a:t>
            </a:r>
            <a:r>
              <a:rPr lang="en-US" altLang="en-US" sz="2400" dirty="0"/>
              <a:t> law in the early church, possible explanations for its relative </a:t>
            </a:r>
            <a:r>
              <a:rPr lang="en-US" altLang="en-US" sz="2400" dirty="0" smtClean="0"/>
              <a:t>absence (cont’d)</a:t>
            </a:r>
            <a:endParaRPr lang="en-US" altLang="en-US" dirty="0" smtClean="0"/>
          </a:p>
        </p:txBody>
      </p:sp>
      <p:sp>
        <p:nvSpPr>
          <p:cNvPr id="31747" name="Content Placeholder 2"/>
          <p:cNvSpPr>
            <a:spLocks noGrp="1"/>
          </p:cNvSpPr>
          <p:nvPr>
            <p:ph idx="1"/>
          </p:nvPr>
        </p:nvSpPr>
        <p:spPr bwMode="auto">
          <a:xfrm>
            <a:off x="457200" y="1517073"/>
            <a:ext cx="8229600" cy="46966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But </a:t>
            </a:r>
            <a:r>
              <a:rPr lang="en-US" altLang="en-US" dirty="0"/>
              <a:t>Paul’s letter to the Romans shows us the tradition before these breaks, and the </a:t>
            </a:r>
            <a:r>
              <a:rPr lang="en-US" altLang="en-US" dirty="0" smtClean="0"/>
              <a:t>argument of the letter </a:t>
            </a:r>
            <a:r>
              <a:rPr lang="en-US" altLang="en-US" dirty="0"/>
              <a:t>is theological: salvation comes from faith in Christ Jesus, not from the law. According to the letter to the Romans, a Christian is not justified by the Mosaic law, a Christian is justified by faith. Because a Christian is justified by faith, he or she is in some sense freed from the Mosaic law. The Mosaic law is not only not a sufficient condition for justification; it is also not a necessary condition for justification. (Not every Scripture scholar or theologian would agree with that statement, but it seems to be what the text is saying.) Whether that means that in some fundamental sense Luther got it right as a matter of history is a much more difficult question. The fundamental thrust of Christianity, however, is not to the Mosaic law. The obvious question then is how much of the Mosaic law survives.</a:t>
            </a:r>
          </a:p>
        </p:txBody>
      </p:sp>
    </p:spTree>
    <p:extLst>
      <p:ext uri="{BB962C8B-B14F-4D97-AF65-F5344CB8AC3E}">
        <p14:creationId xmlns:p14="http://schemas.microsoft.com/office/powerpoint/2010/main" val="555051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Christianity as a legacy</a:t>
            </a:r>
            <a:r>
              <a:rPr lang="en-US" sz="2400" dirty="0"/>
              <a:t> —</a:t>
            </a:r>
            <a:r>
              <a:rPr lang="en-US" altLang="en-US" sz="2400" dirty="0"/>
              <a:t> law in the early church, </a:t>
            </a:r>
            <a:r>
              <a:rPr lang="en-US" altLang="en-US" sz="2400" dirty="0" smtClean="0"/>
              <a:t>the council  of Jerusalem</a:t>
            </a:r>
            <a:endParaRPr lang="en-US" altLang="en-US" dirty="0" smtClean="0"/>
          </a:p>
        </p:txBody>
      </p:sp>
      <p:sp>
        <p:nvSpPr>
          <p:cNvPr id="31747" name="Content Placeholder 2"/>
          <p:cNvSpPr>
            <a:spLocks noGrp="1"/>
          </p:cNvSpPr>
          <p:nvPr>
            <p:ph idx="1"/>
          </p:nvPr>
        </p:nvSpPr>
        <p:spPr bwMode="auto">
          <a:xfrm>
            <a:off x="457200" y="1330036"/>
            <a:ext cx="8229600" cy="52993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dirty="0" smtClean="0"/>
              <a:t>One </a:t>
            </a:r>
            <a:r>
              <a:rPr lang="en-US" altLang="en-US" dirty="0"/>
              <a:t>of the first answers that the church gave to that question is contained in what has come to be known as the council of Jerusalem (Ac 15:1-34; Gal 2:1-21). </a:t>
            </a:r>
            <a:r>
              <a:rPr lang="en-US" altLang="en-US" dirty="0" smtClean="0"/>
              <a:t>It </a:t>
            </a:r>
            <a:r>
              <a:rPr lang="en-US" altLang="en-US" dirty="0"/>
              <a:t>seems that quite early on in the Church’s history (50 A.D. if we’re reading the temporal reference in Gal right), it was faced with two related but separate issues about gentile converts: do the guys have to be circumcised and do they all have to follow the Jewish dietary laws? The answer to the first question was no; the answer to the second question was a compromise by which the elaboration of the dietary rules was relaxed, though the rules about blood, apparently, were retained. My interest here is not the specific resolutions (the second was quickly abandoned), but rather the importance of having an authoritative body to resolve these questions. The very early church saw the need for something very close to what we would call legislation. This was almost certainly necessitated by the fact that taking some but not all of the Mosaic law meant that there had to be an authoritative body that decided which would be taken and what not.</a:t>
            </a:r>
          </a:p>
        </p:txBody>
      </p:sp>
    </p:spTree>
    <p:extLst>
      <p:ext uri="{BB962C8B-B14F-4D97-AF65-F5344CB8AC3E}">
        <p14:creationId xmlns:p14="http://schemas.microsoft.com/office/powerpoint/2010/main" val="13077158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Christianity as a legacy</a:t>
            </a:r>
            <a:r>
              <a:rPr lang="en-US" sz="2400" dirty="0"/>
              <a:t> —</a:t>
            </a:r>
            <a:r>
              <a:rPr lang="en-US" altLang="en-US" sz="2400" dirty="0"/>
              <a:t> law in the early church, </a:t>
            </a:r>
            <a:r>
              <a:rPr lang="en-US" altLang="en-US" sz="2400" dirty="0" smtClean="0"/>
              <a:t>“an authority would have to be found”</a:t>
            </a:r>
            <a:endParaRPr lang="en-US" altLang="en-US" dirty="0" smtClean="0"/>
          </a:p>
        </p:txBody>
      </p:sp>
      <p:sp>
        <p:nvSpPr>
          <p:cNvPr id="31747" name="Content Placeholder 2"/>
          <p:cNvSpPr>
            <a:spLocks noGrp="1"/>
          </p:cNvSpPr>
          <p:nvPr>
            <p:ph idx="1"/>
          </p:nvPr>
        </p:nvSpPr>
        <p:spPr bwMode="auto">
          <a:xfrm>
            <a:off x="457200" y="1163782"/>
            <a:ext cx="8229600" cy="43018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dirty="0" smtClean="0"/>
              <a:t>An </a:t>
            </a:r>
            <a:r>
              <a:rPr lang="en-US" altLang="en-US" dirty="0"/>
              <a:t>authority would have to be found, at least, if the Church were not to splinter into multiple competing sects. So the question becomes why was that deemed undesirable? In a later age, this question will become consumed in secular politics. Unity is necessary in order to preserve the unity of secular authority, but that is hardly the explanation for the church of 50 A.D. I think the answer must lie someplace in the early church’s understanding of communion</a:t>
            </a:r>
            <a:r>
              <a:rPr lang="en-US" altLang="en-US" i="1" dirty="0"/>
              <a:t>, koinonia</a:t>
            </a:r>
            <a:r>
              <a:rPr lang="en-US" altLang="en-US" dirty="0"/>
              <a:t>. This has been a mysterious concept in all periods of church history. Paul explains it with the image of the body of Christ, an equally old, perhaps older, concept is that of the new covenant, like that of Israel with the Lord. The notion is that Christians do not approach God only one-by-one, they also approach him as a group. In order for there to be group there has to be some </a:t>
            </a:r>
            <a:r>
              <a:rPr lang="en-US" altLang="en-US" dirty="0" smtClean="0"/>
              <a:t>authority </a:t>
            </a:r>
            <a:r>
              <a:rPr lang="en-US" altLang="en-US" dirty="0"/>
              <a:t>to determine who is in and who is </a:t>
            </a:r>
            <a:r>
              <a:rPr lang="en-US" altLang="en-US" dirty="0" smtClean="0"/>
              <a:t>out.</a:t>
            </a:r>
            <a:endParaRPr lang="en-US" altLang="en-US" dirty="0" smtClean="0"/>
          </a:p>
        </p:txBody>
      </p:sp>
    </p:spTree>
    <p:extLst>
      <p:ext uri="{BB962C8B-B14F-4D97-AF65-F5344CB8AC3E}">
        <p14:creationId xmlns:p14="http://schemas.microsoft.com/office/powerpoint/2010/main" val="182433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Christianity as a legacy</a:t>
            </a:r>
            <a:r>
              <a:rPr lang="en-US" sz="2400" dirty="0"/>
              <a:t> —</a:t>
            </a:r>
            <a:r>
              <a:rPr lang="en-US" altLang="en-US" sz="2400" dirty="0"/>
              <a:t> law in the early church, </a:t>
            </a:r>
            <a:r>
              <a:rPr lang="en-US" altLang="en-US" sz="2400" dirty="0" smtClean="0"/>
              <a:t>who are the authorities?</a:t>
            </a:r>
            <a:endParaRPr lang="en-US" altLang="en-US" dirty="0" smtClean="0"/>
          </a:p>
        </p:txBody>
      </p:sp>
      <p:sp>
        <p:nvSpPr>
          <p:cNvPr id="31747" name="Content Placeholder 2"/>
          <p:cNvSpPr>
            <a:spLocks noGrp="1"/>
          </p:cNvSpPr>
          <p:nvPr>
            <p:ph idx="1"/>
          </p:nvPr>
        </p:nvSpPr>
        <p:spPr bwMode="auto">
          <a:xfrm>
            <a:off x="457200" y="1143000"/>
            <a:ext cx="8229600" cy="5715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dirty="0" smtClean="0"/>
              <a:t>Having </a:t>
            </a:r>
            <a:r>
              <a:rPr lang="en-US" altLang="en-US" dirty="0"/>
              <a:t>determined that there will be authority the question is in whom will it be vested and to this question the early church seems to have given a number of different answers. We may distinguish three concepts: first, a diversity of ministries, prophets, teachers, speakers in tongues are all mentioned in the sources; second, people who had a connection with Jesus, those who were sent, the apostles, and those whom the apostles commissioned, perhaps also in the case of Paul, those whom the risen Jesus was thought to have commissioned; finally, the elders, </a:t>
            </a:r>
            <a:r>
              <a:rPr lang="en-US" altLang="en-US" i="1" dirty="0"/>
              <a:t>presbyteroi</a:t>
            </a:r>
            <a:r>
              <a:rPr lang="en-US" altLang="en-US" dirty="0"/>
              <a:t>, the other group in the church of Jerusalem, who along with the </a:t>
            </a:r>
            <a:r>
              <a:rPr lang="en-US" altLang="en-US" dirty="0" smtClean="0"/>
              <a:t>apostles, </a:t>
            </a:r>
            <a:r>
              <a:rPr lang="en-US" altLang="en-US" dirty="0"/>
              <a:t>and especially Peter, took the decision on circumcision. A not much later age will see an equation between the apostles and the bishops who succeeded them, Peter and those who succeeded him as bishops of Rome, i.e., the pope, the </a:t>
            </a:r>
            <a:r>
              <a:rPr lang="en-US" altLang="en-US" i="1" dirty="0"/>
              <a:t>prebyteroi</a:t>
            </a:r>
            <a:r>
              <a:rPr lang="en-US" altLang="en-US" dirty="0"/>
              <a:t> and the priests, and the diverse ministers, the lesser clergy, deacons, exorcists, porters, lectors and acolytes. I am not saying that these divisions existed from the beginning; I am enough of a traditionalist to say that there is a continuity between these earlier forms of church order and the later ones.</a:t>
            </a:r>
            <a:endParaRPr lang="en-US" altLang="en-US" dirty="0" smtClean="0"/>
          </a:p>
        </p:txBody>
      </p:sp>
    </p:spTree>
    <p:extLst>
      <p:ext uri="{BB962C8B-B14F-4D97-AF65-F5344CB8AC3E}">
        <p14:creationId xmlns:p14="http://schemas.microsoft.com/office/powerpoint/2010/main" val="3684772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Christianity as a legacy</a:t>
            </a:r>
            <a:r>
              <a:rPr lang="en-US" sz="2400" dirty="0"/>
              <a:t> —</a:t>
            </a:r>
            <a:r>
              <a:rPr lang="en-US" altLang="en-US" sz="2400" dirty="0"/>
              <a:t> </a:t>
            </a:r>
            <a:r>
              <a:rPr lang="en-US" altLang="en-US" sz="2400" dirty="0" smtClean="0"/>
              <a:t>Christian law in the later Roman empire</a:t>
            </a:r>
            <a:endParaRPr lang="en-US" altLang="en-US" dirty="0" smtClean="0"/>
          </a:p>
        </p:txBody>
      </p:sp>
      <p:sp>
        <p:nvSpPr>
          <p:cNvPr id="31747" name="Content Placeholder 2"/>
          <p:cNvSpPr>
            <a:spLocks noGrp="1"/>
          </p:cNvSpPr>
          <p:nvPr>
            <p:ph idx="1"/>
          </p:nvPr>
        </p:nvSpPr>
        <p:spPr bwMode="auto">
          <a:xfrm>
            <a:off x="477982" y="1080654"/>
            <a:ext cx="8229600" cy="50915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The acceptance by the Roman Empire of the Church as an official religion and finally as the official religion came in the fourth century. Acceptance by secular authority, particularly in a world that would have regarded the notion of separation of church and state as bizarre, automatically involved a number of things: It now became even more important to know who was in and who was out. The great Greek ecumenical councils, Nicea (325), Constantinople (381), Ephesus (431) and Chalcedon (451), and the struggle for orthodoxy involve a struggle for the loyalty of an empire</a:t>
            </a:r>
            <a:r>
              <a:rPr lang="en-US" altLang="en-US" dirty="0" smtClean="0"/>
              <a:t>.</a:t>
            </a:r>
            <a:endParaRPr lang="en-US" altLang="en-US" dirty="0"/>
          </a:p>
          <a:p>
            <a:endParaRPr lang="en-US" altLang="en-US" dirty="0" smtClean="0"/>
          </a:p>
          <a:p>
            <a:r>
              <a:rPr lang="en-US" altLang="en-US" dirty="0"/>
              <a:t>Councils not only decide monumental theological issues like the definition of the consubstantiality of the Son with the Father, they also passed canons, rules necessary for administration, and administration became more complex as the official church now must speak with an official voice</a:t>
            </a:r>
            <a:r>
              <a:rPr lang="en-US" altLang="en-US" dirty="0" smtClean="0"/>
              <a:t>.</a:t>
            </a:r>
            <a:endParaRPr lang="en-US" altLang="en-US" dirty="0"/>
          </a:p>
        </p:txBody>
      </p:sp>
    </p:spTree>
    <p:extLst>
      <p:ext uri="{BB962C8B-B14F-4D97-AF65-F5344CB8AC3E}">
        <p14:creationId xmlns:p14="http://schemas.microsoft.com/office/powerpoint/2010/main" val="1485066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Paul’s Letter to the Romans</a:t>
            </a:r>
            <a:r>
              <a:rPr lang="en-US" sz="2400" dirty="0"/>
              <a:t> — </a:t>
            </a:r>
            <a:r>
              <a:rPr lang="en-US" altLang="en-US" sz="2400" dirty="0" smtClean="0"/>
              <a:t>Introduction</a:t>
            </a:r>
            <a:endParaRPr lang="en-US" altLang="en-US" sz="2400" dirty="0" smtClean="0"/>
          </a:p>
        </p:txBody>
      </p:sp>
      <p:sp>
        <p:nvSpPr>
          <p:cNvPr id="8" name="TextBox 7"/>
          <p:cNvSpPr txBox="1"/>
          <p:nvPr/>
        </p:nvSpPr>
        <p:spPr>
          <a:xfrm>
            <a:off x="457200" y="997527"/>
            <a:ext cx="7254875" cy="5632311"/>
          </a:xfrm>
          <a:prstGeom prst="rect">
            <a:avLst/>
          </a:prstGeom>
          <a:noFill/>
        </p:spPr>
        <p:txBody>
          <a:bodyPr>
            <a:spAutoFit/>
          </a:bodyPr>
          <a:lstStyle/>
          <a:p>
            <a:pPr>
              <a:defRPr/>
            </a:pPr>
            <a:r>
              <a:rPr lang="en-US" altLang="en-US" sz="2000" dirty="0" smtClean="0">
                <a:solidFill>
                  <a:schemeClr val="bg1"/>
                </a:solidFill>
                <a:ea typeface="Times New Roman" panose="02020603050405020304" pitchFamily="18" charset="0"/>
                <a:cs typeface="Courier New" panose="02070309020205020404" pitchFamily="49" charset="0"/>
              </a:rPr>
              <a:t>The </a:t>
            </a:r>
            <a:r>
              <a:rPr lang="en-US" altLang="en-US" sz="2000" dirty="0">
                <a:solidFill>
                  <a:schemeClr val="bg1"/>
                </a:solidFill>
                <a:ea typeface="Times New Roman" panose="02020603050405020304" pitchFamily="18" charset="0"/>
                <a:cs typeface="Courier New" panose="02070309020205020404" pitchFamily="49" charset="0"/>
              </a:rPr>
              <a:t>invaders of England in the fifth century became Christians relatively quickly, so Christianity has to be an important part of our story. We can get some feel for Christianity’s contribution to law and legal ideas by reading together Paul’s letter to the Romans</a:t>
            </a:r>
            <a:r>
              <a:rPr lang="en-US" altLang="en-US" sz="2000" dirty="0" smtClean="0">
                <a:solidFill>
                  <a:schemeClr val="bg1"/>
                </a:solidFill>
                <a:ea typeface="Times New Roman" panose="02020603050405020304" pitchFamily="18" charset="0"/>
                <a:cs typeface="Courier New" panose="02070309020205020404" pitchFamily="49" charset="0"/>
              </a:rPr>
              <a:t>.</a:t>
            </a:r>
            <a:endParaRPr lang="en-US" altLang="en-US" sz="2000" dirty="0">
              <a:solidFill>
                <a:schemeClr val="bg1"/>
              </a:solidFill>
            </a:endParaRPr>
          </a:p>
          <a:p>
            <a:pP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Written mid-1st century C.E., c. 20 years after Jesus’ death</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Paul was Jew, probably a Pharisee, certainly learned in Jewish tradition</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He opposed Jews who believed in Jesus, but experienced, a conversion while on the road to Damascus</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Called ‘apostles to the Gentiles’, founded churches in Greece and Asia Minor</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Known from the Acts of the Apostles (Ac) and his letters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Christianity as a legacy</a:t>
            </a:r>
            <a:r>
              <a:rPr lang="en-US" sz="2400" dirty="0"/>
              <a:t> —</a:t>
            </a:r>
            <a:r>
              <a:rPr lang="en-US" altLang="en-US" sz="2400" dirty="0"/>
              <a:t> Christian law in the later Roman </a:t>
            </a:r>
            <a:r>
              <a:rPr lang="en-US" altLang="en-US" sz="2400" dirty="0" smtClean="0"/>
              <a:t>empire (cont’d)</a:t>
            </a:r>
            <a:endParaRPr lang="en-US" altLang="en-US" dirty="0" smtClean="0"/>
          </a:p>
        </p:txBody>
      </p:sp>
      <p:sp>
        <p:nvSpPr>
          <p:cNvPr id="31747" name="Content Placeholder 2"/>
          <p:cNvSpPr>
            <a:spLocks noGrp="1"/>
          </p:cNvSpPr>
          <p:nvPr>
            <p:ph idx="1"/>
          </p:nvPr>
        </p:nvSpPr>
        <p:spPr bwMode="auto">
          <a:xfrm>
            <a:off x="457200" y="1205344"/>
            <a:ext cx="8229600" cy="53824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 The use of that word </a:t>
            </a:r>
            <a:r>
              <a:rPr lang="en-US" altLang="en-US" i="1" dirty="0"/>
              <a:t>kanon</a:t>
            </a:r>
            <a:r>
              <a:rPr lang="en-US" altLang="en-US" dirty="0"/>
              <a:t>, rather than </a:t>
            </a:r>
            <a:r>
              <a:rPr lang="en-US" altLang="en-US" i="1" dirty="0"/>
              <a:t>nomos</a:t>
            </a:r>
            <a:r>
              <a:rPr lang="en-US" altLang="en-US" dirty="0"/>
              <a:t>, is interesting. It’s a curious word that means a rudder or a guide. The use of the word, I think, is not meant to suggest that a canon is any less binding than a law, a </a:t>
            </a:r>
            <a:r>
              <a:rPr lang="en-US" altLang="en-US" i="1" dirty="0"/>
              <a:t>nomos</a:t>
            </a:r>
            <a:r>
              <a:rPr lang="en-US" altLang="en-US" dirty="0"/>
              <a:t>. Rather, I think it is to suggest that that canons are not like Jewish law, the </a:t>
            </a:r>
            <a:r>
              <a:rPr lang="en-US" altLang="en-US" i="1" dirty="0"/>
              <a:t>torah</a:t>
            </a:r>
            <a:r>
              <a:rPr lang="en-US" altLang="en-US" dirty="0"/>
              <a:t>, the </a:t>
            </a:r>
            <a:r>
              <a:rPr lang="en-US" altLang="en-US" i="1" dirty="0"/>
              <a:t>nomos</a:t>
            </a:r>
            <a:r>
              <a:rPr lang="en-US" altLang="en-US" dirty="0"/>
              <a:t> of the Greek translation of the Hebrew Bible, by which, in some sense, the observant Jew believed that he was justified, nor the </a:t>
            </a:r>
            <a:r>
              <a:rPr lang="en-US" altLang="en-US" i="1" dirty="0"/>
              <a:t>nomos</a:t>
            </a:r>
            <a:r>
              <a:rPr lang="en-US" altLang="en-US" dirty="0"/>
              <a:t> of the Greeks, a word redolent of overarching philosophical ideas with decided associations with the secular authorities.</a:t>
            </a:r>
            <a:endParaRPr lang="en-US" altLang="en-US" dirty="0"/>
          </a:p>
          <a:p>
            <a:endParaRPr lang="en-US" altLang="en-US" dirty="0" smtClean="0"/>
          </a:p>
          <a:p>
            <a:r>
              <a:rPr lang="en-US" altLang="en-US" dirty="0"/>
              <a:t>As time went on the official church came to ape official administration. The decretal letters of the popes took on a vocabulary similar to the constitutions of the Roman emperors. When the Roman emperors abandoned Rome, the pope took on many of the functions of the Roman authority in Rome. Leo the Great, pope from 440–461, is the name most associated with this phenomenon, though it began earlier..</a:t>
            </a:r>
          </a:p>
        </p:txBody>
      </p:sp>
    </p:spTree>
    <p:extLst>
      <p:ext uri="{BB962C8B-B14F-4D97-AF65-F5344CB8AC3E}">
        <p14:creationId xmlns:p14="http://schemas.microsoft.com/office/powerpoint/2010/main" val="5858088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Christianity as a legacy</a:t>
            </a:r>
            <a:r>
              <a:rPr lang="en-US" sz="2400" dirty="0"/>
              <a:t> —</a:t>
            </a:r>
            <a:r>
              <a:rPr lang="en-US" altLang="en-US" sz="2400" dirty="0"/>
              <a:t> </a:t>
            </a:r>
            <a:r>
              <a:rPr lang="en-US" dirty="0"/>
              <a:t>Why does Christianity not develop a genuinely religious legal system?</a:t>
            </a:r>
            <a:endParaRPr lang="en-US" altLang="en-US" dirty="0" smtClean="0"/>
          </a:p>
        </p:txBody>
      </p:sp>
      <p:sp>
        <p:nvSpPr>
          <p:cNvPr id="31747" name="Content Placeholder 2"/>
          <p:cNvSpPr>
            <a:spLocks noGrp="1"/>
          </p:cNvSpPr>
          <p:nvPr>
            <p:ph idx="1"/>
          </p:nvPr>
        </p:nvSpPr>
        <p:spPr bwMode="auto">
          <a:xfrm>
            <a:off x="644237" y="1454727"/>
            <a:ext cx="8229600" cy="36688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dirty="0"/>
              <a:t>Our search into the early history of canon law shows that it played a somewhat subsidiary role in the life of the church. We might ask if we are expecting too much to ask that law express the profoundest understandings of a religion of itself. But then we might note that three of the great world religions, Judaism, Islam, and Hinduism, have used law to express some of their of their profoundest insights, and no one can accuse these religions of not having deeply spiritual, indeed mystical, dimensions. There will be a moment in our story, in the twelfth century, when the development of a genuinely religious legal system, or something quite close to that, will happen, but that will come later in this course, and more in MS 119 than in MS 117.</a:t>
            </a:r>
          </a:p>
        </p:txBody>
      </p:sp>
    </p:spTree>
    <p:extLst>
      <p:ext uri="{BB962C8B-B14F-4D97-AF65-F5344CB8AC3E}">
        <p14:creationId xmlns:p14="http://schemas.microsoft.com/office/powerpoint/2010/main" val="1333735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Paul’s Letter to the Romans</a:t>
            </a:r>
            <a:r>
              <a:rPr lang="en-US" sz="2400" dirty="0"/>
              <a:t> — </a:t>
            </a:r>
            <a:r>
              <a:rPr lang="en-US" altLang="en-US" sz="2400" dirty="0"/>
              <a:t>Introduction (cont’d)</a:t>
            </a:r>
            <a:endParaRPr lang="en-US" altLang="en-US" sz="2400" dirty="0" smtClean="0"/>
          </a:p>
        </p:txBody>
      </p:sp>
      <p:sp>
        <p:nvSpPr>
          <p:cNvPr id="7" name="Rectangle 6"/>
          <p:cNvSpPr/>
          <p:nvPr/>
        </p:nvSpPr>
        <p:spPr>
          <a:xfrm>
            <a:off x="457200" y="893763"/>
            <a:ext cx="7715250" cy="4401205"/>
          </a:xfrm>
          <a:prstGeom prst="rect">
            <a:avLst/>
          </a:prstGeom>
        </p:spPr>
        <p:txBody>
          <a:bodyPr>
            <a:spAutoFit/>
          </a:bodyPr>
          <a:lstStyle/>
          <a:p>
            <a:pPr marL="342900" indent="-342900" algn="just">
              <a:buFont typeface="Arial" panose="020B0604020202020204" pitchFamily="34" charset="0"/>
              <a:buChar char="•"/>
              <a:defRPr/>
            </a:pPr>
            <a:r>
              <a:rPr lang="en-US" sz="2000" dirty="0" smtClean="0">
                <a:solidFill>
                  <a:schemeClr val="bg1"/>
                </a:solidFill>
              </a:rPr>
              <a:t>The </a:t>
            </a:r>
            <a:r>
              <a:rPr lang="en-US" sz="2000" dirty="0">
                <a:solidFill>
                  <a:schemeClr val="bg1"/>
                </a:solidFill>
              </a:rPr>
              <a:t>letter to the Romans was written in winter 57–58 at Corinth on Paul’s third missionary journey. He went from there to Jerusalem where he was imprisoned by the civil authorities and taken to Rome; he probably was released in 63, the point at which point Acts ends. Traditionally he died a martyr’s death in Rome in 67</a:t>
            </a:r>
            <a:r>
              <a:rPr lang="en-US" sz="2000" dirty="0" smtClean="0">
                <a:solidFill>
                  <a:schemeClr val="bg1"/>
                </a:solidFill>
              </a:rPr>
              <a:t>.</a:t>
            </a:r>
          </a:p>
          <a:p>
            <a:pPr marL="342900" indent="-342900" algn="just">
              <a:buFont typeface="Arial" panose="020B0604020202020204" pitchFamily="34" charset="0"/>
              <a:buChar char="•"/>
              <a:defRPr/>
            </a:pPr>
            <a:endParaRPr lang="en-US" sz="2000" dirty="0">
              <a:solidFill>
                <a:schemeClr val="bg1"/>
              </a:solidFill>
              <a:cs typeface="Arial" panose="020B0604020202020204" pitchFamily="34" charset="0"/>
            </a:endParaRPr>
          </a:p>
          <a:p>
            <a:pPr marL="342900" indent="-342900" algn="just">
              <a:buFont typeface="Arial" panose="020B0604020202020204" pitchFamily="34" charset="0"/>
              <a:buChar char="•"/>
              <a:defRPr/>
            </a:pPr>
            <a:r>
              <a:rPr lang="en-US" sz="2000" dirty="0" smtClean="0">
                <a:solidFill>
                  <a:schemeClr val="bg1"/>
                </a:solidFill>
                <a:cs typeface="Arial" panose="020B0604020202020204" pitchFamily="34" charset="0"/>
              </a:rPr>
              <a:t>The </a:t>
            </a:r>
            <a:r>
              <a:rPr lang="en-US" sz="2000" dirty="0">
                <a:solidFill>
                  <a:schemeClr val="bg1"/>
                </a:solidFill>
                <a:cs typeface="Arial" panose="020B0604020202020204" pitchFamily="34" charset="0"/>
              </a:rPr>
              <a:t>letter to the Romans is perhaps the most theological of Paul’s letters, certainly among the most polished. Its authorship is not seriously questioned. Its great theme is the relationship between Judaism and Christianity. Its immediate occasion may have been the problem of the mixed church in Rome and the tensions between Jewish and pagan Christians, but all we can sure of is that it is a letter of </a:t>
            </a:r>
            <a:r>
              <a:rPr lang="en-US" sz="2000" dirty="0" smtClean="0">
                <a:solidFill>
                  <a:schemeClr val="bg1"/>
                </a:solidFill>
                <a:cs typeface="Arial" panose="020B0604020202020204" pitchFamily="34" charset="0"/>
              </a:rPr>
              <a:t>self-</a:t>
            </a:r>
            <a:r>
              <a:rPr lang="en-US" sz="2000" dirty="0" smtClean="0">
                <a:solidFill>
                  <a:schemeClr val="bg1"/>
                </a:solidFill>
              </a:rPr>
              <a:t>introduction.</a:t>
            </a:r>
            <a:endParaRPr lang="en-US" sz="2000" dirty="0">
              <a:solidFill>
                <a:schemeClr val="bg1"/>
              </a:solidFill>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74638"/>
            <a:ext cx="8229600" cy="419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Paul’s Letter to the Romans</a:t>
            </a:r>
            <a:r>
              <a:rPr lang="en-US" sz="2400" dirty="0"/>
              <a:t> — </a:t>
            </a:r>
            <a:r>
              <a:rPr lang="en-US" altLang="en-US" sz="2400" dirty="0"/>
              <a:t>Introduction (cont’d)</a:t>
            </a:r>
            <a:endParaRPr lang="en-US" altLang="en-US" sz="2400" dirty="0" smtClean="0"/>
          </a:p>
        </p:txBody>
      </p:sp>
      <p:sp>
        <p:nvSpPr>
          <p:cNvPr id="8196" name="TextBox 6"/>
          <p:cNvSpPr txBox="1">
            <a:spLocks noChangeArrowheads="1"/>
          </p:cNvSpPr>
          <p:nvPr/>
        </p:nvSpPr>
        <p:spPr bwMode="auto">
          <a:xfrm>
            <a:off x="457200" y="846138"/>
            <a:ext cx="687705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letter has been used for many purposes. It was a great text for Luther because of its emphasis on justification by faith and the free grant of God’s grace. Perhaps less well known is the fact that many of the treatises on law written in the West in the Middle Ages and early modern periods are laced with references to the letter to the </a:t>
            </a:r>
            <a:r>
              <a:rPr lang="en-US" sz="2000" dirty="0" smtClean="0">
                <a:solidFill>
                  <a:schemeClr val="bg1"/>
                </a:solidFill>
              </a:rPr>
              <a:t>Romans</a:t>
            </a:r>
            <a:r>
              <a:rPr lang="en-US" altLang="en-US" sz="2000" dirty="0" smtClean="0">
                <a:solidFill>
                  <a:schemeClr val="bg1"/>
                </a:solidFill>
                <a:ea typeface="Times New Roman" panose="02020603050405020304" pitchFamily="18" charset="0"/>
              </a:rPr>
              <a:t>.</a:t>
            </a:r>
            <a:endParaRPr lang="en-US" altLang="en-US" sz="2000" dirty="0" smtClean="0">
              <a:solidFill>
                <a:schemeClr val="bg1"/>
              </a:solidFill>
              <a:ea typeface="Times New Roman" panose="02020603050405020304" pitchFamily="18" charset="0"/>
            </a:endParaRPr>
          </a:p>
          <a:p>
            <a:pPr marL="342900" indent="-342900">
              <a:buFont typeface="Arial" panose="020B0604020202020204" pitchFamily="34" charset="0"/>
              <a:buChar char="•"/>
              <a:defRPr/>
            </a:pPr>
            <a:endParaRPr lang="en-US" alt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This </a:t>
            </a:r>
            <a:r>
              <a:rPr lang="en-US" sz="2000" dirty="0">
                <a:solidFill>
                  <a:schemeClr val="bg1"/>
                </a:solidFill>
              </a:rPr>
              <a:t>ought to strike you as odd. What Paul has to say about law in Romans is not altogether flattering, and one can hardly escape the initial impression that in the great religious dichotomies between grace and free will, faith and reason, faith and good works, Romans emphasizes grace and faith at the expense of free will, reason, and good works. Yet free will, </a:t>
            </a:r>
            <a:r>
              <a:rPr lang="en-US" sz="2000" dirty="0" smtClean="0">
                <a:solidFill>
                  <a:schemeClr val="bg1"/>
                </a:solidFill>
              </a:rPr>
              <a:t>reason, </a:t>
            </a:r>
            <a:r>
              <a:rPr lang="en-US" sz="2000" dirty="0">
                <a:solidFill>
                  <a:schemeClr val="bg1"/>
                </a:solidFill>
              </a:rPr>
              <a:t>and good works would seem to be the foundations of any legal system, certainly Western ones..</a:t>
            </a:r>
            <a:endParaRPr lang="en-US" altLang="en-US" sz="2000" dirty="0" smtClean="0">
              <a:solidFill>
                <a:schemeClr val="bg1"/>
              </a:solidFill>
            </a:endParaRPr>
          </a:p>
        </p:txBody>
      </p:sp>
      <p:sp>
        <p:nvSpPr>
          <p:cNvPr id="7173"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dirty="0">
                <a:cs typeface="Times New Roman" panose="02020603050405020304" pitchFamily="18" charset="0"/>
              </a:rPr>
              <a:t>Pretend that medieval England had a constitution in the modern sense? The danger of anachronism and the mistakes of William Stubbs.</a:t>
            </a:r>
            <a:r>
              <a:rPr lang="en-US" altLang="en-US" sz="900" dirty="0"/>
              <a:t> </a:t>
            </a:r>
            <a:endParaRPr lang="en-US" altLang="en-US" dirty="0"/>
          </a:p>
        </p:txBody>
      </p:sp>
      <p:sp>
        <p:nvSpPr>
          <p:cNvPr id="7174" name="Rectangle 8"/>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dirty="0">
                <a:cs typeface="Times New Roman" panose="02020603050405020304" pitchFamily="18" charset="0"/>
              </a:rPr>
              <a:t>Pretend that medieval England had a constitution in the modern sense? The danger of anachronism and the mistakes of William Stubbs.</a:t>
            </a:r>
            <a:r>
              <a:rPr lang="en-US" altLang="en-US" sz="900" dirty="0"/>
              <a:t> </a:t>
            </a:r>
            <a:endParaRPr lang="en-US" altLang="en-US" dirty="0"/>
          </a:p>
        </p:txBody>
      </p:sp>
      <p:sp>
        <p:nvSpPr>
          <p:cNvPr id="7175" name="Rectangle 9"/>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dirty="0">
                <a:cs typeface="Times New Roman" panose="02020603050405020304" pitchFamily="18" charset="0"/>
              </a:rPr>
              <a:t>Pretend that medieval England had a constitution in the modern sense? The danger of anachronism and the mistakes of William Stubbs.</a:t>
            </a:r>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5566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Paul’s Letter to the Romans</a:t>
            </a:r>
            <a:r>
              <a:rPr lang="en-US" sz="2400" dirty="0"/>
              <a:t> — </a:t>
            </a:r>
            <a:r>
              <a:rPr lang="en-US" altLang="en-US" sz="2400" dirty="0"/>
              <a:t>Introduction (cont’d)</a:t>
            </a:r>
            <a:endParaRPr lang="en-US" altLang="en-US" sz="2400" dirty="0" smtClean="0"/>
          </a:p>
        </p:txBody>
      </p:sp>
      <p:sp>
        <p:nvSpPr>
          <p:cNvPr id="12293" name="TextBox 1"/>
          <p:cNvSpPr txBox="1">
            <a:spLocks noChangeArrowheads="1"/>
          </p:cNvSpPr>
          <p:nvPr/>
        </p:nvSpPr>
        <p:spPr bwMode="auto">
          <a:xfrm>
            <a:off x="457200" y="831273"/>
            <a:ext cx="74295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defRPr/>
            </a:pPr>
            <a:r>
              <a:rPr lang="en-US" sz="2000" dirty="0" smtClean="0">
                <a:solidFill>
                  <a:schemeClr val="bg1"/>
                </a:solidFill>
              </a:rPr>
              <a:t>Let’s </a:t>
            </a:r>
            <a:r>
              <a:rPr lang="en-US" sz="2000" dirty="0">
                <a:solidFill>
                  <a:schemeClr val="bg1"/>
                </a:solidFill>
              </a:rPr>
              <a:t>look at the letter to the Romans for the limited purpose of highlighting some passages in it which suggest something about the contribution of Christianity to the Roman legal tradition and also about the use made of the letter to the Romans in the Middle </a:t>
            </a:r>
            <a:r>
              <a:rPr lang="en-US" sz="2000" dirty="0" smtClean="0">
                <a:solidFill>
                  <a:schemeClr val="bg1"/>
                </a:solidFill>
              </a:rPr>
              <a:t>Ages.</a:t>
            </a:r>
          </a:p>
          <a:p>
            <a:pPr>
              <a:buFont typeface="Arial" panose="020B0604020202020204" pitchFamily="34" charset="0"/>
              <a:buChar char="•"/>
              <a:defRPr/>
            </a:pPr>
            <a:endParaRPr lang="en-US" sz="2000" dirty="0" smtClean="0">
              <a:solidFill>
                <a:schemeClr val="bg1"/>
              </a:solidFill>
            </a:endParaRPr>
          </a:p>
          <a:p>
            <a:pPr>
              <a:buFont typeface="Arial" panose="020B0604020202020204" pitchFamily="34" charset="0"/>
              <a:buChar char="•"/>
              <a:defRPr/>
            </a:pPr>
            <a:r>
              <a:rPr lang="en-US" sz="2000" dirty="0" smtClean="0">
                <a:solidFill>
                  <a:schemeClr val="bg1"/>
                </a:solidFill>
              </a:rPr>
              <a:t>The </a:t>
            </a:r>
            <a:r>
              <a:rPr lang="en-US" sz="2000" dirty="0">
                <a:solidFill>
                  <a:schemeClr val="bg1"/>
                </a:solidFill>
              </a:rPr>
              <a:t>question is what does Paul mean by </a:t>
            </a:r>
            <a:r>
              <a:rPr lang="en-US" sz="2000" dirty="0" smtClean="0">
                <a:solidFill>
                  <a:schemeClr val="bg1"/>
                </a:solidFill>
              </a:rPr>
              <a:t>‘law’?</a:t>
            </a:r>
          </a:p>
          <a:p>
            <a:pPr>
              <a:buFont typeface="Arial" panose="020B0604020202020204" pitchFamily="34" charset="0"/>
              <a:buChar char="•"/>
              <a:defRPr/>
            </a:pPr>
            <a:endParaRPr lang="en-US" sz="2000" dirty="0" smtClean="0">
              <a:solidFill>
                <a:schemeClr val="bg1"/>
              </a:solidFill>
            </a:endParaRPr>
          </a:p>
          <a:p>
            <a:pPr>
              <a:buFont typeface="Arial" panose="020B0604020202020204" pitchFamily="34" charset="0"/>
              <a:buChar char="•"/>
              <a:defRPr/>
            </a:pPr>
            <a:r>
              <a:rPr lang="en-US" sz="2000" dirty="0" smtClean="0">
                <a:solidFill>
                  <a:schemeClr val="bg1"/>
                </a:solidFill>
              </a:rPr>
              <a:t>The </a:t>
            </a:r>
            <a:r>
              <a:rPr lang="en-US" sz="2000" dirty="0">
                <a:solidFill>
                  <a:schemeClr val="bg1"/>
                </a:solidFill>
              </a:rPr>
              <a:t>word that Paul uses for ‘law’ is </a:t>
            </a:r>
            <a:r>
              <a:rPr lang="en-US" sz="2000" i="1" dirty="0">
                <a:solidFill>
                  <a:schemeClr val="bg1"/>
                </a:solidFill>
              </a:rPr>
              <a:t>nomos</a:t>
            </a:r>
            <a:r>
              <a:rPr lang="en-US" sz="2000" dirty="0">
                <a:solidFill>
                  <a:schemeClr val="bg1"/>
                </a:solidFill>
              </a:rPr>
              <a:t>, which is not only the general Greek word for </a:t>
            </a:r>
            <a:r>
              <a:rPr lang="en-US" sz="2000" dirty="0" smtClean="0">
                <a:solidFill>
                  <a:schemeClr val="bg1"/>
                </a:solidFill>
              </a:rPr>
              <a:t>‘law’, </a:t>
            </a:r>
            <a:r>
              <a:rPr lang="en-US" sz="2000" dirty="0">
                <a:solidFill>
                  <a:schemeClr val="bg1"/>
                </a:solidFill>
              </a:rPr>
              <a:t>but is also the word used to translate </a:t>
            </a:r>
            <a:r>
              <a:rPr lang="en-US" sz="2000" i="1" dirty="0">
                <a:solidFill>
                  <a:schemeClr val="bg1"/>
                </a:solidFill>
              </a:rPr>
              <a:t>torah</a:t>
            </a:r>
            <a:r>
              <a:rPr lang="en-US" sz="2000" dirty="0">
                <a:solidFill>
                  <a:schemeClr val="bg1"/>
                </a:solidFill>
              </a:rPr>
              <a:t>, the Mosaic law, in the Greek translation of the Hebrew Bible. The translation in the </a:t>
            </a:r>
            <a:r>
              <a:rPr lang="en-US" sz="2000" i="1" dirty="0">
                <a:solidFill>
                  <a:schemeClr val="bg1"/>
                </a:solidFill>
              </a:rPr>
              <a:t>Materials</a:t>
            </a:r>
            <a:r>
              <a:rPr lang="en-US" sz="2000" dirty="0">
                <a:solidFill>
                  <a:schemeClr val="bg1"/>
                </a:solidFill>
              </a:rPr>
              <a:t> capitalizes the word when the translators think that Paul is referring to the </a:t>
            </a:r>
            <a:r>
              <a:rPr lang="en-US" sz="2000" i="1" dirty="0">
                <a:solidFill>
                  <a:schemeClr val="bg1"/>
                </a:solidFill>
              </a:rPr>
              <a:t>torah</a:t>
            </a:r>
            <a:r>
              <a:rPr lang="en-US" sz="2000" dirty="0">
                <a:solidFill>
                  <a:schemeClr val="bg1"/>
                </a:solidFill>
              </a:rPr>
              <a:t>, and does not capitalize it when they think that he is not. This orthographic distinction is not, however, in the original</a:t>
            </a:r>
            <a:r>
              <a:rPr lang="en-US" sz="2000" dirty="0" smtClean="0">
                <a:solidFill>
                  <a:schemeClr val="bg1"/>
                </a:solidFill>
              </a:rPr>
              <a:t>.</a:t>
            </a:r>
            <a:endParaRPr lang="en-US" altLang="en-US" sz="2000" i="1" dirty="0" smtClean="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Paul’s Letter to the Romans</a:t>
            </a:r>
            <a:r>
              <a:rPr lang="en-US" sz="2400" dirty="0"/>
              <a:t> — </a:t>
            </a:r>
            <a:r>
              <a:rPr lang="en-US" altLang="en-US" sz="2400" dirty="0" smtClean="0"/>
              <a:t>the Text</a:t>
            </a:r>
            <a:endParaRPr lang="en-US" altLang="en-US" sz="2400" dirty="0" smtClean="0"/>
          </a:p>
        </p:txBody>
      </p:sp>
      <p:sp>
        <p:nvSpPr>
          <p:cNvPr id="14342" name="TextBox 9"/>
          <p:cNvSpPr txBox="1">
            <a:spLocks noChangeArrowheads="1"/>
          </p:cNvSpPr>
          <p:nvPr/>
        </p:nvSpPr>
        <p:spPr bwMode="auto">
          <a:xfrm>
            <a:off x="346075" y="1152525"/>
            <a:ext cx="7446963"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smtClean="0">
                <a:solidFill>
                  <a:schemeClr val="bg1">
                    <a:lumMod val="95000"/>
                  </a:schemeClr>
                </a:solidFill>
                <a:latin typeface="+mn-lt"/>
              </a:rPr>
              <a:t>The </a:t>
            </a:r>
            <a:r>
              <a:rPr lang="en-US" sz="2000" dirty="0">
                <a:solidFill>
                  <a:schemeClr val="bg1">
                    <a:lumMod val="95000"/>
                  </a:schemeClr>
                </a:solidFill>
                <a:latin typeface="+mn-lt"/>
              </a:rPr>
              <a:t>letter begins with the anger of God against both pagans and Jews. Why God is angry with the Jews is easy: They have the Law but they do not keep it, Rom. 2:21–2: “You preach against stealing, yet you steal; you forbid adultery, yet you commit adultery; you despise idols, yet you rob their temples.”.</a:t>
            </a:r>
            <a:endParaRPr lang="en-US" altLang="en-US" sz="2000" dirty="0" smtClean="0">
              <a:solidFill>
                <a:schemeClr val="bg1">
                  <a:lumMod val="95000"/>
                </a:schemeClr>
              </a:solidFill>
              <a:latin typeface="+mn-lt"/>
            </a:endParaRPr>
          </a:p>
          <a:p>
            <a:pPr marL="342900" indent="-342900">
              <a:buFont typeface="Arial" panose="020B0604020202020204" pitchFamily="34" charset="0"/>
              <a:buChar char="•"/>
              <a:defRPr/>
            </a:pPr>
            <a:endParaRPr lang="en-US" altLang="en-US" sz="2000" dirty="0" smtClean="0">
              <a:solidFill>
                <a:schemeClr val="bg1"/>
              </a:solidFill>
              <a:latin typeface="+mn-lt"/>
            </a:endParaRPr>
          </a:p>
          <a:p>
            <a:pPr marL="342900" indent="-342900">
              <a:buFont typeface="Arial" panose="020B0604020202020204" pitchFamily="34" charset="0"/>
              <a:buChar char="•"/>
              <a:defRPr/>
            </a:pPr>
            <a:r>
              <a:rPr lang="en-US" sz="2000" dirty="0">
                <a:solidFill>
                  <a:schemeClr val="bg1"/>
                </a:solidFill>
              </a:rPr>
              <a:t>Why God is angry against the pagans is a bit more complicated, Rom. 2:14–15: “Pagans who never heard of the Law but are led by reason to do what the Law commands, may not actually ‘possess’ the Law but they can be said to ‘be’ the Law. They can point to the substance of the Law engraved on their </a:t>
            </a:r>
            <a:r>
              <a:rPr lang="en-US" sz="2000" dirty="0" smtClean="0">
                <a:solidFill>
                  <a:schemeClr val="bg1"/>
                </a:solidFill>
              </a:rPr>
              <a:t>hearts </a:t>
            </a:r>
            <a:r>
              <a:rPr lang="en-US" sz="2000" dirty="0" smtClean="0">
                <a:solidFill>
                  <a:schemeClr val="bg1">
                    <a:lumMod val="95000"/>
                  </a:schemeClr>
                </a:solidFill>
              </a:rPr>
              <a:t>– </a:t>
            </a:r>
            <a:r>
              <a:rPr lang="en-US" sz="2000" dirty="0" smtClean="0">
                <a:solidFill>
                  <a:schemeClr val="bg1"/>
                </a:solidFill>
              </a:rPr>
              <a:t>they </a:t>
            </a:r>
            <a:r>
              <a:rPr lang="en-US" sz="2000" dirty="0">
                <a:solidFill>
                  <a:schemeClr val="bg1"/>
                </a:solidFill>
              </a:rPr>
              <a:t>can call a witness, that is, their own </a:t>
            </a:r>
            <a:r>
              <a:rPr lang="en-US" sz="2000" dirty="0" smtClean="0">
                <a:solidFill>
                  <a:schemeClr val="bg1"/>
                </a:solidFill>
              </a:rPr>
              <a:t>conscience </a:t>
            </a:r>
            <a:r>
              <a:rPr lang="en-US" sz="2000" dirty="0" smtClean="0">
                <a:solidFill>
                  <a:schemeClr val="bg1">
                    <a:lumMod val="95000"/>
                  </a:schemeClr>
                </a:solidFill>
              </a:rPr>
              <a:t>– </a:t>
            </a:r>
            <a:r>
              <a:rPr lang="en-US" sz="2000" dirty="0" smtClean="0">
                <a:solidFill>
                  <a:schemeClr val="bg1"/>
                </a:solidFill>
              </a:rPr>
              <a:t>they </a:t>
            </a:r>
            <a:r>
              <a:rPr lang="en-US" sz="2000" dirty="0">
                <a:solidFill>
                  <a:schemeClr val="bg1"/>
                </a:solidFill>
              </a:rPr>
              <a:t>have accusation and defense, that is, their own inner mental </a:t>
            </a:r>
            <a:r>
              <a:rPr lang="en-US" sz="2000" dirty="0" smtClean="0">
                <a:solidFill>
                  <a:schemeClr val="bg1"/>
                </a:solidFill>
              </a:rPr>
              <a:t>dialogue.”</a:t>
            </a:r>
            <a:endParaRPr lang="en-US" altLang="en-US" sz="2000" dirty="0" smtClean="0">
              <a:solidFill>
                <a:schemeClr val="bg1"/>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Paul’s Letter to the Romans</a:t>
            </a:r>
            <a:r>
              <a:rPr lang="en-US" sz="2400" dirty="0"/>
              <a:t> — </a:t>
            </a:r>
            <a:r>
              <a:rPr lang="en-US" altLang="en-US" sz="2400" smtClean="0"/>
              <a:t>the Text (cont’d)</a:t>
            </a:r>
            <a:endParaRPr lang="en-US" altLang="en-US" sz="2400" dirty="0" smtClean="0"/>
          </a:p>
        </p:txBody>
      </p:sp>
      <p:sp>
        <p:nvSpPr>
          <p:cNvPr id="14342" name="TextBox 9"/>
          <p:cNvSpPr txBox="1">
            <a:spLocks noChangeArrowheads="1"/>
          </p:cNvSpPr>
          <p:nvPr/>
        </p:nvSpPr>
        <p:spPr bwMode="auto">
          <a:xfrm>
            <a:off x="346075" y="1152525"/>
            <a:ext cx="7446963"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a:solidFill>
                  <a:schemeClr val="bg1">
                    <a:lumMod val="95000"/>
                  </a:schemeClr>
                </a:solidFill>
                <a:latin typeface="+mn-lt"/>
              </a:rPr>
              <a:t>The translators think that the ‘Law’ being </a:t>
            </a:r>
            <a:r>
              <a:rPr lang="en-US" sz="2000">
                <a:solidFill>
                  <a:schemeClr val="bg1">
                    <a:lumMod val="95000"/>
                  </a:schemeClr>
                </a:solidFill>
                <a:latin typeface="+mn-lt"/>
              </a:rPr>
              <a:t>referred </a:t>
            </a:r>
            <a:r>
              <a:rPr lang="en-US" sz="2000">
                <a:solidFill>
                  <a:schemeClr val="bg1"/>
                </a:solidFill>
              </a:rPr>
              <a:t>Rom</a:t>
            </a:r>
            <a:r>
              <a:rPr lang="en-US" sz="2000">
                <a:solidFill>
                  <a:schemeClr val="bg1"/>
                </a:solidFill>
              </a:rPr>
              <a:t>. </a:t>
            </a:r>
            <a:r>
              <a:rPr lang="en-US" sz="2000" smtClean="0">
                <a:solidFill>
                  <a:schemeClr val="bg1"/>
                </a:solidFill>
              </a:rPr>
              <a:t>2:14–15 </a:t>
            </a:r>
            <a:r>
              <a:rPr lang="en-US" sz="2000" smtClean="0">
                <a:solidFill>
                  <a:schemeClr val="bg1">
                    <a:lumMod val="95000"/>
                  </a:schemeClr>
                </a:solidFill>
                <a:latin typeface="+mn-lt"/>
              </a:rPr>
              <a:t>is </a:t>
            </a:r>
            <a:r>
              <a:rPr lang="en-US" sz="2000">
                <a:solidFill>
                  <a:schemeClr val="bg1">
                    <a:lumMod val="95000"/>
                  </a:schemeClr>
                </a:solidFill>
                <a:latin typeface="+mn-lt"/>
              </a:rPr>
              <a:t>the Mosaic law, and that may be right. But the reference to those who are led by reason to do what the Law commands and those who have the substance of the Law engraved in their hearts certainly look like references to what both the Greek and Roman philosophers called ‘natural law</a:t>
            </a:r>
            <a:r>
              <a:rPr lang="en-US" sz="2000">
                <a:solidFill>
                  <a:schemeClr val="bg1">
                    <a:lumMod val="95000"/>
                  </a:schemeClr>
                </a:solidFill>
                <a:latin typeface="+mn-lt"/>
              </a:rPr>
              <a:t>’. </a:t>
            </a:r>
            <a:endParaRPr lang="en-US" sz="2000" smtClean="0">
              <a:solidFill>
                <a:schemeClr val="bg1">
                  <a:lumMod val="95000"/>
                </a:schemeClr>
              </a:solidFill>
              <a:latin typeface="+mn-lt"/>
            </a:endParaRPr>
          </a:p>
          <a:p>
            <a:pPr marL="342900" indent="-342900">
              <a:buFont typeface="Arial" panose="020B0604020202020204" pitchFamily="34" charset="0"/>
              <a:buChar char="•"/>
              <a:defRPr/>
            </a:pPr>
            <a:endParaRPr lang="en-US" altLang="en-US" sz="2000" dirty="0" smtClean="0">
              <a:solidFill>
                <a:schemeClr val="bg1"/>
              </a:solidFill>
              <a:latin typeface="+mn-lt"/>
            </a:endParaRPr>
          </a:p>
          <a:p>
            <a:pPr marL="342900" indent="-342900">
              <a:buFont typeface="Arial" panose="020B0604020202020204" pitchFamily="34" charset="0"/>
              <a:buChar char="•"/>
              <a:defRPr/>
            </a:pPr>
            <a:r>
              <a:rPr lang="en-US" sz="2000">
                <a:solidFill>
                  <a:schemeClr val="bg1"/>
                </a:solidFill>
              </a:rPr>
              <a:t>Elsewhere (1:19) Paul suggests that God’s plan can be seen in creation and that certain sins are ‘unnatural’, homosexuality being among those mentioned (1:26), but also envy, murder, treachery, and rebelliousness to parents </a:t>
            </a:r>
            <a:r>
              <a:rPr lang="en-US" sz="2000">
                <a:solidFill>
                  <a:schemeClr val="bg1"/>
                </a:solidFill>
              </a:rPr>
              <a:t>(</a:t>
            </a:r>
            <a:r>
              <a:rPr lang="en-US" sz="2000" smtClean="0">
                <a:solidFill>
                  <a:schemeClr val="bg1"/>
                </a:solidFill>
              </a:rPr>
              <a:t>1:29–30). Whether </a:t>
            </a:r>
            <a:r>
              <a:rPr lang="en-US" sz="2000">
                <a:solidFill>
                  <a:schemeClr val="bg1"/>
                </a:solidFill>
              </a:rPr>
              <a:t>Paul is referring to natural law is a matter of debate among Biblical scholars today, but I think we can avoid that question. Our interest is in what people did with this text, and anyone who knew the Greek and Roman idea of natural law would have seen Paul as referring to it.</a:t>
            </a:r>
            <a:endParaRPr lang="en-US" altLang="en-US" sz="2000" dirty="0" smtClean="0">
              <a:solidFill>
                <a:schemeClr val="bg1"/>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57200"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Paul’s Letter to the Romans</a:t>
            </a:r>
            <a:r>
              <a:rPr lang="en-US" sz="2400" dirty="0"/>
              <a:t> — </a:t>
            </a:r>
            <a:r>
              <a:rPr lang="en-US" altLang="en-US" sz="2400" dirty="0"/>
              <a:t>the Text (cont’d)</a:t>
            </a:r>
            <a:endParaRPr lang="en-US" altLang="en-US" sz="2400" dirty="0" smtClean="0"/>
          </a:p>
        </p:txBody>
      </p:sp>
      <p:sp>
        <p:nvSpPr>
          <p:cNvPr id="16387" name="TextBox 6"/>
          <p:cNvSpPr txBox="1">
            <a:spLocks noChangeArrowheads="1"/>
          </p:cNvSpPr>
          <p:nvPr/>
        </p:nvSpPr>
        <p:spPr bwMode="auto">
          <a:xfrm>
            <a:off x="477982" y="848196"/>
            <a:ext cx="7621884"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dirty="0" smtClean="0">
                <a:solidFill>
                  <a:schemeClr val="bg1"/>
                </a:solidFill>
                <a:latin typeface="+mn-lt"/>
              </a:rPr>
              <a:t>Now </a:t>
            </a:r>
            <a:r>
              <a:rPr lang="en-US" sz="2000" dirty="0">
                <a:solidFill>
                  <a:schemeClr val="bg1"/>
                </a:solidFill>
                <a:latin typeface="+mn-lt"/>
              </a:rPr>
              <a:t>comes the first big move (3:21): “God’s justice that was made known through the Law and the Prophets has now been revealed outside the Law ... to everyone who believes in Jesus Christ. ... [3:31] do we mean that faith makes the Law pointless? Not at all: we are giving the Law its true value</a:t>
            </a:r>
            <a:r>
              <a:rPr lang="en-US" sz="2000" dirty="0" smtClean="0">
                <a:solidFill>
                  <a:schemeClr val="bg1"/>
                </a:solidFill>
                <a:latin typeface="+mn-lt"/>
              </a:rPr>
              <a:t>.”</a:t>
            </a:r>
            <a:endParaRPr lang="en-US" sz="2000" dirty="0" smtClean="0">
              <a:solidFill>
                <a:schemeClr val="bg1"/>
              </a:solidFill>
            </a:endParaRPr>
          </a:p>
          <a:p>
            <a:pPr>
              <a:buFont typeface="Arial" panose="020B0604020202020204" pitchFamily="34" charset="0"/>
              <a:buChar char="•"/>
            </a:pPr>
            <a:endParaRPr lang="en-US" altLang="en-US" sz="2000" dirty="0">
              <a:solidFill>
                <a:schemeClr val="bg1"/>
              </a:solidFill>
              <a:latin typeface="+mn-lt"/>
            </a:endParaRPr>
          </a:p>
          <a:p>
            <a:pPr>
              <a:buFont typeface="Arial" panose="020B0604020202020204" pitchFamily="34" charset="0"/>
              <a:buChar char="•"/>
            </a:pPr>
            <a:r>
              <a:rPr lang="en-US" sz="2000" dirty="0" smtClean="0">
                <a:solidFill>
                  <a:schemeClr val="bg1"/>
                </a:solidFill>
                <a:latin typeface="+mn-lt"/>
              </a:rPr>
              <a:t>(7:1</a:t>
            </a:r>
            <a:r>
              <a:rPr lang="en-US" sz="2000" dirty="0">
                <a:solidFill>
                  <a:schemeClr val="bg1"/>
                </a:solidFill>
                <a:latin typeface="+mn-lt"/>
              </a:rPr>
              <a:t>): “Brothers, those of you who have studied law will know that laws affect a person only during his lifetime. A married woman, for instance, has legal obligations to her husband while he is alive, but all these obligations come to an end if the husband dies. ... That is why you, my brothers, who through the body of Christ are now dead to the Law, can now give yourself to another husband, to him who rose from the dead to make us productive for God. ... The reason [8:1] therefore why those who are in Christ Jesus are not condemned, it that the law of the spirit of life in Christ Jesus has set you free from the law of sin and death. God has done what the Law, because of our unspiritual nature was unable to do.”</a:t>
            </a:r>
            <a:endParaRPr lang="en-US" alt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74638"/>
            <a:ext cx="8229600" cy="4942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Paul’s Letter to the Romans</a:t>
            </a:r>
            <a:r>
              <a:rPr lang="en-US" sz="2400" dirty="0"/>
              <a:t> — </a:t>
            </a:r>
            <a:r>
              <a:rPr lang="en-US" altLang="en-US" sz="2400" dirty="0"/>
              <a:t>the Text (cont’d)</a:t>
            </a:r>
            <a:endParaRPr lang="en-US" altLang="en-US" sz="2400" dirty="0" smtClean="0"/>
          </a:p>
        </p:txBody>
      </p:sp>
      <p:sp>
        <p:nvSpPr>
          <p:cNvPr id="8" name="TextBox 7"/>
          <p:cNvSpPr txBox="1"/>
          <p:nvPr/>
        </p:nvSpPr>
        <p:spPr>
          <a:xfrm>
            <a:off x="457200" y="768927"/>
            <a:ext cx="7564582" cy="5940088"/>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But what is now law? The Church had already decided that circumcision and most of the rules of </a:t>
            </a:r>
            <a:r>
              <a:rPr lang="en-US" sz="2000" i="1" dirty="0" smtClean="0">
                <a:solidFill>
                  <a:schemeClr val="bg1"/>
                </a:solidFill>
              </a:rPr>
              <a:t>kashrut</a:t>
            </a:r>
            <a:r>
              <a:rPr lang="en-US" sz="2000" dirty="0" smtClean="0">
                <a:solidFill>
                  <a:schemeClr val="bg1"/>
                </a:solidFill>
              </a:rPr>
              <a:t> </a:t>
            </a:r>
            <a:r>
              <a:rPr lang="en-US" sz="2000" dirty="0">
                <a:solidFill>
                  <a:schemeClr val="bg1"/>
                </a:solidFill>
              </a:rPr>
              <a:t>did not have to be followed by pagan Christians, but what is left?</a:t>
            </a:r>
            <a:endParaRPr lang="en-US" sz="2000" dirty="0">
              <a:solidFill>
                <a:schemeClr val="bg1"/>
              </a:solidFill>
            </a:endParaRP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(13:8–9</a:t>
            </a:r>
            <a:r>
              <a:rPr lang="en-US" sz="2000" dirty="0">
                <a:solidFill>
                  <a:schemeClr val="bg1"/>
                </a:solidFill>
              </a:rPr>
              <a:t>): “Avoid getting into debt except the debt of mutual love. If you love your fellow men you have carried out your obligations. All the commandments ... are summed up in this single command: You must love your neighbor as yourself.” But what of the secular </a:t>
            </a:r>
            <a:r>
              <a:rPr lang="en-US" sz="2000" dirty="0" smtClean="0">
                <a:solidFill>
                  <a:schemeClr val="bg1"/>
                </a:solidFill>
              </a:rPr>
              <a:t>law?</a:t>
            </a:r>
            <a:endParaRPr lang="en-US" sz="2000" dirty="0" smtClean="0"/>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(13:1</a:t>
            </a:r>
            <a:r>
              <a:rPr lang="en-US" sz="2000" dirty="0">
                <a:solidFill>
                  <a:schemeClr val="bg1"/>
                </a:solidFill>
              </a:rPr>
              <a:t>–</a:t>
            </a:r>
            <a:r>
              <a:rPr lang="en-US" sz="2000" dirty="0" smtClean="0">
                <a:solidFill>
                  <a:schemeClr val="bg1"/>
                </a:solidFill>
              </a:rPr>
              <a:t>6) “You </a:t>
            </a:r>
            <a:r>
              <a:rPr lang="en-US" sz="2000" dirty="0">
                <a:solidFill>
                  <a:schemeClr val="bg1"/>
                </a:solidFill>
              </a:rPr>
              <a:t>must obey the governing authorities. Since all government comes from God, the civil authorities were appointed by God, and so anyone who resists authority is rebelling against God’s decision ... . The state is there to serve God for your benefit. If you break the law, however, you may well have fear; the bearing of the sword has its own significance. The authorities ... carry out God’s revenge by punishing wrongdoers. ... This is also the reason why you must pay taxes since all government officials are God’s officers ... .” </a:t>
            </a:r>
            <a:r>
              <a:rPr lang="en-US" sz="2000" dirty="0"/>
              <a:t>h</a:t>
            </a:r>
            <a:r>
              <a:rPr lang="en-US" dirty="0" smtClean="0"/>
              <a:t> </a:t>
            </a:r>
            <a:r>
              <a:rPr lang="en-US" dirty="0"/>
              <a:t>century</a:t>
            </a:r>
            <a:endParaRPr lang="en-US" sz="20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21515</TotalTime>
  <Words>3725</Words>
  <Application>Microsoft Office PowerPoint</Application>
  <PresentationFormat>On-screen Show (4:3)</PresentationFormat>
  <Paragraphs>103</Paragraphs>
  <Slides>21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Courier New</vt:lpstr>
      <vt:lpstr>Times New Roman</vt:lpstr>
      <vt:lpstr>bilder constitutionalism</vt:lpstr>
      <vt:lpstr>PowerPoint Presentation</vt:lpstr>
      <vt:lpstr>Paul’s Letter to the Romans — Introduction</vt:lpstr>
      <vt:lpstr>Paul’s Letter to the Romans — Introduction (cont’d)</vt:lpstr>
      <vt:lpstr>Paul’s Letter to the Romans — Introduction (cont’d)</vt:lpstr>
      <vt:lpstr>Paul’s Letter to the Romans — Introduction (cont’d)</vt:lpstr>
      <vt:lpstr>Paul’s Letter to the Romans — the Text</vt:lpstr>
      <vt:lpstr>Paul’s Letter to the Romans — the Text (cont’d)</vt:lpstr>
      <vt:lpstr>Paul’s Letter to the Romans — the Text (cont’d)</vt:lpstr>
      <vt:lpstr>Paul’s Letter to the Romans — the Text (cont’d)</vt:lpstr>
      <vt:lpstr>Paul’s Letter to the Romans — the Text (cont’d)</vt:lpstr>
      <vt:lpstr>Paul’s Letter to the Romans — the Text (cont’d)</vt:lpstr>
      <vt:lpstr>Christianity as a legacy</vt:lpstr>
      <vt:lpstr>Christianity as a legacy — law in the early church</vt:lpstr>
      <vt:lpstr>Christianity as a legacy — law in the early church, possible explanations for its relative absence</vt:lpstr>
      <vt:lpstr>Christianity as a legacy — law in the early church, possible explanations for its relative absence (cont’d)</vt:lpstr>
      <vt:lpstr>Christianity as a legacy — law in the early church, the council  of Jerusalem</vt:lpstr>
      <vt:lpstr>Christianity as a legacy — law in the early church, “an authority would have to be found”</vt:lpstr>
      <vt:lpstr>Christianity as a legacy — law in the early church, who are the authorities?</vt:lpstr>
      <vt:lpstr>Christianity as a legacy — Christian law in the later Roman empire</vt:lpstr>
      <vt:lpstr>Christianity as a legacy — Christian law in the later Roman empire (cont’d)</vt:lpstr>
      <vt:lpstr>Christianity as a legacy — Why does Christianity not develop a genuinely religious legal system?</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194</cp:revision>
  <dcterms:created xsi:type="dcterms:W3CDTF">2007-01-08T17:13:49Z</dcterms:created>
  <dcterms:modified xsi:type="dcterms:W3CDTF">2021-08-15T23:31:44Z</dcterms:modified>
</cp:coreProperties>
</file>