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83" r:id="rId2"/>
    <p:sldId id="425" r:id="rId3"/>
    <p:sldId id="426" r:id="rId4"/>
    <p:sldId id="405" r:id="rId5"/>
    <p:sldId id="407" r:id="rId6"/>
    <p:sldId id="434" r:id="rId7"/>
    <p:sldId id="409" r:id="rId8"/>
    <p:sldId id="428" r:id="rId9"/>
    <p:sldId id="429" r:id="rId10"/>
    <p:sldId id="417" r:id="rId11"/>
    <p:sldId id="431" r:id="rId12"/>
    <p:sldId id="430" r:id="rId13"/>
    <p:sldId id="436" r:id="rId14"/>
    <p:sldId id="433" r:id="rId15"/>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788" autoAdjust="0"/>
    <p:restoredTop sz="87500" autoAdjust="0"/>
  </p:normalViewPr>
  <p:slideViewPr>
    <p:cSldViewPr snapToGrid="0">
      <p:cViewPr varScale="1">
        <p:scale>
          <a:sx n="46" d="100"/>
          <a:sy n="46" d="100"/>
        </p:scale>
        <p:origin x="2214"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1" d="100"/>
          <a:sy n="81" d="100"/>
        </p:scale>
        <p:origin x="-199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ChangeArrowheads="1" noTextEdit="1"/>
          </p:cNvSpPr>
          <p:nvPr>
            <p:ph type="sldImg"/>
          </p:nvPr>
        </p:nvSpPr>
        <p:spPr>
          <a:ln/>
        </p:spPr>
      </p:sp>
      <p:sp>
        <p:nvSpPr>
          <p:cNvPr id="8195"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8196"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FEEB1DB-5576-463E-9308-73152D25464C}" type="slidenum">
              <a:rPr lang="en-US" altLang="en-US" smtClean="0"/>
              <a:pPr/>
              <a:t>5</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229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714B2F7-B8C7-4292-9CEC-1D3001CE41AF}" type="slidenum">
              <a:rPr lang="en-US" altLang="en-US" smtClean="0"/>
              <a:pPr/>
              <a:t>6</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7</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
            </a:r>
            <a:br>
              <a:rPr lang="en-US" altLang="en-US" smtClean="0">
                <a:latin typeface="Arial" panose="020B0604020202020204" pitchFamily="34" charset="0"/>
              </a:rPr>
            </a:br>
            <a:endParaRPr lang="en-US" altLang="en-US" smtClean="0">
              <a:latin typeface="Arial" panose="020B0604020202020204" pitchFamily="34" charset="0"/>
            </a:endParaRPr>
          </a:p>
          <a:p>
            <a:endParaRPr lang="en-US" altLang="en-US" smtClean="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9</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ChangeArrowheads="1" noTextEdit="1"/>
          </p:cNvSpPr>
          <p:nvPr>
            <p:ph type="sldImg"/>
          </p:nvPr>
        </p:nvSpPr>
        <p:spPr>
          <a:ln/>
        </p:spPr>
      </p:sp>
      <p:sp>
        <p:nvSpPr>
          <p:cNvPr id="2048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048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C181FE2A-EFE7-4430-948C-AF9A7880E69D}" type="slidenum">
              <a:rPr lang="en-US" altLang="en-US" smtClean="0"/>
              <a:pPr/>
              <a:t>10</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ChangeArrowheads="1" noTextEdit="1"/>
          </p:cNvSpPr>
          <p:nvPr>
            <p:ph type="sldImg"/>
          </p:nvPr>
        </p:nvSpPr>
        <p:spPr>
          <a:ln/>
        </p:spPr>
      </p:sp>
      <p:sp>
        <p:nvSpPr>
          <p:cNvPr id="15362"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5363"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E23E04C6-6A8B-45A8-8F7B-2159C5687783}" type="slidenum">
              <a:rPr lang="en-US" altLang="en-US"/>
              <a:pPr/>
              <a:t>13</a:t>
            </a:fld>
            <a:endParaRPr lang="en-US" altLang="en-US"/>
          </a:p>
        </p:txBody>
      </p:sp>
    </p:spTree>
    <p:extLst>
      <p:ext uri="{BB962C8B-B14F-4D97-AF65-F5344CB8AC3E}">
        <p14:creationId xmlns:p14="http://schemas.microsoft.com/office/powerpoint/2010/main" val="3773424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smtClean="0"/>
              <a:t>Edit Master text styles</a:t>
            </a:r>
          </a:p>
          <a:p>
            <a:pPr lvl="1"/>
            <a:r>
              <a:rPr lang="en-US" smtClean="0"/>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l01.out.pdf#RlOut"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law.harvard.edu/faculty/cdonahue/courses/ELH/lectures/l01.out.pdf#RlOu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smtClean="0"/>
              <a:t>English Constitutional and Legal History:</a:t>
            </a:r>
            <a:br>
              <a:rPr lang="en-US" altLang="en-US" sz="2400" smtClean="0"/>
            </a:br>
            <a:r>
              <a:rPr lang="en-US" altLang="en-US" sz="2400" smtClean="0"/>
              <a:t>The Legacy of the Ancient World</a:t>
            </a:r>
            <a:r>
              <a:rPr lang="en-US" sz="2400" smtClean="0"/>
              <a:t> </a:t>
            </a:r>
            <a:r>
              <a:rPr lang="en-US" sz="2400"/>
              <a:t>— </a:t>
            </a:r>
            <a:r>
              <a:rPr lang="en-US" altLang="en-US" sz="2400" smtClean="0"/>
              <a:t>Roman law</a:t>
            </a:r>
            <a:r>
              <a:rPr lang="en-US" altLang="en-US" smtClean="0"/>
              <a:t/>
            </a:r>
            <a:br>
              <a:rPr lang="en-US" altLang="en-US" smtClean="0"/>
            </a:br>
            <a:r>
              <a:rPr lang="en-US" altLang="en-US" smtClean="0"/>
              <a:t>Lecture 1b</a:t>
            </a:r>
          </a:p>
          <a:p>
            <a:pPr algn="ctr" eaLnBrk="1" hangingPunct="1">
              <a:buFontTx/>
              <a:buNone/>
            </a:pPr>
            <a:endParaRPr lang="en-US" altLang="en-US" smtClean="0">
              <a:hlinkClick r:id="rId2" action="ppaction://hlinkfile"/>
            </a:endParaRPr>
          </a:p>
          <a:p>
            <a:pPr eaLnBrk="1" hangingPunct="1">
              <a:buFontTx/>
              <a:buNone/>
            </a:pPr>
            <a:r>
              <a:rPr lang="en-US" altLang="en-US" smtClean="0">
                <a:hlinkClick r:id="rId3"/>
              </a:rPr>
              <a:t>Click here for a printed outline </a:t>
            </a:r>
            <a:r>
              <a:rPr lang="en-US" altLang="en-US" smtClean="0"/>
              <a:t>(begins at IV on the outline).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274638"/>
            <a:ext cx="8229600" cy="49428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legacy of Roman law </a:t>
            </a:r>
            <a:r>
              <a:rPr lang="en-US" sz="2400"/>
              <a:t> —  J.I., public vs. </a:t>
            </a:r>
            <a:r>
              <a:rPr lang="en-US" sz="2400" smtClean="0"/>
              <a:t>private (cont’d)</a:t>
            </a:r>
            <a:endParaRPr lang="en-US" altLang="en-US" sz="2400" smtClean="0"/>
          </a:p>
        </p:txBody>
      </p:sp>
      <p:sp>
        <p:nvSpPr>
          <p:cNvPr id="8" name="TextBox 7"/>
          <p:cNvSpPr txBox="1"/>
          <p:nvPr/>
        </p:nvSpPr>
        <p:spPr>
          <a:xfrm>
            <a:off x="457200" y="768927"/>
            <a:ext cx="7254875" cy="5940088"/>
          </a:xfrm>
          <a:prstGeom prst="rect">
            <a:avLst/>
          </a:prstGeom>
          <a:noFill/>
        </p:spPr>
        <p:txBody>
          <a:bodyPr>
            <a:spAutoFit/>
          </a:bodyPr>
          <a:lstStyle/>
          <a:p>
            <a:pPr marL="342900" indent="-342900">
              <a:buFont typeface="Arial" panose="020B0604020202020204" pitchFamily="34" charset="0"/>
              <a:buChar char="•"/>
              <a:defRPr/>
            </a:pPr>
            <a:r>
              <a:rPr lang="en-US" sz="2000">
                <a:solidFill>
                  <a:schemeClr val="bg1"/>
                </a:solidFill>
              </a:rPr>
              <a:t>As applied in Roman law the distinction between public law and private law excludes from the realm of private law religious, administrative, constitutional law, and, probably, criminal law. Since the Roman jurists dealt almost exclusively with private law that means, as a practical matter that the jurists did not consider criminal law in any depth and largely confined themselves to those things about which a private party could bring a law suit</a:t>
            </a:r>
            <a:r>
              <a:rPr lang="en-US" sz="2000" smtClean="0">
                <a:solidFill>
                  <a:schemeClr val="bg1"/>
                </a:solidFill>
              </a:rPr>
              <a:t>.</a:t>
            </a:r>
            <a:endParaRPr lang="en-US" sz="2000" dirty="0">
              <a:solidFill>
                <a:schemeClr val="bg1"/>
              </a:solidFill>
            </a:endParaRPr>
          </a:p>
          <a:p>
            <a:pPr>
              <a:defRPr/>
            </a:pPr>
            <a:endParaRPr lang="en-US" sz="2000" dirty="0">
              <a:solidFill>
                <a:schemeClr val="bg1"/>
              </a:solidFill>
            </a:endParaRPr>
          </a:p>
          <a:p>
            <a:pPr marL="342900" indent="-342900">
              <a:buFont typeface="Arial" panose="020B0604020202020204" pitchFamily="34" charset="0"/>
              <a:buChar char="•"/>
              <a:defRPr/>
            </a:pPr>
            <a:r>
              <a:rPr lang="en-US" sz="2000">
                <a:solidFill>
                  <a:schemeClr val="bg1"/>
                </a:solidFill>
              </a:rPr>
              <a:t>It has recently been suggested that the unconscious purpose of the public/private distinction is to mask the policy nature of what the state is doing in the area of private law. </a:t>
            </a:r>
            <a:r>
              <a:rPr lang="en-US" sz="2000" smtClean="0">
                <a:solidFill>
                  <a:schemeClr val="bg1"/>
                </a:solidFill>
              </a:rPr>
              <a:t>The </a:t>
            </a:r>
            <a:r>
              <a:rPr lang="en-US" sz="2000">
                <a:solidFill>
                  <a:schemeClr val="bg1"/>
                </a:solidFill>
              </a:rPr>
              <a:t>important thing for our purposes is that the use of the distinction between public and private law comes late to medieval law. </a:t>
            </a:r>
            <a:r>
              <a:rPr lang="en-US" sz="2000" smtClean="0">
                <a:solidFill>
                  <a:schemeClr val="bg1"/>
                </a:solidFill>
              </a:rPr>
              <a:t>This </a:t>
            </a:r>
            <a:r>
              <a:rPr lang="en-US" sz="2000">
                <a:solidFill>
                  <a:schemeClr val="bg1"/>
                </a:solidFill>
              </a:rPr>
              <a:t>is not surprising in a world that did not think naturally in terms of the individual vs. the state. The distinction between criminal and civil </a:t>
            </a:r>
            <a:r>
              <a:rPr lang="en-US" sz="2000" smtClean="0">
                <a:solidFill>
                  <a:schemeClr val="bg1"/>
                </a:solidFill>
              </a:rPr>
              <a:t>law </a:t>
            </a:r>
            <a:r>
              <a:rPr lang="en-US" sz="2000">
                <a:solidFill>
                  <a:schemeClr val="bg1"/>
                </a:solidFill>
              </a:rPr>
              <a:t>was, however, a distinction that the medievals picked up relatively soon after the revival of Roman law in the </a:t>
            </a:r>
            <a:r>
              <a:rPr lang="en-US" sz="2000" smtClean="0">
                <a:solidFill>
                  <a:schemeClr val="bg1"/>
                </a:solidFill>
              </a:rPr>
              <a:t>12th century.</a:t>
            </a:r>
            <a:r>
              <a:rPr lang="en-US" smtClean="0"/>
              <a:t>12th </a:t>
            </a:r>
            <a:r>
              <a:rPr lang="en-US"/>
              <a:t>century</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bwMode="auto">
          <a:xfrm>
            <a:off x="457200" y="274638"/>
            <a:ext cx="8229600" cy="8060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a:t>The legacy of Roman law </a:t>
            </a:r>
            <a:r>
              <a:rPr lang="en-US" sz="2400"/>
              <a:t> —  J.I., </a:t>
            </a:r>
            <a:r>
              <a:rPr lang="en-US" sz="2400" smtClean="0"/>
              <a:t>persons </a:t>
            </a:r>
            <a:r>
              <a:rPr lang="en-US" sz="2400"/>
              <a:t>vs. </a:t>
            </a:r>
            <a:r>
              <a:rPr lang="en-US" sz="2400" smtClean="0"/>
              <a:t>things vs. actions</a:t>
            </a:r>
            <a:endParaRPr lang="en-US" altLang="en-US" sz="2400" smtClean="0"/>
          </a:p>
        </p:txBody>
      </p:sp>
      <p:sp>
        <p:nvSpPr>
          <p:cNvPr id="3" name="Content Placeholder 2"/>
          <p:cNvSpPr>
            <a:spLocks noGrp="1"/>
          </p:cNvSpPr>
          <p:nvPr>
            <p:ph idx="1"/>
          </p:nvPr>
        </p:nvSpPr>
        <p:spPr>
          <a:xfrm>
            <a:off x="457200" y="1266825"/>
            <a:ext cx="8229600" cy="5184775"/>
          </a:xfrm>
        </p:spPr>
        <p:txBody>
          <a:bodyPr/>
          <a:lstStyle/>
          <a:p>
            <a:pPr marL="0" indent="0">
              <a:buNone/>
              <a:defRPr/>
            </a:pPr>
            <a:r>
              <a:rPr lang="en-US"/>
              <a:t>A little later on in the introductory material to J.I., we </a:t>
            </a:r>
            <a:r>
              <a:rPr lang="en-US" smtClean="0"/>
              <a:t>find</a:t>
            </a:r>
            <a:r>
              <a:rPr lang="en-US"/>
              <a:t> (J.I.2.12.) </a:t>
            </a:r>
            <a:r>
              <a:rPr lang="en-US" smtClean="0"/>
              <a:t>: </a:t>
            </a:r>
            <a:r>
              <a:rPr lang="en-US"/>
              <a:t>“The whole of the law which we observe relates either to persons, or to things, or to actions.” </a:t>
            </a:r>
            <a:r>
              <a:rPr lang="en-US" smtClean="0"/>
              <a:t>This </a:t>
            </a:r>
            <a:r>
              <a:rPr lang="en-US"/>
              <a:t>then becomes the basis for the division of the whole work. The rest of book 1 deals with persons; books 2 &amp; 3 deal with things, and most of book 4 deals with actions. </a:t>
            </a:r>
            <a:endParaRPr lang="en-US" dirty="0" smtClean="0"/>
          </a:p>
          <a:p>
            <a:pPr marL="0" indent="0">
              <a:spcBef>
                <a:spcPts val="0"/>
              </a:spcBef>
              <a:buFontTx/>
              <a:buNone/>
              <a:defRPr/>
            </a:pPr>
            <a:endParaRPr lang="en-US" sz="1000" dirty="0" smtClean="0"/>
          </a:p>
          <a:p>
            <a:pPr>
              <a:spcBef>
                <a:spcPts val="0"/>
              </a:spcBef>
              <a:defRPr/>
            </a:pPr>
            <a:r>
              <a:rPr lang="en-US"/>
              <a:t>It turns out that the first category, persons, deals with capacity, who has legal rights and duties, and of what kind. The second category, things, is substantive rights and duties, the third is remedies. Who, what and how vindicated</a:t>
            </a:r>
            <a:r>
              <a:rPr lang="en-US" smtClean="0"/>
              <a:t>.</a:t>
            </a:r>
          </a:p>
          <a:p>
            <a:pPr>
              <a:spcBef>
                <a:spcPts val="0"/>
              </a:spcBef>
              <a:defRPr/>
            </a:pPr>
            <a:endParaRPr lang="en-US" sz="1000"/>
          </a:p>
          <a:p>
            <a:pPr>
              <a:spcBef>
                <a:spcPts val="0"/>
              </a:spcBef>
              <a:defRPr/>
            </a:pPr>
            <a:r>
              <a:rPr lang="en-US"/>
              <a:t>Today we think very little about the law of persons. The abolition of slavery in the west has a great deal to do with that; so does liberalism: Sir Henry Maine’s great shift from status to contract. For Justinian full legal capacity rested in free-born, male, Roman citizens, who were not subject to the power of their fathers (</a:t>
            </a:r>
            <a:r>
              <a:rPr lang="en-US" i="1"/>
              <a:t>sui juris</a:t>
            </a:r>
            <a:r>
              <a:rPr lang="en-US"/>
              <a:t>). This does not mean that only they had rights, but we can be sure only of them. Others we must </a:t>
            </a:r>
            <a:r>
              <a:rPr lang="en-US" smtClean="0"/>
              <a:t>ask about.</a:t>
            </a: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a:t>The legacy of Roman law </a:t>
            </a:r>
            <a:r>
              <a:rPr lang="en-US" sz="2400"/>
              <a:t> —  J.I., persons vs. things vs. </a:t>
            </a:r>
            <a:r>
              <a:rPr lang="en-US" sz="2400" smtClean="0"/>
              <a:t>actions (cont’d)</a:t>
            </a:r>
            <a:endParaRPr lang="en-US" altLang="en-US" sz="2400" smtClean="0"/>
          </a:p>
        </p:txBody>
      </p:sp>
      <p:sp>
        <p:nvSpPr>
          <p:cNvPr id="29699" name="Content Placeholder 2"/>
          <p:cNvSpPr>
            <a:spLocks noGrp="1"/>
          </p:cNvSpPr>
          <p:nvPr>
            <p:ph idx="1"/>
          </p:nvPr>
        </p:nvSpPr>
        <p:spPr bwMode="auto">
          <a:xfrm>
            <a:off x="457200" y="1289050"/>
            <a:ext cx="8229600" cy="53435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t>From a critical standpoint, the function of this trichotomy among persons, things, and action to create a false consciousness. In the case of the first distinction, by splitting off persons from rights and remedies we make rights look better. We mask the fact that very few people had a full panoply of rights. In the case of the second distinction, by splitting off substantive rights and duties from remedies, we, once again, make rights look better. We mask the fact that rights require state enforcement</a:t>
            </a:r>
            <a:r>
              <a:rPr lang="en-US" altLang="en-US" smtClean="0"/>
              <a:t>.</a:t>
            </a:r>
          </a:p>
          <a:p>
            <a:endParaRPr lang="en-US" altLang="en-US" sz="1000" smtClean="0"/>
          </a:p>
          <a:p>
            <a:r>
              <a:rPr lang="en-US"/>
              <a:t>The English legal system that we will be studying did not make sharp distinctions between and among capacity, substantive rights and duties, and </a:t>
            </a:r>
            <a:r>
              <a:rPr lang="en-US" smtClean="0"/>
              <a:t>remedies. </a:t>
            </a:r>
            <a:r>
              <a:rPr lang="en-US"/>
              <a:t>The capacity question, however, is there from the beginning in medieval law; it antedates the rediscovery of Roman law. So far as the the substance-procedure distinction is concerned it </a:t>
            </a:r>
            <a:r>
              <a:rPr lang="en-US" smtClean="0"/>
              <a:t>takes </a:t>
            </a:r>
            <a:r>
              <a:rPr lang="en-US"/>
              <a:t>a long time </a:t>
            </a:r>
            <a:r>
              <a:rPr lang="en-US" smtClean="0"/>
              <a:t>for England to develop it, though there are decided hints of it in the early modern period</a:t>
            </a:r>
            <a:r>
              <a:rPr lang="en-US" altLang="en-US" smtClean="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bwMode="auto">
          <a:xfrm>
            <a:off x="457200" y="371475"/>
            <a:ext cx="8229600" cy="6889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legacy of Roman law </a:t>
            </a:r>
            <a:r>
              <a:rPr lang="en-US" sz="2400"/>
              <a:t> —  J.I., </a:t>
            </a:r>
            <a:r>
              <a:rPr lang="en-US" sz="2400" smtClean="0"/>
              <a:t>the law of things</a:t>
            </a:r>
            <a:endParaRPr lang="en-US" altLang="en-US" sz="2400" i="1" smtClean="0">
              <a:solidFill>
                <a:schemeClr val="bg1"/>
              </a:solidFill>
            </a:endParaRPr>
          </a:p>
        </p:txBody>
      </p:sp>
      <p:sp>
        <p:nvSpPr>
          <p:cNvPr id="14338" name="TextBox 3"/>
          <p:cNvSpPr txBox="1">
            <a:spLocks noChangeArrowheads="1"/>
          </p:cNvSpPr>
          <p:nvPr/>
        </p:nvSpPr>
        <p:spPr bwMode="auto">
          <a:xfrm>
            <a:off x="715963" y="2879725"/>
            <a:ext cx="27622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persons (bk. 1)</a:t>
            </a:r>
            <a:endParaRPr lang="en-US" altLang="en-US" sz="1800" b="1">
              <a:solidFill>
                <a:schemeClr val="bg1"/>
              </a:solidFill>
            </a:endParaRPr>
          </a:p>
        </p:txBody>
      </p:sp>
      <p:sp>
        <p:nvSpPr>
          <p:cNvPr id="14339" name="TextBox 4"/>
          <p:cNvSpPr txBox="1">
            <a:spLocks noChangeArrowheads="1"/>
          </p:cNvSpPr>
          <p:nvPr/>
        </p:nvSpPr>
        <p:spPr bwMode="auto">
          <a:xfrm>
            <a:off x="3863975" y="2879725"/>
            <a:ext cx="2124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things (bks. 2–3</a:t>
            </a:r>
            <a:r>
              <a:rPr lang="en-US" altLang="en-US" sz="1800" b="1">
                <a:solidFill>
                  <a:schemeClr val="bg1"/>
                </a:solidFill>
              </a:rPr>
              <a:t>)</a:t>
            </a:r>
          </a:p>
        </p:txBody>
      </p:sp>
      <p:sp>
        <p:nvSpPr>
          <p:cNvPr id="14340" name="TextBox 7"/>
          <p:cNvSpPr txBox="1">
            <a:spLocks noChangeArrowheads="1"/>
          </p:cNvSpPr>
          <p:nvPr/>
        </p:nvSpPr>
        <p:spPr bwMode="auto">
          <a:xfrm>
            <a:off x="6537325" y="2879725"/>
            <a:ext cx="25177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actions (bk. 4</a:t>
            </a:r>
            <a:r>
              <a:rPr lang="en-US" altLang="en-US" sz="1800" b="1">
                <a:solidFill>
                  <a:schemeClr val="bg1"/>
                </a:solidFill>
              </a:rPr>
              <a:t>)</a:t>
            </a:r>
          </a:p>
        </p:txBody>
      </p:sp>
      <p:cxnSp>
        <p:nvCxnSpPr>
          <p:cNvPr id="11" name="Straight Arrow Connector 10"/>
          <p:cNvCxnSpPr>
            <a:cxnSpLocks/>
            <a:stCxn id="14340" idx="0"/>
            <a:endCxn id="14342" idx="2"/>
          </p:cNvCxnSpPr>
          <p:nvPr/>
        </p:nvCxnSpPr>
        <p:spPr>
          <a:xfrm flipH="1" flipV="1">
            <a:off x="4927600" y="1800225"/>
            <a:ext cx="2868613" cy="1079500"/>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14342" name="TextBox 11"/>
          <p:cNvSpPr txBox="1">
            <a:spLocks noChangeArrowheads="1"/>
          </p:cNvSpPr>
          <p:nvPr/>
        </p:nvSpPr>
        <p:spPr bwMode="auto">
          <a:xfrm>
            <a:off x="3602038" y="1430338"/>
            <a:ext cx="26495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all law</a:t>
            </a:r>
            <a:endParaRPr lang="en-US" altLang="en-US" sz="1800" b="1">
              <a:solidFill>
                <a:schemeClr val="bg1"/>
              </a:solidFill>
            </a:endParaRPr>
          </a:p>
        </p:txBody>
      </p:sp>
      <p:cxnSp>
        <p:nvCxnSpPr>
          <p:cNvPr id="13" name="Straight Arrow Connector 12"/>
          <p:cNvCxnSpPr>
            <a:cxnSpLocks/>
            <a:stCxn id="14338" idx="0"/>
            <a:endCxn id="14342" idx="2"/>
          </p:cNvCxnSpPr>
          <p:nvPr/>
        </p:nvCxnSpPr>
        <p:spPr>
          <a:xfrm flipV="1">
            <a:off x="2097088" y="1800225"/>
            <a:ext cx="2830512" cy="1079500"/>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cxnSpLocks/>
            <a:stCxn id="14339" idx="0"/>
            <a:endCxn id="14342" idx="2"/>
          </p:cNvCxnSpPr>
          <p:nvPr/>
        </p:nvCxnSpPr>
        <p:spPr>
          <a:xfrm flipV="1">
            <a:off x="4926013" y="1800225"/>
            <a:ext cx="1587" cy="1079500"/>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14345" name="TextBox 4"/>
          <p:cNvSpPr txBox="1">
            <a:spLocks noChangeArrowheads="1"/>
          </p:cNvSpPr>
          <p:nvPr/>
        </p:nvSpPr>
        <p:spPr bwMode="auto">
          <a:xfrm>
            <a:off x="1739900" y="4019550"/>
            <a:ext cx="21240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a:solidFill>
                  <a:schemeClr val="bg1"/>
                </a:solidFill>
              </a:rPr>
              <a:t>acquisitions of individual things</a:t>
            </a:r>
          </a:p>
        </p:txBody>
      </p:sp>
      <p:sp>
        <p:nvSpPr>
          <p:cNvPr id="14346" name="TextBox 4"/>
          <p:cNvSpPr txBox="1">
            <a:spLocks noChangeArrowheads="1"/>
          </p:cNvSpPr>
          <p:nvPr/>
        </p:nvSpPr>
        <p:spPr bwMode="auto">
          <a:xfrm>
            <a:off x="3863975" y="4019550"/>
            <a:ext cx="21240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a:solidFill>
                  <a:schemeClr val="bg1"/>
                </a:solidFill>
              </a:rPr>
              <a:t>acquisitions    </a:t>
            </a:r>
            <a:r>
              <a:rPr lang="en-US" altLang="en-US" sz="1800" b="1" i="1">
                <a:solidFill>
                  <a:schemeClr val="bg1"/>
                </a:solidFill>
              </a:rPr>
              <a:t>per universitatem</a:t>
            </a:r>
            <a:endParaRPr lang="en-US" altLang="en-US" sz="1800" b="1">
              <a:solidFill>
                <a:schemeClr val="bg1"/>
              </a:solidFill>
            </a:endParaRPr>
          </a:p>
        </p:txBody>
      </p:sp>
      <p:sp>
        <p:nvSpPr>
          <p:cNvPr id="14347" name="TextBox 4"/>
          <p:cNvSpPr txBox="1">
            <a:spLocks noChangeArrowheads="1"/>
          </p:cNvSpPr>
          <p:nvPr/>
        </p:nvSpPr>
        <p:spPr bwMode="auto">
          <a:xfrm>
            <a:off x="5794375" y="4019550"/>
            <a:ext cx="2124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a:solidFill>
                  <a:schemeClr val="bg1"/>
                </a:solidFill>
              </a:rPr>
              <a:t>obligations</a:t>
            </a:r>
          </a:p>
        </p:txBody>
      </p:sp>
      <p:cxnSp>
        <p:nvCxnSpPr>
          <p:cNvPr id="19" name="Straight Arrow Connector 18"/>
          <p:cNvCxnSpPr>
            <a:cxnSpLocks/>
            <a:stCxn id="14345" idx="0"/>
            <a:endCxn id="14339" idx="2"/>
          </p:cNvCxnSpPr>
          <p:nvPr/>
        </p:nvCxnSpPr>
        <p:spPr>
          <a:xfrm flipV="1">
            <a:off x="2801938" y="3249613"/>
            <a:ext cx="2124075" cy="769937"/>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cxnSpLocks/>
            <a:stCxn id="14346" idx="0"/>
            <a:endCxn id="14339" idx="2"/>
          </p:cNvCxnSpPr>
          <p:nvPr/>
        </p:nvCxnSpPr>
        <p:spPr>
          <a:xfrm flipV="1">
            <a:off x="4926013" y="3249613"/>
            <a:ext cx="0" cy="769937"/>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cxnSpLocks/>
            <a:stCxn id="14347" idx="0"/>
            <a:endCxn id="14339" idx="2"/>
          </p:cNvCxnSpPr>
          <p:nvPr/>
        </p:nvCxnSpPr>
        <p:spPr>
          <a:xfrm flipH="1" flipV="1">
            <a:off x="4926013" y="3249613"/>
            <a:ext cx="1930400" cy="769937"/>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16" name="TextBox 4"/>
          <p:cNvSpPr txBox="1">
            <a:spLocks noChangeArrowheads="1"/>
          </p:cNvSpPr>
          <p:nvPr/>
        </p:nvSpPr>
        <p:spPr bwMode="auto">
          <a:xfrm>
            <a:off x="4926012" y="4974431"/>
            <a:ext cx="2124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contract</a:t>
            </a:r>
            <a:endParaRPr lang="en-US" altLang="en-US" sz="1800" b="1">
              <a:solidFill>
                <a:schemeClr val="bg1"/>
              </a:solidFill>
            </a:endParaRPr>
          </a:p>
        </p:txBody>
      </p:sp>
      <p:sp>
        <p:nvSpPr>
          <p:cNvPr id="17" name="TextBox 4"/>
          <p:cNvSpPr txBox="1">
            <a:spLocks noChangeArrowheads="1"/>
          </p:cNvSpPr>
          <p:nvPr/>
        </p:nvSpPr>
        <p:spPr bwMode="auto">
          <a:xfrm>
            <a:off x="6829857" y="4945350"/>
            <a:ext cx="2124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a:r>
              <a:rPr lang="en-US" altLang="en-US" sz="1800" b="1" smtClean="0">
                <a:solidFill>
                  <a:schemeClr val="bg1"/>
                </a:solidFill>
              </a:rPr>
              <a:t>delict</a:t>
            </a:r>
            <a:endParaRPr lang="en-US" altLang="en-US" sz="1800" b="1">
              <a:solidFill>
                <a:schemeClr val="bg1"/>
              </a:solidFill>
            </a:endParaRPr>
          </a:p>
        </p:txBody>
      </p:sp>
      <p:cxnSp>
        <p:nvCxnSpPr>
          <p:cNvPr id="18" name="Straight Arrow Connector 17"/>
          <p:cNvCxnSpPr>
            <a:cxnSpLocks/>
            <a:endCxn id="14347" idx="2"/>
          </p:cNvCxnSpPr>
          <p:nvPr/>
        </p:nvCxnSpPr>
        <p:spPr>
          <a:xfrm flipV="1">
            <a:off x="5794375" y="4389438"/>
            <a:ext cx="1062038" cy="590766"/>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cxnSpLocks/>
            <a:endCxn id="14347" idx="2"/>
          </p:cNvCxnSpPr>
          <p:nvPr/>
        </p:nvCxnSpPr>
        <p:spPr>
          <a:xfrm flipH="1" flipV="1">
            <a:off x="6856413" y="4389438"/>
            <a:ext cx="939800" cy="526832"/>
          </a:xfrm>
          <a:prstGeom prst="straightConnector1">
            <a:avLst/>
          </a:prstGeom>
          <a:ln w="25400">
            <a:solidFill>
              <a:schemeClr val="bg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39610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Where do we go from here?</a:t>
            </a:r>
            <a:endParaRPr lang="en-US" altLang="en-US" smtClean="0"/>
          </a:p>
        </p:txBody>
      </p:sp>
      <p:sp>
        <p:nvSpPr>
          <p:cNvPr id="31747" name="Content Placeholder 2"/>
          <p:cNvSpPr>
            <a:spLocks noGrp="1"/>
          </p:cNvSpPr>
          <p:nvPr>
            <p:ph idx="1"/>
          </p:nvPr>
        </p:nvSpPr>
        <p:spPr bwMode="auto">
          <a:xfrm>
            <a:off x="602673" y="1630506"/>
            <a:ext cx="8229600" cy="366885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ltLang="en-US" smtClean="0"/>
              <a:t>But Roman law, like Christianity, and certainly like the common law, was a long way off when Hengist and Horsa arrived on the Isle of Thanet c. 450. The invaders of England were pagans, and they knew nothing of Roman law. We dealt in this lecture with Roman law as a legacy of the ancient world that eventually returned to England. In the next recorded lecture we’ll deal with Christianity, </a:t>
            </a:r>
            <a:r>
              <a:rPr lang="en-US" altLang="en-US"/>
              <a:t>as a legacy of the </a:t>
            </a:r>
            <a:r>
              <a:rPr lang="en-US" altLang="en-US" smtClean="0"/>
              <a:t>ancient </a:t>
            </a:r>
            <a:r>
              <a:rPr lang="en-US" altLang="en-US"/>
              <a:t>world that eventually returned to </a:t>
            </a:r>
            <a:r>
              <a:rPr lang="en-US" altLang="en-US" smtClean="0"/>
              <a:t>England. Next week, we’ll start with Hengist and Horsa, but we’ll very quickly get to the return of Christianity. It will take until the following week before we can see anything that looks like Roman law and when we can begin, at least tentatively, to talk about the common law.</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Periodization revisited</a:t>
            </a:r>
          </a:p>
        </p:txBody>
      </p:sp>
      <p:sp>
        <p:nvSpPr>
          <p:cNvPr id="8" name="TextBox 7"/>
          <p:cNvSpPr txBox="1"/>
          <p:nvPr/>
        </p:nvSpPr>
        <p:spPr>
          <a:xfrm>
            <a:off x="457200" y="1217198"/>
            <a:ext cx="7254875" cy="1631216"/>
          </a:xfrm>
          <a:prstGeom prst="rect">
            <a:avLst/>
          </a:prstGeom>
          <a:noFill/>
        </p:spPr>
        <p:txBody>
          <a:bodyPr>
            <a:spAutoFit/>
          </a:bodyPr>
          <a:lstStyle/>
          <a:p>
            <a:pPr>
              <a:defRPr/>
            </a:pPr>
            <a:r>
              <a:rPr lang="en-US" altLang="en-US" sz="2000" smtClean="0">
                <a:solidFill>
                  <a:schemeClr val="bg1"/>
                </a:solidFill>
                <a:ea typeface="Times New Roman" panose="02020603050405020304" pitchFamily="18" charset="0"/>
                <a:cs typeface="Courier New" panose="02070309020205020404" pitchFamily="49" charset="0"/>
              </a:rPr>
              <a:t>The </a:t>
            </a:r>
            <a:r>
              <a:rPr lang="en-US" altLang="en-US" sz="2000">
                <a:solidFill>
                  <a:schemeClr val="bg1"/>
                </a:solidFill>
                <a:ea typeface="Times New Roman" panose="02020603050405020304" pitchFamily="18" charset="0"/>
                <a:cs typeface="Courier New" panose="02070309020205020404" pitchFamily="49" charset="0"/>
              </a:rPr>
              <a:t>last lecture </a:t>
            </a:r>
            <a:r>
              <a:rPr lang="en-US" altLang="en-US" sz="2000" smtClean="0">
                <a:solidFill>
                  <a:schemeClr val="bg1"/>
                </a:solidFill>
                <a:ea typeface="Times New Roman" panose="02020603050405020304" pitchFamily="18" charset="0"/>
                <a:cs typeface="Courier New" panose="02070309020205020404" pitchFamily="49" charset="0"/>
              </a:rPr>
              <a:t>closed with </a:t>
            </a:r>
            <a:r>
              <a:rPr lang="en-US" altLang="en-US" sz="2000">
                <a:solidFill>
                  <a:schemeClr val="bg1"/>
                </a:solidFill>
                <a:ea typeface="Times New Roman" panose="02020603050405020304" pitchFamily="18" charset="0"/>
                <a:cs typeface="Courier New" panose="02070309020205020404" pitchFamily="49" charset="0"/>
              </a:rPr>
              <a:t>a worry. </a:t>
            </a:r>
            <a:r>
              <a:rPr lang="en-US" altLang="en-US" sz="2000" smtClean="0">
                <a:solidFill>
                  <a:schemeClr val="bg1"/>
                </a:solidFill>
                <a:ea typeface="Times New Roman" panose="02020603050405020304" pitchFamily="18" charset="0"/>
                <a:cs typeface="Courier New" panose="02070309020205020404" pitchFamily="49" charset="0"/>
              </a:rPr>
              <a:t>The </a:t>
            </a:r>
            <a:r>
              <a:rPr lang="en-US" altLang="en-US" sz="2000">
                <a:solidFill>
                  <a:schemeClr val="bg1"/>
                </a:solidFill>
                <a:ea typeface="Times New Roman" panose="02020603050405020304" pitchFamily="18" charset="0"/>
                <a:cs typeface="Courier New" panose="02070309020205020404" pitchFamily="49" charset="0"/>
              </a:rPr>
              <a:t>worry was whether </a:t>
            </a:r>
            <a:r>
              <a:rPr lang="en-US" altLang="en-US" sz="2000" smtClean="0">
                <a:solidFill>
                  <a:schemeClr val="bg1"/>
                </a:solidFill>
                <a:ea typeface="Times New Roman" panose="02020603050405020304" pitchFamily="18" charset="0"/>
                <a:cs typeface="Courier New" panose="02070309020205020404" pitchFamily="49" charset="0"/>
              </a:rPr>
              <a:t>we had </a:t>
            </a:r>
            <a:r>
              <a:rPr lang="en-US" altLang="en-US" sz="2000">
                <a:solidFill>
                  <a:schemeClr val="bg1"/>
                </a:solidFill>
                <a:ea typeface="Times New Roman" panose="02020603050405020304" pitchFamily="18" charset="0"/>
                <a:cs typeface="Courier New" panose="02070309020205020404" pitchFamily="49" charset="0"/>
              </a:rPr>
              <a:t>gotten the </a:t>
            </a:r>
            <a:r>
              <a:rPr lang="en-US" altLang="en-US" sz="2000" smtClean="0">
                <a:solidFill>
                  <a:schemeClr val="bg1"/>
                </a:solidFill>
                <a:ea typeface="Times New Roman" panose="02020603050405020304" pitchFamily="18" charset="0"/>
                <a:cs typeface="Courier New" panose="02070309020205020404" pitchFamily="49" charset="0"/>
              </a:rPr>
              <a:t>periodization </a:t>
            </a:r>
            <a:r>
              <a:rPr lang="en-US" altLang="en-US" sz="2000">
                <a:solidFill>
                  <a:schemeClr val="bg1"/>
                </a:solidFill>
                <a:ea typeface="Times New Roman" panose="02020603050405020304" pitchFamily="18" charset="0"/>
                <a:cs typeface="Courier New" panose="02070309020205020404" pitchFamily="49" charset="0"/>
              </a:rPr>
              <a:t>of English legal history quite right. The reason for the worry is because of the chronology right under that of England in the outline</a:t>
            </a:r>
            <a:r>
              <a:rPr lang="en-US" altLang="en-US" sz="2000" smtClean="0">
                <a:solidFill>
                  <a:schemeClr val="bg1"/>
                </a:solidFill>
                <a:ea typeface="Times New Roman" panose="02020603050405020304" pitchFamily="18" charset="0"/>
                <a:cs typeface="Courier New" panose="02070309020205020404" pitchFamily="49" charset="0"/>
              </a:rPr>
              <a:t>. </a:t>
            </a:r>
            <a:r>
              <a:rPr lang="en-US" sz="2000">
                <a:solidFill>
                  <a:schemeClr val="bg1"/>
                </a:solidFill>
              </a:rPr>
              <a:t>These are the stages of development of another great legal system — the Roman.</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a:t> </a:t>
            </a:r>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Roman constitutional and legal chronology</a:t>
            </a:r>
          </a:p>
        </p:txBody>
      </p:sp>
      <p:sp>
        <p:nvSpPr>
          <p:cNvPr id="3" name="Content Placeholder 2"/>
          <p:cNvSpPr>
            <a:spLocks noGrp="1"/>
          </p:cNvSpPr>
          <p:nvPr>
            <p:ph idx="1"/>
          </p:nvPr>
        </p:nvSpPr>
        <p:spPr>
          <a:xfrm>
            <a:off x="884238" y="1538288"/>
            <a:ext cx="6783387" cy="3744912"/>
          </a:xfrm>
        </p:spPr>
        <p:txBody>
          <a:bodyPr/>
          <a:lstStyle/>
          <a:p>
            <a:pPr>
              <a:defRPr/>
            </a:pPr>
            <a:r>
              <a:rPr lang="en-US" smtClean="0"/>
              <a:t>Archaic, Early: 500 BC </a:t>
            </a:r>
            <a:r>
              <a:rPr lang="en-US"/>
              <a:t>- </a:t>
            </a:r>
            <a:r>
              <a:rPr lang="en-US" smtClean="0"/>
              <a:t>250 BC                 </a:t>
            </a:r>
            <a:endParaRPr lang="en-US" dirty="0" smtClean="0"/>
          </a:p>
          <a:p>
            <a:pPr marL="0" indent="0">
              <a:buFontTx/>
              <a:buNone/>
              <a:defRPr/>
            </a:pPr>
            <a:r>
              <a:rPr lang="en-US" dirty="0" smtClean="0"/>
              <a:t>                                                                               Republic</a:t>
            </a:r>
            <a:endParaRPr lang="en-US" dirty="0"/>
          </a:p>
          <a:p>
            <a:pPr>
              <a:defRPr/>
            </a:pPr>
            <a:r>
              <a:rPr lang="en-US" smtClean="0"/>
              <a:t>Pre-classical, Late: </a:t>
            </a:r>
            <a:r>
              <a:rPr lang="en-US"/>
              <a:t>250 </a:t>
            </a:r>
            <a:r>
              <a:rPr lang="en-US" smtClean="0"/>
              <a:t>BC </a:t>
            </a:r>
            <a:r>
              <a:rPr lang="en-US" dirty="0"/>
              <a:t>- </a:t>
            </a:r>
            <a:r>
              <a:rPr lang="en-US"/>
              <a:t>1 </a:t>
            </a:r>
            <a:r>
              <a:rPr lang="en-US" smtClean="0"/>
              <a:t>BC</a:t>
            </a:r>
            <a:endParaRPr lang="en-US" dirty="0" smtClean="0"/>
          </a:p>
          <a:p>
            <a:pPr>
              <a:defRPr/>
            </a:pPr>
            <a:endParaRPr lang="en-US" dirty="0"/>
          </a:p>
          <a:p>
            <a:pPr>
              <a:defRPr/>
            </a:pPr>
            <a:r>
              <a:rPr lang="en-US" smtClean="0"/>
              <a:t>Classical, Principate: </a:t>
            </a:r>
            <a:r>
              <a:rPr lang="en-US" dirty="0" smtClean="0"/>
              <a:t>1 AD – 250 AD</a:t>
            </a:r>
          </a:p>
          <a:p>
            <a:pPr marL="0" indent="0">
              <a:buFontTx/>
              <a:buNone/>
              <a:defRPr/>
            </a:pPr>
            <a:r>
              <a:rPr lang="en-US" dirty="0" smtClean="0"/>
              <a:t>                                                                               Empire</a:t>
            </a:r>
            <a:endParaRPr lang="en-US" dirty="0"/>
          </a:p>
          <a:p>
            <a:pPr>
              <a:defRPr/>
            </a:pPr>
            <a:r>
              <a:rPr lang="en-US" smtClean="0"/>
              <a:t>Post-classical, </a:t>
            </a:r>
            <a:r>
              <a:rPr lang="en-US"/>
              <a:t>Dominate</a:t>
            </a:r>
            <a:r>
              <a:rPr lang="en-US" smtClean="0"/>
              <a:t>, 250 </a:t>
            </a:r>
            <a:r>
              <a:rPr lang="en-US" dirty="0" smtClean="0"/>
              <a:t>AD – </a:t>
            </a:r>
            <a:r>
              <a:rPr lang="en-US" smtClean="0"/>
              <a:t>500 AD</a:t>
            </a:r>
          </a:p>
          <a:p>
            <a:pPr>
              <a:defRPr/>
            </a:pPr>
            <a:endParaRPr lang="en-US" smtClean="0"/>
          </a:p>
          <a:p>
            <a:pPr>
              <a:defRPr/>
            </a:pPr>
            <a:r>
              <a:rPr lang="en-US" smtClean="0"/>
              <a:t>Codifications of Justinian 529</a:t>
            </a:r>
            <a:r>
              <a:rPr lang="en-US"/>
              <a:t> – </a:t>
            </a:r>
            <a:r>
              <a:rPr lang="en-US" smtClean="0"/>
              <a:t>534 AD</a:t>
            </a:r>
            <a:endParaRPr lang="en-US" dirty="0"/>
          </a:p>
        </p:txBody>
      </p:sp>
      <p:sp>
        <p:nvSpPr>
          <p:cNvPr id="4" name="Right Brace 3"/>
          <p:cNvSpPr/>
          <p:nvPr/>
        </p:nvSpPr>
        <p:spPr>
          <a:xfrm>
            <a:off x="6199188" y="3119438"/>
            <a:ext cx="155575" cy="914400"/>
          </a:xfrm>
          <a:prstGeom prst="rightBrace">
            <a:avLst/>
          </a:prstGeom>
          <a:ln w="12700">
            <a:solidFill>
              <a:schemeClr val="accent5"/>
            </a:solidFill>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en-US" dirty="0"/>
          </a:p>
        </p:txBody>
      </p:sp>
      <p:sp>
        <p:nvSpPr>
          <p:cNvPr id="5" name="Right Brace 4"/>
          <p:cNvSpPr/>
          <p:nvPr/>
        </p:nvSpPr>
        <p:spPr>
          <a:xfrm>
            <a:off x="6191250" y="1657350"/>
            <a:ext cx="153988" cy="914400"/>
          </a:xfrm>
          <a:prstGeom prst="rightBrace">
            <a:avLst/>
          </a:prstGeom>
          <a:ln w="12700">
            <a:solidFill>
              <a:schemeClr val="accent5"/>
            </a:solidFill>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en-US" dirty="0"/>
          </a:p>
        </p:txBody>
      </p:sp>
      <p:sp>
        <p:nvSpPr>
          <p:cNvPr id="2" name="Rectangle 1"/>
          <p:cNvSpPr/>
          <p:nvPr/>
        </p:nvSpPr>
        <p:spPr>
          <a:xfrm>
            <a:off x="884238" y="5403850"/>
            <a:ext cx="3873176" cy="400110"/>
          </a:xfrm>
          <a:prstGeom prst="rect">
            <a:avLst/>
          </a:prstGeom>
        </p:spPr>
        <p:txBody>
          <a:bodyPr wrap="none">
            <a:spAutoFit/>
          </a:bodyPr>
          <a:lstStyle/>
          <a:p>
            <a:r>
              <a:rPr lang="en-US" altLang="en-US" sz="2000" smtClean="0">
                <a:hlinkClick r:id="rId2"/>
              </a:rPr>
              <a:t>Click here for the printed outline </a:t>
            </a:r>
            <a:endParaRPr lang="en-US" sz="20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What we see in the printed outline.</a:t>
            </a:r>
          </a:p>
        </p:txBody>
      </p:sp>
      <p:sp>
        <p:nvSpPr>
          <p:cNvPr id="7" name="Rectangle 6"/>
          <p:cNvSpPr/>
          <p:nvPr/>
        </p:nvSpPr>
        <p:spPr>
          <a:xfrm>
            <a:off x="714375" y="1350963"/>
            <a:ext cx="7715250" cy="4585871"/>
          </a:xfrm>
          <a:prstGeom prst="rect">
            <a:avLst/>
          </a:prstGeom>
        </p:spPr>
        <p:txBody>
          <a:bodyPr>
            <a:spAutoFit/>
          </a:bodyPr>
          <a:lstStyle/>
          <a:p>
            <a:pPr marL="342900" indent="-342900" algn="just">
              <a:buFont typeface="Arial" panose="020B0604020202020204" pitchFamily="34" charset="0"/>
              <a:buChar char="•"/>
              <a:defRPr/>
            </a:pPr>
            <a:r>
              <a:rPr lang="en-US" sz="2000">
                <a:solidFill>
                  <a:schemeClr val="bg1"/>
                </a:solidFill>
              </a:rPr>
              <a:t>There is a quite tight, almost definitional relationship between the type of politics and the sources of law (obviously you can’t have imperial constitutions as a source of law until you have an emperor</a:t>
            </a:r>
            <a:r>
              <a:rPr lang="en-US" sz="2000" smtClean="0">
                <a:solidFill>
                  <a:schemeClr val="bg1"/>
                </a:solidFill>
              </a:rPr>
              <a:t>).</a:t>
            </a:r>
          </a:p>
          <a:p>
            <a:pPr marL="342900" indent="-342900" algn="just">
              <a:buFont typeface="Arial" panose="020B0604020202020204" pitchFamily="34" charset="0"/>
              <a:buChar char="•"/>
              <a:defRPr/>
            </a:pPr>
            <a:endParaRPr lang="en-US" sz="2000">
              <a:solidFill>
                <a:schemeClr val="bg1"/>
              </a:solidFill>
              <a:cs typeface="Arial" panose="020B0604020202020204" pitchFamily="34" charset="0"/>
            </a:endParaRPr>
          </a:p>
          <a:p>
            <a:pPr marL="342900" indent="-342900" algn="just">
              <a:buFont typeface="Arial" panose="020B0604020202020204" pitchFamily="34" charset="0"/>
              <a:buChar char="•"/>
              <a:defRPr/>
            </a:pPr>
            <a:r>
              <a:rPr lang="en-US" sz="2000" smtClean="0">
                <a:solidFill>
                  <a:schemeClr val="bg1"/>
                </a:solidFill>
                <a:cs typeface="Arial" panose="020B0604020202020204" pitchFamily="34" charset="0"/>
              </a:rPr>
              <a:t>There is also </a:t>
            </a:r>
            <a:r>
              <a:rPr lang="en-US" sz="2000">
                <a:solidFill>
                  <a:schemeClr val="bg1"/>
                </a:solidFill>
              </a:rPr>
              <a:t>a quite tight relationship between types of procedure and politics and sources of law. Archaic procedure is highly formal; much depends on the consent of the parties; the power of the state is weak. With the elaboration of the law in the pre-classical and early classical periods, the procedure became more informal but was still heavily dependent on the will of the parties. As the empire became more bureaucratic, state officials came to play a more important role in the procedure and appeal to the emperor rather than elaboration </a:t>
            </a:r>
            <a:r>
              <a:rPr lang="en-US" sz="2000" smtClean="0">
                <a:solidFill>
                  <a:schemeClr val="bg1"/>
                </a:solidFill>
              </a:rPr>
              <a:t>by jurists.</a:t>
            </a:r>
            <a:r>
              <a:rPr lang="en-US" smtClean="0"/>
              <a:t>by </a:t>
            </a:r>
            <a:r>
              <a:rPr lang="en-US"/>
              <a:t>jurists became the the most important source of law.</a:t>
            </a:r>
            <a:endParaRPr lang="en-US" sz="2000" dirty="0">
              <a:solidFill>
                <a:schemeClr val="bg1"/>
              </a:solidFill>
              <a:cs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Developmental Parallels.</a:t>
            </a:r>
          </a:p>
        </p:txBody>
      </p:sp>
      <p:sp>
        <p:nvSpPr>
          <p:cNvPr id="8196" name="TextBox 6"/>
          <p:cNvSpPr txBox="1">
            <a:spLocks noChangeArrowheads="1"/>
          </p:cNvSpPr>
          <p:nvPr/>
        </p:nvSpPr>
        <p:spPr bwMode="auto">
          <a:xfrm>
            <a:off x="457200" y="846138"/>
            <a:ext cx="6877050"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smtClean="0">
                <a:solidFill>
                  <a:schemeClr val="bg1"/>
                </a:solidFill>
              </a:rPr>
              <a:t>Medieval </a:t>
            </a:r>
            <a:r>
              <a:rPr lang="en-US" sz="2000">
                <a:solidFill>
                  <a:schemeClr val="bg1"/>
                </a:solidFill>
              </a:rPr>
              <a:t>and early modern Continental </a:t>
            </a:r>
            <a:r>
              <a:rPr lang="en-US" sz="2000" smtClean="0">
                <a:solidFill>
                  <a:schemeClr val="bg1"/>
                </a:solidFill>
              </a:rPr>
              <a:t>Europe: the </a:t>
            </a:r>
            <a:r>
              <a:rPr lang="en-US" sz="2000">
                <a:solidFill>
                  <a:schemeClr val="bg1"/>
                </a:solidFill>
              </a:rPr>
              <a:t>“primitive code” phenomenon at the beginning, the development of doctrine by means of quasi-academics, and the drive toward codification. There is also some parallel in the political development, in that until the 19th century the political development showed a tendency toward autarchy, and autarchic rulers tended to take over the legal system</a:t>
            </a:r>
            <a:r>
              <a:rPr lang="en-US" altLang="en-US" sz="2000" smtClean="0">
                <a:solidFill>
                  <a:schemeClr val="bg1"/>
                </a:solidFill>
                <a:ea typeface="Times New Roman" panose="02020603050405020304" pitchFamily="18" charset="0"/>
              </a:rPr>
              <a:t>.</a:t>
            </a:r>
          </a:p>
          <a:p>
            <a:pPr marL="342900" indent="-342900">
              <a:buFont typeface="Arial" panose="020B0604020202020204" pitchFamily="34" charset="0"/>
              <a:buChar char="•"/>
              <a:defRPr/>
            </a:pPr>
            <a:endParaRPr lang="en-US" altLang="en-US" sz="2000" smtClean="0">
              <a:solidFill>
                <a:schemeClr val="bg1"/>
              </a:solidFill>
            </a:endParaRPr>
          </a:p>
          <a:p>
            <a:pPr marL="342900" indent="-342900">
              <a:buFont typeface="Arial" panose="020B0604020202020204" pitchFamily="34" charset="0"/>
              <a:buChar char="•"/>
              <a:defRPr/>
            </a:pPr>
            <a:r>
              <a:rPr lang="en-US" sz="2000">
                <a:solidFill>
                  <a:schemeClr val="bg1"/>
                </a:solidFill>
              </a:rPr>
              <a:t>Medieval and early modern </a:t>
            </a:r>
            <a:r>
              <a:rPr lang="en-US" sz="2000" smtClean="0">
                <a:solidFill>
                  <a:schemeClr val="bg1"/>
                </a:solidFill>
              </a:rPr>
              <a:t>England: </a:t>
            </a:r>
            <a:r>
              <a:rPr lang="en-US" sz="2000">
                <a:solidFill>
                  <a:schemeClr val="bg1"/>
                </a:solidFill>
              </a:rPr>
              <a:t>the “primitive code” phenomenon at the beginning, the development of doctrine out of the interstices of </a:t>
            </a:r>
            <a:r>
              <a:rPr lang="en-US" sz="2000" smtClean="0">
                <a:solidFill>
                  <a:schemeClr val="bg1"/>
                </a:solidFill>
              </a:rPr>
              <a:t>procedure, </a:t>
            </a:r>
            <a:r>
              <a:rPr lang="en-US" sz="2000">
                <a:solidFill>
                  <a:schemeClr val="bg1"/>
                </a:solidFill>
              </a:rPr>
              <a:t>the drive toward rationalization and systematization when the props of the procedural system were removed</a:t>
            </a:r>
            <a:r>
              <a:rPr lang="en-US" sz="2000" smtClean="0">
                <a:solidFill>
                  <a:schemeClr val="bg1"/>
                </a:solidFill>
              </a:rPr>
              <a:t>. </a:t>
            </a:r>
            <a:r>
              <a:rPr lang="en-US" sz="2000">
                <a:solidFill>
                  <a:schemeClr val="bg1"/>
                </a:solidFill>
              </a:rPr>
              <a:t>The political </a:t>
            </a:r>
            <a:r>
              <a:rPr lang="en-US" sz="2000" smtClean="0">
                <a:solidFill>
                  <a:schemeClr val="bg1"/>
                </a:solidFill>
              </a:rPr>
              <a:t>development </a:t>
            </a:r>
            <a:r>
              <a:rPr lang="en-US" sz="2000">
                <a:solidFill>
                  <a:schemeClr val="bg1"/>
                </a:solidFill>
              </a:rPr>
              <a:t>did not show as much tendency toward autarchy as did the Continental, but it did show enough that conscious change in the legal system became a political issue at much the same time as it did on the </a:t>
            </a:r>
            <a:r>
              <a:rPr lang="en-US" sz="2000" smtClean="0">
                <a:solidFill>
                  <a:schemeClr val="bg1"/>
                </a:solidFill>
              </a:rPr>
              <a:t>Continent.</a:t>
            </a:r>
            <a:endParaRPr lang="en-US" altLang="en-US" sz="2000" smtClean="0">
              <a:solidFill>
                <a:schemeClr val="bg1"/>
              </a:solidFill>
            </a:endParaRPr>
          </a:p>
        </p:txBody>
      </p:sp>
      <p:sp>
        <p:nvSpPr>
          <p:cNvPr id="7173"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a:cs typeface="Times New Roman" panose="02020603050405020304" pitchFamily="18" charset="0"/>
              </a:rPr>
              <a:t>Pretend that medieval England had a constitution in the modern sense? The danger of anachronism and the mistakes of William Stubbs.</a:t>
            </a:r>
            <a:r>
              <a:rPr lang="en-US" altLang="en-US" sz="900"/>
              <a:t> </a:t>
            </a:r>
            <a:endParaRPr lang="en-US" altLang="en-US"/>
          </a:p>
        </p:txBody>
      </p:sp>
      <p:sp>
        <p:nvSpPr>
          <p:cNvPr id="7174" name="Rectangle 8"/>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a:cs typeface="Times New Roman" panose="02020603050405020304" pitchFamily="18" charset="0"/>
              </a:rPr>
              <a:t>Pretend that medieval England had a constitution in the modern sense? The danger of anachronism and the mistakes of William Stubbs.</a:t>
            </a:r>
            <a:r>
              <a:rPr lang="en-US" altLang="en-US" sz="900"/>
              <a:t> </a:t>
            </a:r>
            <a:endParaRPr lang="en-US" altLang="en-US"/>
          </a:p>
        </p:txBody>
      </p:sp>
      <p:sp>
        <p:nvSpPr>
          <p:cNvPr id="7175" name="Rectangle 9"/>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a:cs typeface="Times New Roman" panose="02020603050405020304" pitchFamily="18" charset="0"/>
              </a:rPr>
              <a:t>Pretend that medieval England had a constitution in the modern sense? The danger of anachronism and the mistakes of William Stubbs.</a:t>
            </a:r>
            <a:r>
              <a:rPr lang="en-US" altLang="en-US" sz="900"/>
              <a:t> </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8"/>
            <a:ext cx="8229600" cy="55663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Why should we worry?</a:t>
            </a:r>
          </a:p>
        </p:txBody>
      </p:sp>
      <p:sp>
        <p:nvSpPr>
          <p:cNvPr id="12293" name="TextBox 1"/>
          <p:cNvSpPr txBox="1">
            <a:spLocks noChangeArrowheads="1"/>
          </p:cNvSpPr>
          <p:nvPr/>
        </p:nvSpPr>
        <p:spPr bwMode="auto">
          <a:xfrm>
            <a:off x="457200" y="1080655"/>
            <a:ext cx="742950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defRPr/>
            </a:pPr>
            <a:r>
              <a:rPr lang="en-US" sz="2000">
                <a:solidFill>
                  <a:schemeClr val="bg1"/>
                </a:solidFill>
              </a:rPr>
              <a:t>Roman legal development was the first one to be studied scientifically. It is possible that legal historians studying both England and Continental Europe dropped down on it a model from Roman law that didn’t quite fit. Certainly we should be cautious about assuming that there is anything necessary about stages of development like this. Chinese law, Indian law, Jewish law, and Islamic law do not show stages of development like this one, or show it only at such a general level that the model is not helpful.</a:t>
            </a:r>
            <a:endParaRPr lang="en-US" altLang="en-US" sz="2000" i="1" smtClean="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legacy of Roman law </a:t>
            </a:r>
            <a:r>
              <a:rPr lang="en-US" sz="2400"/>
              <a:t> — </a:t>
            </a:r>
            <a:r>
              <a:rPr lang="en-US" sz="2400" smtClean="0"/>
              <a:t> the Corpus Iuris Civilis</a:t>
            </a:r>
            <a:endParaRPr lang="en-US" altLang="en-US" sz="2400" smtClean="0"/>
          </a:p>
        </p:txBody>
      </p:sp>
      <p:sp>
        <p:nvSpPr>
          <p:cNvPr id="14342" name="TextBox 9"/>
          <p:cNvSpPr txBox="1">
            <a:spLocks noChangeArrowheads="1"/>
          </p:cNvSpPr>
          <p:nvPr/>
        </p:nvSpPr>
        <p:spPr bwMode="auto">
          <a:xfrm>
            <a:off x="346075" y="1152525"/>
            <a:ext cx="7446963" cy="458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smtClean="0">
                <a:solidFill>
                  <a:schemeClr val="bg1">
                    <a:lumMod val="95000"/>
                  </a:schemeClr>
                </a:solidFill>
                <a:latin typeface="+mn-lt"/>
              </a:rPr>
              <a:t>Known and studied in the West from the 12th century onward.</a:t>
            </a:r>
            <a:endParaRPr lang="en-US" altLang="en-US" sz="2000" smtClean="0">
              <a:solidFill>
                <a:schemeClr val="bg1">
                  <a:lumMod val="95000"/>
                </a:schemeClr>
              </a:solidFill>
              <a:latin typeface="+mn-lt"/>
            </a:endParaRPr>
          </a:p>
          <a:p>
            <a:pPr marL="342900" indent="-342900">
              <a:buFont typeface="Arial" panose="020B0604020202020204" pitchFamily="34" charset="0"/>
              <a:buChar char="•"/>
              <a:defRPr/>
            </a:pPr>
            <a:endParaRPr lang="en-US" altLang="en-US" sz="2000" smtClean="0">
              <a:solidFill>
                <a:schemeClr val="bg1"/>
              </a:solidFill>
              <a:latin typeface="+mn-lt"/>
            </a:endParaRPr>
          </a:p>
          <a:p>
            <a:pPr marL="342900" indent="-342900">
              <a:buFont typeface="Arial" panose="020B0604020202020204" pitchFamily="34" charset="0"/>
              <a:buChar char="•"/>
              <a:defRPr/>
            </a:pPr>
            <a:r>
              <a:rPr lang="en-US" sz="2000" smtClean="0">
                <a:solidFill>
                  <a:schemeClr val="bg1"/>
                </a:solidFill>
              </a:rPr>
              <a:t>In </a:t>
            </a:r>
            <a:r>
              <a:rPr lang="en-US" sz="2000">
                <a:solidFill>
                  <a:schemeClr val="bg1"/>
                </a:solidFill>
              </a:rPr>
              <a:t>the period from 1300–1500, all the sophisticated lawyers on the Continent obtained university law degrees</a:t>
            </a:r>
            <a:r>
              <a:rPr lang="en-US" altLang="en-US" sz="2000" smtClean="0">
                <a:solidFill>
                  <a:schemeClr val="bg1">
                    <a:lumMod val="95000"/>
                  </a:schemeClr>
                </a:solidFill>
                <a:ea typeface="Times New Roman" panose="02020603050405020304" pitchFamily="18" charset="0"/>
                <a:cs typeface="Courier New" panose="02070309020205020404" pitchFamily="49" charset="0"/>
              </a:rPr>
              <a:t>.</a:t>
            </a:r>
            <a:endParaRPr lang="en-US" altLang="en-US" sz="2000" smtClean="0">
              <a:solidFill>
                <a:schemeClr val="bg1">
                  <a:lumMod val="95000"/>
                </a:schemeClr>
              </a:solidFill>
              <a:latin typeface="+mn-lt"/>
            </a:endParaRPr>
          </a:p>
          <a:p>
            <a:pPr marL="342900" indent="-342900">
              <a:buFont typeface="Arial" panose="020B0604020202020204" pitchFamily="34" charset="0"/>
              <a:buChar char="•"/>
              <a:defRPr/>
            </a:pPr>
            <a:endParaRPr lang="en-US" altLang="en-US" sz="2000" smtClean="0">
              <a:solidFill>
                <a:schemeClr val="bg1">
                  <a:lumMod val="95000"/>
                </a:schemeClr>
              </a:solidFill>
              <a:latin typeface="+mn-lt"/>
            </a:endParaRPr>
          </a:p>
          <a:p>
            <a:pPr marL="342900" indent="-342900">
              <a:buFont typeface="Arial" panose="020B0604020202020204" pitchFamily="34" charset="0"/>
              <a:buChar char="•"/>
              <a:defRPr/>
            </a:pPr>
            <a:r>
              <a:rPr lang="en-US" altLang="en-US" sz="2000" smtClean="0">
                <a:solidFill>
                  <a:schemeClr val="bg1">
                    <a:lumMod val="95000"/>
                  </a:schemeClr>
                </a:solidFill>
                <a:latin typeface="+mn-lt"/>
              </a:rPr>
              <a:t>In England, a university law degree was not a requirement for those who wanted to rise to the top of the profession</a:t>
            </a:r>
            <a:r>
              <a:rPr lang="en-US" sz="2000" smtClean="0">
                <a:solidFill>
                  <a:schemeClr val="bg1">
                    <a:lumMod val="95000"/>
                  </a:schemeClr>
                </a:solidFill>
                <a:latin typeface="+mn-lt"/>
              </a:rPr>
              <a:t>.</a:t>
            </a:r>
          </a:p>
          <a:p>
            <a:pPr marL="342900" indent="-342900">
              <a:buFont typeface="Arial" panose="020B0604020202020204" pitchFamily="34" charset="0"/>
              <a:buChar char="•"/>
              <a:defRPr/>
            </a:pPr>
            <a:endParaRPr lang="en-US" altLang="en-US" sz="2000" smtClean="0">
              <a:solidFill>
                <a:schemeClr val="bg1">
                  <a:lumMod val="95000"/>
                </a:schemeClr>
              </a:solidFill>
              <a:latin typeface="+mn-lt"/>
            </a:endParaRPr>
          </a:p>
          <a:p>
            <a:pPr marL="342900" indent="-342900">
              <a:buFont typeface="Arial" panose="020B0604020202020204" pitchFamily="34" charset="0"/>
              <a:buChar char="•"/>
              <a:defRPr/>
            </a:pPr>
            <a:r>
              <a:rPr lang="en-US" sz="2000" smtClean="0">
                <a:solidFill>
                  <a:schemeClr val="bg1">
                    <a:lumMod val="95000"/>
                  </a:schemeClr>
                </a:solidFill>
              </a:rPr>
              <a:t>Why did the influence of Roman law remain strong on the Continent while if faded in England?</a:t>
            </a:r>
          </a:p>
          <a:p>
            <a:pPr marL="342900" indent="-342900">
              <a:buFont typeface="Arial" panose="020B0604020202020204" pitchFamily="34" charset="0"/>
              <a:buChar char="•"/>
              <a:defRPr/>
            </a:pPr>
            <a:endParaRPr lang="en-US" altLang="en-US" sz="2000">
              <a:solidFill>
                <a:schemeClr val="bg1">
                  <a:lumMod val="95000"/>
                </a:schemeClr>
              </a:solidFill>
              <a:latin typeface="+mn-lt"/>
            </a:endParaRPr>
          </a:p>
          <a:p>
            <a:pPr marL="342900" indent="-342900">
              <a:buFont typeface="Arial" panose="020B0604020202020204" pitchFamily="34" charset="0"/>
              <a:buChar char="•"/>
              <a:defRPr/>
            </a:pPr>
            <a:r>
              <a:rPr lang="en-US" altLang="en-US" sz="2000" smtClean="0">
                <a:solidFill>
                  <a:schemeClr val="bg1">
                    <a:lumMod val="95000"/>
                  </a:schemeClr>
                </a:solidFill>
                <a:latin typeface="+mn-lt"/>
              </a:rPr>
              <a:t>Or should we be  talking more about the similarities rather than the differencs?</a:t>
            </a:r>
          </a:p>
          <a:p>
            <a:pPr>
              <a:defRPr/>
            </a:pPr>
            <a:r>
              <a:rPr lang="en-US" smtClean="0"/>
              <a:t>English </a:t>
            </a:r>
            <a:r>
              <a:rPr lang="en-US"/>
              <a:t>variation is one among a number of Protestant variations</a:t>
            </a:r>
            <a:endParaRPr lang="en-US" altLang="en-US" sz="2000" smtClean="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a:solidFill>
                <a:schemeClr val="bg1">
                  <a:lumMod val="95000"/>
                </a:schemeClr>
              </a:solidFill>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bwMode="auto">
          <a:xfrm>
            <a:off x="457200" y="274638"/>
            <a:ext cx="8229600" cy="6715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000"/>
              <a:t>The legacy of Roman law </a:t>
            </a:r>
            <a:r>
              <a:rPr lang="en-US" sz="2000"/>
              <a:t> —  the </a:t>
            </a:r>
            <a:r>
              <a:rPr lang="en-US" sz="2000" smtClean="0"/>
              <a:t>structure</a:t>
            </a:r>
            <a:endParaRPr lang="en-US" altLang="en-US" sz="2000" smtClean="0"/>
          </a:p>
        </p:txBody>
      </p:sp>
      <p:sp>
        <p:nvSpPr>
          <p:cNvPr id="15363" name="Content Placeholder 2"/>
          <p:cNvSpPr>
            <a:spLocks noGrp="1"/>
          </p:cNvSpPr>
          <p:nvPr>
            <p:ph idx="1"/>
          </p:nvPr>
        </p:nvSpPr>
        <p:spPr bwMode="auto">
          <a:xfrm>
            <a:off x="457200" y="1101725"/>
            <a:ext cx="8229600" cy="5049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If </a:t>
            </a:r>
            <a:r>
              <a:rPr lang="en-US"/>
              <a:t>we look to structure rather than rules, the underlying structures of English and Continental law are today remarkably similar. When nationalism came to be a force, all countries developed national variations. The different religious settlements in different countries produced different results of which the English variation is one among a number of Protestant variations</a:t>
            </a:r>
            <a:r>
              <a:rPr lang="en-US" altLang="en-US" smtClean="0"/>
              <a:t>.</a:t>
            </a:r>
          </a:p>
          <a:p>
            <a:endParaRPr lang="en-US" altLang="en-US" smtClean="0"/>
          </a:p>
          <a:p>
            <a:r>
              <a:rPr lang="en-US"/>
              <a:t>Let us take a look at some of the structural categories of Roman law that appear, at different times in English law, and which today are fundamental to legal thinking in both Anglo-American law and Continental law</a:t>
            </a:r>
            <a:r>
              <a:rPr lang="en-US" smtClean="0"/>
              <a:t>.</a:t>
            </a:r>
            <a:endParaRPr lang="en-US" altLang="en-US" smtClean="0"/>
          </a:p>
          <a:p>
            <a:endParaRPr lang="en-US" altLang="en-US" smtClean="0"/>
          </a:p>
          <a:p>
            <a:r>
              <a:rPr lang="en-US" smtClean="0"/>
              <a:t>These categories come </a:t>
            </a:r>
            <a:r>
              <a:rPr lang="en-US"/>
              <a:t>from Justinian’s </a:t>
            </a:r>
            <a:r>
              <a:rPr lang="en-US" i="1" smtClean="0"/>
              <a:t>Institutes </a:t>
            </a:r>
            <a:r>
              <a:rPr lang="en-US" smtClean="0"/>
              <a:t>(</a:t>
            </a:r>
            <a:r>
              <a:rPr lang="en-US"/>
              <a:t>J.I.), an elementary textbook that begins the </a:t>
            </a:r>
            <a:r>
              <a:rPr lang="en-US" i="1"/>
              <a:t>Corpus Juris Civilis</a:t>
            </a:r>
            <a:r>
              <a:rPr lang="en-US"/>
              <a:t>; it is divided into 4 books, roughly the length of a long chapter in a modern </a:t>
            </a:r>
            <a:r>
              <a:rPr lang="en-US" smtClean="0"/>
              <a:t>book</a:t>
            </a:r>
            <a:r>
              <a:rPr lang="en-US" altLang="en-US" smtClean="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57200" y="274638"/>
            <a:ext cx="8229600" cy="473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legacy of Roman law </a:t>
            </a:r>
            <a:r>
              <a:rPr lang="en-US" sz="2400"/>
              <a:t> —  </a:t>
            </a:r>
            <a:r>
              <a:rPr lang="en-US" sz="2400" smtClean="0"/>
              <a:t>J.I., public vs. private</a:t>
            </a:r>
            <a:endParaRPr lang="en-US" altLang="en-US" sz="2400" smtClean="0"/>
          </a:p>
        </p:txBody>
      </p:sp>
      <p:sp>
        <p:nvSpPr>
          <p:cNvPr id="16387" name="TextBox 6"/>
          <p:cNvSpPr txBox="1">
            <a:spLocks noChangeArrowheads="1"/>
          </p:cNvSpPr>
          <p:nvPr/>
        </p:nvSpPr>
        <p:spPr bwMode="auto">
          <a:xfrm>
            <a:off x="477982" y="848196"/>
            <a:ext cx="7621884"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r>
              <a:rPr lang="en-US" altLang="en-US" sz="2000" smtClean="0">
                <a:solidFill>
                  <a:schemeClr val="bg1"/>
                </a:solidFill>
                <a:latin typeface="+mn-lt"/>
              </a:rPr>
              <a:t>J.I. </a:t>
            </a:r>
            <a:r>
              <a:rPr lang="en-US" sz="2000">
                <a:solidFill>
                  <a:schemeClr val="bg1"/>
                </a:solidFill>
                <a:latin typeface="+mn-lt"/>
              </a:rPr>
              <a:t>begins with some generalities, of which the following is </a:t>
            </a:r>
            <a:r>
              <a:rPr lang="en-US" sz="2000" smtClean="0">
                <a:solidFill>
                  <a:schemeClr val="bg1"/>
                </a:solidFill>
                <a:latin typeface="+mn-lt"/>
              </a:rPr>
              <a:t>notable (</a:t>
            </a:r>
            <a:r>
              <a:rPr lang="en-US" sz="2000" smtClean="0">
                <a:solidFill>
                  <a:schemeClr val="bg1"/>
                </a:solidFill>
              </a:rPr>
              <a:t>J.I.1.1.3–4)</a:t>
            </a:r>
            <a:r>
              <a:rPr lang="en-US" sz="2000" smtClean="0">
                <a:solidFill>
                  <a:schemeClr val="bg1"/>
                </a:solidFill>
                <a:latin typeface="+mn-lt"/>
              </a:rPr>
              <a:t>: </a:t>
            </a:r>
            <a:r>
              <a:rPr lang="en-US" sz="2000">
                <a:solidFill>
                  <a:schemeClr val="bg1"/>
                </a:solidFill>
              </a:rPr>
              <a:t>“The study of law consists of two branches, law public and law private. </a:t>
            </a:r>
            <a:r>
              <a:rPr lang="en-US" sz="2000" smtClean="0">
                <a:solidFill>
                  <a:schemeClr val="bg1"/>
                </a:solidFill>
              </a:rPr>
              <a:t>The former relates to the welfare of the Roman state; the latter to the advantage of the individual citizen.”</a:t>
            </a:r>
            <a:endParaRPr lang="en-US" altLang="en-US" sz="2000" smtClean="0">
              <a:solidFill>
                <a:schemeClr val="bg1"/>
              </a:solidFill>
              <a:latin typeface="+mn-lt"/>
            </a:endParaRPr>
          </a:p>
          <a:p>
            <a:pPr>
              <a:buFont typeface="Arial" panose="020B0604020202020204" pitchFamily="34" charset="0"/>
              <a:buChar char="•"/>
            </a:pPr>
            <a:endParaRPr lang="en-US" altLang="en-US" sz="2000" smtClean="0">
              <a:solidFill>
                <a:schemeClr val="bg1"/>
              </a:solidFill>
              <a:latin typeface="+mn-lt"/>
            </a:endParaRPr>
          </a:p>
          <a:p>
            <a:pPr>
              <a:buFont typeface="Arial" panose="020B0604020202020204" pitchFamily="34" charset="0"/>
              <a:buChar char="•"/>
            </a:pPr>
            <a:r>
              <a:rPr lang="en-US" sz="2000" smtClean="0">
                <a:solidFill>
                  <a:schemeClr val="bg1"/>
                </a:solidFill>
                <a:latin typeface="+mn-lt"/>
              </a:rPr>
              <a:t>Public law vs. private law — is the Roman distinction ours today? </a:t>
            </a:r>
            <a:r>
              <a:rPr lang="en-US" sz="2000">
                <a:solidFill>
                  <a:schemeClr val="bg1"/>
                </a:solidFill>
              </a:rPr>
              <a:t>Most would probably say that public law is that body of law that deals with the relationship of the state to individuals. Hence, criminal law is archtypically public law. Private law, on the other hand, deals with the relationship of individuals to each other. Property, tort, </a:t>
            </a:r>
            <a:r>
              <a:rPr lang="en-US" sz="2000" smtClean="0">
                <a:solidFill>
                  <a:schemeClr val="bg1"/>
                </a:solidFill>
              </a:rPr>
              <a:t>contract, </a:t>
            </a:r>
            <a:r>
              <a:rPr lang="en-US" sz="2000">
                <a:solidFill>
                  <a:schemeClr val="bg1"/>
                </a:solidFill>
              </a:rPr>
              <a:t>and family law are archtypically matters of private law</a:t>
            </a:r>
            <a:r>
              <a:rPr lang="en-US" sz="2000" smtClean="0">
                <a:solidFill>
                  <a:schemeClr val="bg1"/>
                </a:solidFill>
              </a:rPr>
              <a:t>.</a:t>
            </a:r>
          </a:p>
          <a:p>
            <a:pPr>
              <a:buFont typeface="Arial" panose="020B0604020202020204" pitchFamily="34" charset="0"/>
              <a:buChar char="•"/>
            </a:pPr>
            <a:endParaRPr lang="en-US" altLang="en-US" sz="2000">
              <a:solidFill>
                <a:schemeClr val="bg1"/>
              </a:solidFill>
              <a:latin typeface="+mn-lt"/>
            </a:endParaRPr>
          </a:p>
          <a:p>
            <a:pPr>
              <a:buFont typeface="Arial" panose="020B0604020202020204" pitchFamily="34" charset="0"/>
              <a:buChar char="•"/>
            </a:pPr>
            <a:r>
              <a:rPr lang="en-US" sz="2000">
                <a:solidFill>
                  <a:schemeClr val="bg1"/>
                </a:solidFill>
                <a:latin typeface="+mn-lt"/>
              </a:rPr>
              <a:t>The public-law/private-law distinction has a complicated history in Roman juristic thought, but it appears sufficiently often in Roman juristic writing that we are probably safe in concluding that it is classically Roman, but that does not mean, however, that it </a:t>
            </a:r>
            <a:r>
              <a:rPr lang="en-US" sz="2000" smtClean="0">
                <a:solidFill>
                  <a:schemeClr val="bg1"/>
                </a:solidFill>
                <a:latin typeface="+mn-lt"/>
              </a:rPr>
              <a:t>was </a:t>
            </a:r>
            <a:r>
              <a:rPr lang="en-US" sz="2000">
                <a:solidFill>
                  <a:schemeClr val="bg1"/>
                </a:solidFill>
              </a:rPr>
              <a:t>necessarily very precise.</a:t>
            </a:r>
            <a:endParaRPr lang="en-US" altLang="en-US" sz="2000">
              <a:solidFill>
                <a:schemeClr val="bg1"/>
              </a:solidFill>
              <a:latin typeface="+mn-lt"/>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chemeClr val="bg1"/>
              </a:solidFill>
              <a:effectLst/>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19976</TotalTime>
  <Words>1897</Words>
  <Application>Microsoft Office PowerPoint</Application>
  <PresentationFormat>On-screen Show (4:3)</PresentationFormat>
  <Paragraphs>87</Paragraphs>
  <Slides>14</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Courier New</vt:lpstr>
      <vt:lpstr>Times New Roman</vt:lpstr>
      <vt:lpstr>bilder constitutionalism</vt:lpstr>
      <vt:lpstr>PowerPoint Presentation</vt:lpstr>
      <vt:lpstr>Periodization revisited</vt:lpstr>
      <vt:lpstr>Roman constitutional and legal chronology</vt:lpstr>
      <vt:lpstr>What we see in the printed outline.</vt:lpstr>
      <vt:lpstr>Developmental Parallels.</vt:lpstr>
      <vt:lpstr>Why should we worry?</vt:lpstr>
      <vt:lpstr>The legacy of Roman law  —  the Corpus Iuris Civilis</vt:lpstr>
      <vt:lpstr>The legacy of Roman law  —  the structure</vt:lpstr>
      <vt:lpstr>The legacy of Roman law  —  J.I., public vs. private</vt:lpstr>
      <vt:lpstr>The legacy of Roman law  —  J.I., public vs. private (cont’d)</vt:lpstr>
      <vt:lpstr>The legacy of Roman law  —  J.I., persons vs. things vs. actions</vt:lpstr>
      <vt:lpstr>The legacy of Roman law  —  J.I., persons vs. things vs. actions (cont’d)</vt:lpstr>
      <vt:lpstr>The legacy of Roman law  —  J.I., the law of things</vt:lpstr>
      <vt:lpstr>Where do we go from here?</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175</cp:revision>
  <dcterms:created xsi:type="dcterms:W3CDTF">2007-01-08T17:13:49Z</dcterms:created>
  <dcterms:modified xsi:type="dcterms:W3CDTF">2021-08-15T19:45:40Z</dcterms:modified>
</cp:coreProperties>
</file>