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83" r:id="rId2"/>
    <p:sldId id="425" r:id="rId3"/>
    <p:sldId id="405" r:id="rId4"/>
    <p:sldId id="407" r:id="rId5"/>
    <p:sldId id="435" r:id="rId6"/>
    <p:sldId id="437" r:id="rId7"/>
    <p:sldId id="434" r:id="rId8"/>
    <p:sldId id="409" r:id="rId9"/>
    <p:sldId id="436" r:id="rId10"/>
    <p:sldId id="428" r:id="rId11"/>
    <p:sldId id="426" r:id="rId12"/>
    <p:sldId id="429" r:id="rId1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788" autoAdjust="0"/>
    <p:restoredTop sz="87500" autoAdjust="0"/>
  </p:normalViewPr>
  <p:slideViewPr>
    <p:cSldViewPr snapToGrid="0">
      <p:cViewPr varScale="1">
        <p:scale>
          <a:sx n="95" d="100"/>
          <a:sy n="95" d="100"/>
        </p:scale>
        <p:origin x="85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ChangeArrowheads="1" noTextEdit="1"/>
          </p:cNvSpPr>
          <p:nvPr>
            <p:ph type="sldImg"/>
          </p:nvPr>
        </p:nvSpPr>
        <p:spPr>
          <a:ln/>
        </p:spPr>
      </p:sp>
      <p:sp>
        <p:nvSpPr>
          <p:cNvPr id="8195"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8196"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FEEB1DB-5576-463E-9308-73152D25464C}" type="slidenum">
              <a:rPr lang="en-US" altLang="en-US" smtClean="0"/>
              <a:pPr/>
              <a:t>4</a:t>
            </a:fld>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ChangeArrowheads="1" noTextEdit="1"/>
          </p:cNvSpPr>
          <p:nvPr>
            <p:ph type="sldImg"/>
          </p:nvPr>
        </p:nvSpPr>
        <p:spPr>
          <a:ln/>
        </p:spPr>
      </p:sp>
      <p:sp>
        <p:nvSpPr>
          <p:cNvPr id="1024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1024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18381EC0-A330-430C-A4D0-C8CA0086BBCC}" type="slidenum">
              <a:rPr lang="en-US" altLang="en-US" smtClean="0"/>
              <a:pPr/>
              <a:t>5</a:t>
            </a:fld>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7</a:t>
            </a:fld>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8</a:t>
            </a:fld>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9</a:t>
            </a:fld>
            <a:endParaRPr lang="en-US" altLang="en-US" dirty="0" smtClean="0"/>
          </a:p>
        </p:txBody>
      </p:sp>
    </p:spTree>
    <p:extLst>
      <p:ext uri="{BB962C8B-B14F-4D97-AF65-F5344CB8AC3E}">
        <p14:creationId xmlns:p14="http://schemas.microsoft.com/office/powerpoint/2010/main" val="453461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anose="020B0604020202020204" pitchFamily="34" charset="0"/>
              </a:rPr>
              <a:t/>
            </a:r>
            <a:br>
              <a:rPr lang="en-US" altLang="en-US" dirty="0" smtClean="0">
                <a:latin typeface="Arial" panose="020B0604020202020204" pitchFamily="34" charset="0"/>
              </a:rPr>
            </a:br>
            <a:endParaRPr lang="en-US" altLang="en-US" dirty="0" smtClean="0">
              <a:latin typeface="Arial" panose="020B0604020202020204" pitchFamily="34" charset="0"/>
            </a:endParaRPr>
          </a:p>
          <a:p>
            <a:endParaRPr lang="en-US" altLang="en-US" dirty="0" smtClean="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12</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smtClean="0"/>
              <a:t>Edit Master text styles</a:t>
            </a:r>
          </a:p>
          <a:p>
            <a:pPr lvl="1"/>
            <a:r>
              <a:rPr lang="en-US" smtClean="0"/>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01.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amesfoundation.law.harvard.edu/digital/StatsAndRegWrits/ImageDescr1.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archive.org/stream/publicationsofbe01bedf_0#page/144"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law.harvard.edu/faculty/cdonahue/courses/ELH/lectures/l01.out.pdf#ElhOu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law.harvard.edu/faculty/cdonahue/courses/ELH/lectures/l01.out.pdf#ElhOu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English Constitutional and Legal History: Introduction</a:t>
            </a:r>
            <a:r>
              <a:rPr lang="en-US" altLang="en-US" dirty="0" smtClean="0"/>
              <a:t/>
            </a:r>
            <a:br>
              <a:rPr lang="en-US" altLang="en-US" dirty="0" smtClean="0"/>
            </a:br>
            <a:r>
              <a:rPr lang="en-US" altLang="en-US" dirty="0" smtClean="0"/>
              <a:t>Lecture 1a</a:t>
            </a:r>
          </a:p>
          <a:p>
            <a:pPr algn="ctr" eaLnBrk="1" hangingPunct="1">
              <a:buFontTx/>
              <a:buNone/>
            </a:pPr>
            <a:endParaRPr lang="en-US" altLang="en-US" dirty="0" smtClean="0">
              <a:hlinkClick r:id="rId2" action="ppaction://hlinkfile"/>
            </a:endParaRPr>
          </a:p>
          <a:p>
            <a:pPr eaLnBrk="1" hangingPunct="1">
              <a:buFontTx/>
              <a:buNone/>
            </a:pPr>
            <a:r>
              <a:rPr lang="en-US" altLang="en-US" dirty="0" smtClean="0">
                <a:hlinkClick r:id="rId3"/>
              </a:rPr>
              <a:t>Click here for a printed outline</a:t>
            </a:r>
            <a:r>
              <a:rPr lang="en-US" altLang="en-US" dirty="0" smtClean="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a:xfrm>
            <a:off x="457200" y="274638"/>
            <a:ext cx="8229600" cy="671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000" dirty="0" smtClean="0"/>
              <a:t>Remarks on the periodization</a:t>
            </a:r>
          </a:p>
        </p:txBody>
      </p:sp>
      <p:sp>
        <p:nvSpPr>
          <p:cNvPr id="15363" name="Content Placeholder 2"/>
          <p:cNvSpPr>
            <a:spLocks noGrp="1"/>
          </p:cNvSpPr>
          <p:nvPr>
            <p:ph idx="1"/>
          </p:nvPr>
        </p:nvSpPr>
        <p:spPr bwMode="auto">
          <a:xfrm>
            <a:off x="577781" y="790225"/>
            <a:ext cx="8229600" cy="57612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The tag phrases that describe the periods, tort, property, trespass, equity are legal </a:t>
            </a:r>
            <a:r>
              <a:rPr lang="en-US" altLang="en-US" smtClean="0"/>
              <a:t>terms</a:t>
            </a:r>
            <a:r>
              <a:rPr lang="en-US" altLang="en-US" smtClean="0"/>
              <a:t>.</a:t>
            </a:r>
          </a:p>
          <a:p>
            <a:endParaRPr lang="en-US" altLang="en-US" sz="1000"/>
          </a:p>
          <a:p>
            <a:r>
              <a:rPr lang="en-US" altLang="en-US" smtClean="0"/>
              <a:t>The </a:t>
            </a:r>
            <a:r>
              <a:rPr lang="en-US" altLang="en-US"/>
              <a:t>focus on particular </a:t>
            </a:r>
            <a:r>
              <a:rPr lang="en-US" altLang="en-US"/>
              <a:t>substantive </a:t>
            </a:r>
            <a:r>
              <a:rPr lang="en-US" altLang="en-US" smtClean="0"/>
              <a:t>legal topics </a:t>
            </a:r>
            <a:r>
              <a:rPr lang="en-US" altLang="en-US"/>
              <a:t>in each period </a:t>
            </a:r>
            <a:r>
              <a:rPr lang="en-US" altLang="en-US"/>
              <a:t>involves </a:t>
            </a:r>
            <a:r>
              <a:rPr lang="en-US" altLang="en-US" smtClean="0"/>
              <a:t>some </a:t>
            </a:r>
            <a:r>
              <a:rPr lang="en-US" altLang="en-US"/>
              <a:t>chronological distortions.</a:t>
            </a:r>
            <a:endParaRPr lang="en-US" altLang="en-US" dirty="0" smtClean="0"/>
          </a:p>
          <a:p>
            <a:endParaRPr lang="en-US" altLang="en-US" sz="1000" dirty="0" smtClean="0"/>
          </a:p>
          <a:p>
            <a:r>
              <a:rPr lang="en-US" altLang="en-US" dirty="0" smtClean="0"/>
              <a:t>The political developments in the table are largely identified with dynasties of English kings, but the dynasties give us a series of breaks that don’t quite fit.</a:t>
            </a:r>
          </a:p>
          <a:p>
            <a:endParaRPr lang="en-US" altLang="en-US" sz="1000" dirty="0" smtClean="0"/>
          </a:p>
          <a:p>
            <a:r>
              <a:rPr lang="en-US" altLang="en-US" dirty="0" smtClean="0"/>
              <a:t>There is an implied developmental theme here, one of increasing royal power tied to increasing sophistication of the law applied in the central royal courts. But the law and the lawyers have a force of their own; the law adapts to changes but retains a continuity with the past. I think the theme is correct but I also worry about it.</a:t>
            </a:r>
          </a:p>
          <a:p>
            <a:endParaRPr lang="en-US" altLang="en-US" sz="1000" dirty="0" smtClean="0"/>
          </a:p>
          <a:p>
            <a:r>
              <a:rPr lang="en-US" altLang="en-US" dirty="0" smtClean="0"/>
              <a:t>The reason that I worry about it is, in a curious way, the topic of the next </a:t>
            </a:r>
            <a:r>
              <a:rPr lang="en-US" altLang="en-US" smtClean="0"/>
              <a:t>recorded </a:t>
            </a:r>
            <a:r>
              <a:rPr lang="en-US" altLang="en-US" smtClean="0"/>
              <a:t>lecture, the one on the legacy of Roman law.</a:t>
            </a:r>
            <a:endParaRPr lang="en-US" alt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t>Method of proceeding</a:t>
            </a:r>
          </a:p>
        </p:txBody>
      </p:sp>
      <p:sp>
        <p:nvSpPr>
          <p:cNvPr id="3" name="Content Placeholder 2"/>
          <p:cNvSpPr>
            <a:spLocks noGrp="1"/>
          </p:cNvSpPr>
          <p:nvPr>
            <p:ph idx="1"/>
          </p:nvPr>
        </p:nvSpPr>
        <p:spPr>
          <a:xfrm>
            <a:off x="457200" y="846138"/>
            <a:ext cx="8375073" cy="6011862"/>
          </a:xfrm>
        </p:spPr>
        <p:txBody>
          <a:bodyPr/>
          <a:lstStyle/>
          <a:p>
            <a:pPr>
              <a:defRPr/>
            </a:pPr>
            <a:r>
              <a:rPr lang="en-US" dirty="0"/>
              <a:t>Our story will proceed by two methods: quite traditional lectures, and examination of </a:t>
            </a:r>
            <a:r>
              <a:rPr lang="en-US" dirty="0" smtClean="0"/>
              <a:t>documents.</a:t>
            </a:r>
          </a:p>
          <a:p>
            <a:pPr>
              <a:defRPr/>
            </a:pPr>
            <a:endParaRPr lang="en-US" dirty="0"/>
          </a:p>
          <a:p>
            <a:pPr>
              <a:defRPr/>
            </a:pPr>
            <a:r>
              <a:rPr lang="en-US" dirty="0" smtClean="0"/>
              <a:t>The first needs no explanation except to say that I plan to record as many of them as I can so that we can spend time in class discussing the contents of the lectures rather than listening to me wandering on.</a:t>
            </a:r>
          </a:p>
          <a:p>
            <a:pPr>
              <a:defRPr/>
            </a:pPr>
            <a:endParaRPr lang="en-US" dirty="0" smtClean="0"/>
          </a:p>
          <a:p>
            <a:pPr>
              <a:defRPr/>
            </a:pPr>
            <a:r>
              <a:rPr lang="en-US" dirty="0"/>
              <a:t>As for the second, the great English constitutional historians of the past pioneered the notion of learning from documentary material: (a) because you should learn to make your own generalizations, (b) because of its value for habits of thought (checking the evidence), and (c) because this is a revisionist period, and hence we should go back to the sources. Always read the documents first. You should quit with the secondary reading assignments when you think you know where </a:t>
            </a:r>
            <a:r>
              <a:rPr lang="en-US" dirty="0" smtClean="0"/>
              <a:t>it’s </a:t>
            </a:r>
            <a:r>
              <a:rPr lang="en-US" dirty="0"/>
              <a:t>going, but puzzle over the </a:t>
            </a:r>
            <a:r>
              <a:rPr lang="en-US" dirty="0" smtClean="0"/>
              <a:t>documents.</a:t>
            </a:r>
          </a:p>
          <a:p>
            <a:pPr>
              <a:defRPr/>
            </a:pPr>
            <a:endParaRPr lang="en-US" dirty="0"/>
          </a:p>
          <a:p>
            <a:pPr>
              <a:defRPr/>
            </a:pPr>
            <a:r>
              <a:rPr lang="en-US" dirty="0" smtClean="0"/>
              <a:t>The next two recorded lectures will illustrate the method.</a:t>
            </a:r>
          </a:p>
          <a:p>
            <a:pPr>
              <a:defRPr/>
            </a:pPr>
            <a:endParaRPr lang="en-US" dirty="0"/>
          </a:p>
          <a:p>
            <a:pPr>
              <a:defRPr/>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57200"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Why take this course (particularly undergraduates)?</a:t>
            </a:r>
          </a:p>
        </p:txBody>
      </p:sp>
      <p:sp>
        <p:nvSpPr>
          <p:cNvPr id="16387" name="TextBox 6"/>
          <p:cNvSpPr txBox="1">
            <a:spLocks noChangeArrowheads="1"/>
          </p:cNvSpPr>
          <p:nvPr/>
        </p:nvSpPr>
        <p:spPr bwMode="auto">
          <a:xfrm>
            <a:off x="519113" y="1120775"/>
            <a:ext cx="7502525"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altLang="en-US" sz="2000" dirty="0">
                <a:solidFill>
                  <a:schemeClr val="bg1"/>
                </a:solidFill>
              </a:rPr>
              <a:t>I’s a fascinating story. that deals with timeless problems.</a:t>
            </a:r>
          </a:p>
          <a:p>
            <a:pPr>
              <a:buFont typeface="Arial" panose="020B0604020202020204" pitchFamily="34" charset="0"/>
              <a:buChar char="•"/>
            </a:pPr>
            <a:endParaRPr lang="en-US" altLang="en-US" sz="2000" dirty="0">
              <a:solidFill>
                <a:schemeClr val="bg1"/>
              </a:solidFill>
            </a:endParaRPr>
          </a:p>
          <a:p>
            <a:pPr>
              <a:buFont typeface="Arial" panose="020B0604020202020204" pitchFamily="34" charset="0"/>
              <a:buChar char="•"/>
            </a:pPr>
            <a:r>
              <a:rPr lang="en-US" altLang="en-US" sz="2000" dirty="0">
                <a:solidFill>
                  <a:schemeClr val="bg1"/>
                </a:solidFill>
              </a:rPr>
              <a:t>It’s a traditional course for those thinking about law school.</a:t>
            </a:r>
          </a:p>
          <a:p>
            <a:pPr>
              <a:buFont typeface="Arial" panose="020B0604020202020204" pitchFamily="34" charset="0"/>
              <a:buChar char="•"/>
            </a:pPr>
            <a:endParaRPr lang="en-US" altLang="en-US" sz="2000" dirty="0">
              <a:solidFill>
                <a:schemeClr val="bg1"/>
              </a:solidFill>
            </a:endParaRPr>
          </a:p>
          <a:p>
            <a:pPr>
              <a:buFont typeface="Arial" panose="020B0604020202020204" pitchFamily="34" charset="0"/>
              <a:buChar char="•"/>
            </a:pPr>
            <a:r>
              <a:rPr lang="en-US" altLang="en-US" sz="2000" dirty="0">
                <a:solidFill>
                  <a:schemeClr val="bg1"/>
                </a:solidFill>
              </a:rPr>
              <a:t>But not only for such people.</a:t>
            </a:r>
          </a:p>
          <a:p>
            <a:pPr>
              <a:buFont typeface="Arial" panose="020B0604020202020204" pitchFamily="34" charset="0"/>
              <a:buChar char="•"/>
            </a:pPr>
            <a:endParaRPr lang="en-US" altLang="en-US" sz="2000" dirty="0">
              <a:solidFill>
                <a:schemeClr val="bg1"/>
              </a:solidFill>
            </a:endParaRPr>
          </a:p>
          <a:p>
            <a:pPr>
              <a:buFont typeface="Arial" panose="020B0604020202020204" pitchFamily="34" charset="0"/>
              <a:buChar char="•"/>
            </a:pPr>
            <a:r>
              <a:rPr lang="en-US" altLang="en-US" sz="2000" dirty="0">
                <a:solidFill>
                  <a:schemeClr val="bg1"/>
                </a:solidFill>
              </a:rPr>
              <a:t>Harvard is a great place to do it.</a:t>
            </a:r>
          </a:p>
        </p:txBody>
      </p:sp>
      <p:sp>
        <p:nvSpPr>
          <p:cNvPr id="16388" name="TextBox 11">
            <a:hlinkClick r:id="rId3"/>
          </p:cNvPr>
          <p:cNvSpPr txBox="1">
            <a:spLocks noChangeArrowheads="1"/>
          </p:cNvSpPr>
          <p:nvPr/>
        </p:nvSpPr>
        <p:spPr bwMode="auto">
          <a:xfrm>
            <a:off x="584200" y="3602038"/>
            <a:ext cx="743743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2000" dirty="0">
                <a:solidFill>
                  <a:schemeClr val="bg1"/>
                </a:solidFill>
                <a:hlinkClick r:id="rId3"/>
              </a:rPr>
              <a:t>Harvard owns some great examples of the original documents.</a:t>
            </a:r>
            <a:endParaRPr lang="en-US" altLang="en-US" sz="2000" dirty="0">
              <a:solidFill>
                <a:schemeClr val="bg1"/>
              </a:solidFill>
            </a:endParaRPr>
          </a:p>
          <a:p>
            <a:endParaRPr lang="en-US" altLang="en-US" sz="2000" dirty="0">
              <a:solidFill>
                <a:schemeClr val="bg1"/>
              </a:solidFill>
            </a:endParaRPr>
          </a:p>
          <a:p>
            <a:endParaRPr lang="en-US" altLang="en-US" sz="2000" dirty="0">
              <a:solidFill>
                <a:schemeClr val="bg1"/>
              </a:solidFill>
            </a:endParaRPr>
          </a:p>
          <a:p>
            <a:r>
              <a:rPr lang="en-US" altLang="en-US" sz="2000" dirty="0">
                <a:solidFill>
                  <a:schemeClr val="bg1"/>
                </a:solidFill>
                <a:hlinkClick r:id="rId4"/>
              </a:rPr>
              <a:t>We have the tech that allows us to see many more.</a:t>
            </a:r>
            <a:endParaRPr lang="en-US" altLang="en-US" sz="20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What is this course about?</a:t>
            </a:r>
          </a:p>
        </p:txBody>
      </p:sp>
      <p:sp>
        <p:nvSpPr>
          <p:cNvPr id="8" name="TextBox 7"/>
          <p:cNvSpPr txBox="1"/>
          <p:nvPr/>
        </p:nvSpPr>
        <p:spPr>
          <a:xfrm>
            <a:off x="944563" y="1382713"/>
            <a:ext cx="7254875" cy="3786187"/>
          </a:xfrm>
          <a:prstGeom prst="rect">
            <a:avLst/>
          </a:prstGeom>
          <a:noFill/>
        </p:spPr>
        <p:txBody>
          <a:bodyPr>
            <a:spAutoFit/>
          </a:bodyPr>
          <a:lstStyle/>
          <a:p>
            <a:pPr marL="342900" indent="-342900">
              <a:buFont typeface="Arial" panose="020B0604020202020204" pitchFamily="34" charset="0"/>
              <a:buChar char="•"/>
              <a:defRPr/>
            </a:pPr>
            <a:r>
              <a:rPr lang="en-US" altLang="en-US" sz="2000" dirty="0">
                <a:solidFill>
                  <a:schemeClr val="bg1">
                    <a:lumMod val="95000"/>
                  </a:schemeClr>
                </a:solidFill>
                <a:ea typeface="Times New Roman" panose="02020603050405020304" pitchFamily="18" charset="0"/>
              </a:rPr>
              <a:t>The constitutional and legal history of England from the Anglo-Saxon </a:t>
            </a:r>
            <a:r>
              <a:rPr lang="en-US" altLang="en-US" sz="2000" dirty="0" smtClean="0">
                <a:solidFill>
                  <a:schemeClr val="bg1">
                    <a:lumMod val="95000"/>
                  </a:schemeClr>
                </a:solidFill>
                <a:ea typeface="Times New Roman" panose="02020603050405020304" pitchFamily="18" charset="0"/>
              </a:rPr>
              <a:t>invasions </a:t>
            </a:r>
            <a:r>
              <a:rPr lang="en-US" altLang="en-US" sz="2000" dirty="0">
                <a:solidFill>
                  <a:schemeClr val="bg1">
                    <a:lumMod val="95000"/>
                  </a:schemeClr>
                </a:solidFill>
                <a:ea typeface="Times New Roman" panose="02020603050405020304" pitchFamily="18" charset="0"/>
              </a:rPr>
              <a:t>(c. 450) to the end of the reign of Queen Elizabeth (d. 1603) (for the undergraduates) or to that of Queen Anne (d. 1714) (for the law and graduate students).</a:t>
            </a:r>
            <a:endParaRPr lang="en-US" sz="2000" dirty="0">
              <a:solidFill>
                <a:schemeClr val="bg1">
                  <a:lumMod val="95000"/>
                </a:schemeClr>
              </a:solidFill>
            </a:endParaRPr>
          </a:p>
          <a:p>
            <a:pPr marL="342900" indent="-342900">
              <a:buFont typeface="Arial" panose="020B0604020202020204" pitchFamily="34" charset="0"/>
              <a:buChar char="•"/>
              <a:defRPr/>
            </a:pPr>
            <a:endParaRPr lang="en-US" sz="2000" dirty="0">
              <a:solidFill>
                <a:schemeClr val="bg1">
                  <a:lumMod val="95000"/>
                </a:schemeClr>
              </a:solidFill>
            </a:endParaRPr>
          </a:p>
          <a:p>
            <a:pPr marL="342900" indent="-342900">
              <a:buFont typeface="Arial" panose="020B0604020202020204" pitchFamily="34" charset="0"/>
              <a:buChar char="•"/>
              <a:defRPr/>
            </a:pPr>
            <a:r>
              <a:rPr lang="en-US" sz="2000" dirty="0">
                <a:solidFill>
                  <a:schemeClr val="bg1">
                    <a:lumMod val="95000"/>
                  </a:schemeClr>
                </a:solidFill>
              </a:rPr>
              <a:t>Common core of Monday and Wednesday classes, with a separate section meeting (tentatively scheduled for Fridays) for the undergraduates. Is this two courses or one?</a:t>
            </a:r>
            <a:endParaRPr lang="en-US" sz="2000" dirty="0">
              <a:solidFill>
                <a:schemeClr val="bg1"/>
              </a:solidFill>
            </a:endParaRPr>
          </a:p>
          <a:p>
            <a:pPr marL="342900" indent="-342900">
              <a:buFont typeface="Arial" panose="020B0604020202020204" pitchFamily="34" charset="0"/>
              <a:buChar char="•"/>
              <a:defRPr/>
            </a:pPr>
            <a:endParaRPr lang="en-US" sz="2000" dirty="0">
              <a:solidFill>
                <a:schemeClr val="bg1">
                  <a:lumMod val="95000"/>
                </a:schemeClr>
              </a:solidFill>
            </a:endParaRPr>
          </a:p>
          <a:p>
            <a:pPr marL="342900" indent="-342900">
              <a:buFont typeface="Arial" panose="020B0604020202020204" pitchFamily="34" charset="0"/>
              <a:buChar char="•"/>
              <a:defRPr/>
            </a:pPr>
            <a:r>
              <a:rPr lang="en-US" sz="2000" dirty="0">
                <a:solidFill>
                  <a:schemeClr val="bg1">
                    <a:lumMod val="95000"/>
                  </a:schemeClr>
                </a:solidFill>
              </a:rPr>
              <a:t>It’s one: a common core of documents in the multilithed materials and all the readings are the same.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What is this course about? “Legal”.</a:t>
            </a:r>
          </a:p>
        </p:txBody>
      </p:sp>
      <p:sp>
        <p:nvSpPr>
          <p:cNvPr id="7" name="Rectangle 6"/>
          <p:cNvSpPr/>
          <p:nvPr/>
        </p:nvSpPr>
        <p:spPr>
          <a:xfrm>
            <a:off x="457200" y="1338985"/>
            <a:ext cx="7715250" cy="3785652"/>
          </a:xfrm>
          <a:prstGeom prst="rect">
            <a:avLst/>
          </a:prstGeom>
        </p:spPr>
        <p:txBody>
          <a:bodyPr>
            <a:spAutoFit/>
          </a:bodyPr>
          <a:lstStyle/>
          <a:p>
            <a:pPr algn="just">
              <a:defRPr/>
            </a:pPr>
            <a:r>
              <a:rPr lang="en-US" sz="2000" dirty="0">
                <a:solidFill>
                  <a:schemeClr val="bg1">
                    <a:lumMod val="95000"/>
                  </a:schemeClr>
                </a:solidFill>
              </a:rPr>
              <a:t>The legal is not just for the law students and constitutional just for the FAS students. If legal history were simply the study of the origins of modern legal doctrines and institutions, then it might be an appropriate course for the Law School and not for the FAS, but that’s not what legal history is, or at least not what it ought to be. Any legal system worthy of the name is deeply embedded in the society and government that surrounds it. Legal doctrines and institutions may have a </a:t>
            </a:r>
            <a:r>
              <a:rPr lang="en-US" sz="2000" dirty="0" smtClean="0">
                <a:solidFill>
                  <a:schemeClr val="bg1">
                    <a:lumMod val="95000"/>
                  </a:schemeClr>
                </a:solidFill>
              </a:rPr>
              <a:t>semi-autonomous </a:t>
            </a:r>
            <a:r>
              <a:rPr lang="en-US" sz="2000" dirty="0">
                <a:solidFill>
                  <a:schemeClr val="bg1">
                    <a:lumMod val="95000"/>
                  </a:schemeClr>
                </a:solidFill>
              </a:rPr>
              <a:t>existence, but that </a:t>
            </a:r>
            <a:r>
              <a:rPr lang="en-US" sz="2000" dirty="0" smtClean="0">
                <a:solidFill>
                  <a:schemeClr val="bg1">
                    <a:lumMod val="95000"/>
                  </a:schemeClr>
                </a:solidFill>
              </a:rPr>
              <a:t>autonomy </a:t>
            </a:r>
            <a:r>
              <a:rPr lang="en-US" sz="2000" dirty="0">
                <a:solidFill>
                  <a:schemeClr val="bg1">
                    <a:lumMod val="95000"/>
                  </a:schemeClr>
                </a:solidFill>
              </a:rPr>
              <a:t>is far more likely to be in the minds of the lawyers than in reality. It is the privilege of the historian to see what the links are between the legal system and the wider social and governmental structures.</a:t>
            </a:r>
            <a:endParaRPr lang="en-US" sz="2000" dirty="0">
              <a:solidFill>
                <a:schemeClr val="bg1">
                  <a:lumMod val="95000"/>
                </a:schemeClr>
              </a:solidFill>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What is this course about? “Constitutional”.</a:t>
            </a:r>
          </a:p>
        </p:txBody>
      </p:sp>
      <p:sp>
        <p:nvSpPr>
          <p:cNvPr id="8196" name="TextBox 6"/>
          <p:cNvSpPr txBox="1">
            <a:spLocks noChangeArrowheads="1"/>
          </p:cNvSpPr>
          <p:nvPr/>
        </p:nvSpPr>
        <p:spPr bwMode="auto">
          <a:xfrm>
            <a:off x="649288" y="1824038"/>
            <a:ext cx="68770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altLang="en-US" sz="2000" smtClean="0">
                <a:solidFill>
                  <a:schemeClr val="bg1">
                    <a:lumMod val="95000"/>
                  </a:schemeClr>
                </a:solidFill>
                <a:ea typeface="Times New Roman" panose="02020603050405020304" pitchFamily="18" charset="0"/>
              </a:rPr>
              <a:t>Pretend </a:t>
            </a:r>
            <a:r>
              <a:rPr lang="en-US" altLang="en-US" sz="2000" dirty="0" smtClean="0">
                <a:solidFill>
                  <a:schemeClr val="bg1">
                    <a:lumMod val="95000"/>
                  </a:schemeClr>
                </a:solidFill>
                <a:ea typeface="Times New Roman" panose="02020603050405020304" pitchFamily="18" charset="0"/>
              </a:rPr>
              <a:t>that medieval England had a constitution in the modern sense? The danger of anachronism and the mistakes of William </a:t>
            </a:r>
            <a:r>
              <a:rPr lang="en-US" altLang="en-US" sz="2000" smtClean="0">
                <a:solidFill>
                  <a:schemeClr val="bg1">
                    <a:lumMod val="95000"/>
                  </a:schemeClr>
                </a:solidFill>
                <a:ea typeface="Times New Roman" panose="02020603050405020304" pitchFamily="18" charset="0"/>
              </a:rPr>
              <a:t>Stubbs</a:t>
            </a:r>
            <a:r>
              <a:rPr lang="en-US" altLang="en-US" sz="2000" smtClean="0">
                <a:solidFill>
                  <a:schemeClr val="bg1">
                    <a:lumMod val="95000"/>
                  </a:schemeClr>
                </a:solidFill>
                <a:ea typeface="Times New Roman" panose="02020603050405020304" pitchFamily="18" charset="0"/>
              </a:rPr>
              <a:t>. The </a:t>
            </a:r>
            <a:r>
              <a:rPr lang="en-US" altLang="en-US" sz="2000" i="1" smtClean="0">
                <a:solidFill>
                  <a:schemeClr val="bg1">
                    <a:lumMod val="95000"/>
                  </a:schemeClr>
                </a:solidFill>
                <a:ea typeface="Times New Roman" panose="02020603050405020304" pitchFamily="18" charset="0"/>
              </a:rPr>
              <a:t>witenagemot</a:t>
            </a:r>
            <a:r>
              <a:rPr lang="en-US" altLang="en-US" sz="2000" smtClean="0">
                <a:solidFill>
                  <a:schemeClr val="bg1">
                    <a:lumMod val="95000"/>
                  </a:schemeClr>
                </a:solidFill>
                <a:ea typeface="Times New Roman" panose="02020603050405020304" pitchFamily="18" charset="0"/>
              </a:rPr>
              <a:t> of the Anglo-Saxons is not the origin of Parliament.</a:t>
            </a:r>
            <a:endParaRPr lang="en-US" altLang="en-US" sz="2000" dirty="0" smtClean="0">
              <a:solidFill>
                <a:schemeClr val="bg1">
                  <a:lumMod val="95000"/>
                </a:schemeClr>
              </a:solidFill>
              <a:ea typeface="Times New Roman" panose="02020603050405020304" pitchFamily="18" charset="0"/>
            </a:endParaRPr>
          </a:p>
          <a:p>
            <a:pPr marL="342900" indent="-342900">
              <a:buFont typeface="Arial" panose="020B0604020202020204" pitchFamily="34" charset="0"/>
              <a:buChar char="•"/>
              <a:defRPr/>
            </a:pPr>
            <a:endParaRPr lang="en-US" altLang="en-US" sz="2000" dirty="0" smtClean="0">
              <a:solidFill>
                <a:schemeClr val="bg1">
                  <a:lumMod val="95000"/>
                </a:schemeClr>
              </a:solidFill>
            </a:endParaRPr>
          </a:p>
          <a:p>
            <a:pPr marL="342900" indent="-342900">
              <a:buFont typeface="Arial" panose="020B0604020202020204" pitchFamily="34" charset="0"/>
              <a:buChar char="•"/>
              <a:defRPr/>
            </a:pPr>
            <a:r>
              <a:rPr lang="en-US" sz="2000" dirty="0" smtClean="0">
                <a:solidFill>
                  <a:schemeClr val="bg1">
                    <a:lumMod val="95000"/>
                  </a:schemeClr>
                </a:solidFill>
              </a:rPr>
              <a:t>Break up constitutional history into its constituent elements? (i) political history (ii) history of political theory (iii) administrative history (iv) social history (v) the history of legal institutions or ideas.</a:t>
            </a:r>
          </a:p>
          <a:p>
            <a:pPr marL="342900" indent="-342900">
              <a:buFont typeface="Arial" panose="020B0604020202020204" pitchFamily="34" charset="0"/>
              <a:buChar char="•"/>
              <a:defRPr/>
            </a:pPr>
            <a:endParaRPr lang="en-US" altLang="en-US" sz="2000" dirty="0" smtClean="0">
              <a:solidFill>
                <a:schemeClr val="bg1">
                  <a:lumMod val="95000"/>
                </a:schemeClr>
              </a:solidFill>
            </a:endParaRPr>
          </a:p>
          <a:p>
            <a:pPr marL="342900" indent="-342900">
              <a:buFont typeface="Arial" panose="020B0604020202020204" pitchFamily="34" charset="0"/>
              <a:buChar char="•"/>
              <a:defRPr/>
            </a:pPr>
            <a:r>
              <a:rPr lang="en-US" sz="2000" dirty="0" smtClean="0">
                <a:solidFill>
                  <a:schemeClr val="bg1">
                    <a:lumMod val="95000"/>
                  </a:schemeClr>
                </a:solidFill>
              </a:rPr>
              <a:t>Try to recover the vision of the great English constitutional historians (including Stubbs) had: A synthesis of three quite diverse histories: (i) legal, moral and political ideas</a:t>
            </a:r>
            <a:r>
              <a:rPr lang="en-US" sz="2000" smtClean="0">
                <a:solidFill>
                  <a:schemeClr val="bg1">
                    <a:lumMod val="95000"/>
                  </a:schemeClr>
                </a:solidFill>
              </a:rPr>
              <a:t>, </a:t>
            </a:r>
            <a:r>
              <a:rPr lang="en-US" sz="2000" smtClean="0">
                <a:solidFill>
                  <a:schemeClr val="bg1">
                    <a:lumMod val="95000"/>
                  </a:schemeClr>
                </a:solidFill>
              </a:rPr>
              <a:t>(ii) </a:t>
            </a:r>
            <a:r>
              <a:rPr lang="en-US" sz="2000" dirty="0" smtClean="0">
                <a:solidFill>
                  <a:schemeClr val="bg1">
                    <a:lumMod val="95000"/>
                  </a:schemeClr>
                </a:solidFill>
              </a:rPr>
              <a:t>governmental and </a:t>
            </a:r>
            <a:r>
              <a:rPr lang="en-US" sz="2000" smtClean="0">
                <a:solidFill>
                  <a:schemeClr val="bg1">
                    <a:lumMod val="95000"/>
                  </a:schemeClr>
                </a:solidFill>
              </a:rPr>
              <a:t>political </a:t>
            </a:r>
            <a:r>
              <a:rPr lang="en-US" sz="2000">
                <a:solidFill>
                  <a:schemeClr val="bg1">
                    <a:lumMod val="95000"/>
                  </a:schemeClr>
                </a:solidFill>
              </a:rPr>
              <a:t>institutions, </a:t>
            </a:r>
            <a:r>
              <a:rPr lang="en-US" sz="2000">
                <a:solidFill>
                  <a:schemeClr val="bg1">
                    <a:lumMod val="95000"/>
                  </a:schemeClr>
                </a:solidFill>
              </a:rPr>
              <a:t>(</a:t>
            </a:r>
            <a:r>
              <a:rPr lang="en-US" sz="2000" smtClean="0">
                <a:solidFill>
                  <a:schemeClr val="bg1">
                    <a:lumMod val="95000"/>
                  </a:schemeClr>
                </a:solidFill>
              </a:rPr>
              <a:t>iii) </a:t>
            </a:r>
            <a:r>
              <a:rPr lang="en-US" sz="2000">
                <a:solidFill>
                  <a:schemeClr val="bg1">
                    <a:lumMod val="95000"/>
                  </a:schemeClr>
                </a:solidFill>
              </a:rPr>
              <a:t>social structure and social conflicts.</a:t>
            </a:r>
            <a:endParaRPr lang="en-US" altLang="en-US" sz="2000" dirty="0" smtClean="0">
              <a:solidFill>
                <a:schemeClr val="bg1">
                  <a:lumMod val="95000"/>
                </a:schemeClr>
              </a:solidFill>
            </a:endParaRPr>
          </a:p>
        </p:txBody>
      </p:sp>
      <p:sp>
        <p:nvSpPr>
          <p:cNvPr id="8198" name="TextBox 11"/>
          <p:cNvSpPr txBox="1">
            <a:spLocks noChangeArrowheads="1"/>
          </p:cNvSpPr>
          <p:nvPr/>
        </p:nvSpPr>
        <p:spPr bwMode="auto">
          <a:xfrm>
            <a:off x="592138" y="958850"/>
            <a:ext cx="74866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dirty="0" smtClean="0">
                <a:solidFill>
                  <a:schemeClr val="bg1">
                    <a:lumMod val="95000"/>
                  </a:schemeClr>
                </a:solidFill>
              </a:rPr>
              <a:t>“Constitution” in the modern sense is an anachronism for most of the period we will be studying. How do we deal with this fact?</a:t>
            </a:r>
            <a:endParaRPr lang="en-US" altLang="en-US" sz="2000" dirty="0" smtClean="0">
              <a:solidFill>
                <a:schemeClr val="bg1">
                  <a:lumMod val="95000"/>
                </a:schemeClr>
              </a:solidFill>
            </a:endParaRPr>
          </a:p>
        </p:txBody>
      </p:sp>
      <p:sp>
        <p:nvSpPr>
          <p:cNvPr id="7173"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dirty="0">
                <a:cs typeface="Times New Roman" panose="02020603050405020304" pitchFamily="18" charset="0"/>
              </a:rPr>
              <a:t>Pretend that medieval England had a constitution in the modern sense? The danger of anachronism and the mistakes of William Stubbs.</a:t>
            </a:r>
            <a:r>
              <a:rPr lang="en-US" altLang="en-US" sz="900" dirty="0"/>
              <a:t> </a:t>
            </a:r>
            <a:endParaRPr lang="en-US" altLang="en-US" dirty="0"/>
          </a:p>
        </p:txBody>
      </p:sp>
      <p:sp>
        <p:nvSpPr>
          <p:cNvPr id="7174" name="Rectangle 8"/>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dirty="0">
                <a:cs typeface="Times New Roman" panose="02020603050405020304" pitchFamily="18" charset="0"/>
              </a:rPr>
              <a:t>Pretend that medieval England had a constitution in the modern sense? The danger of anachronism and the mistakes of William Stubbs.</a:t>
            </a:r>
            <a:r>
              <a:rPr lang="en-US" altLang="en-US" sz="900" dirty="0"/>
              <a:t> </a:t>
            </a:r>
            <a:endParaRPr lang="en-US" altLang="en-US" dirty="0"/>
          </a:p>
        </p:txBody>
      </p:sp>
      <p:sp>
        <p:nvSpPr>
          <p:cNvPr id="7175" name="Rectangle 9"/>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dirty="0">
                <a:cs typeface="Times New Roman" panose="02020603050405020304" pitchFamily="18" charset="0"/>
              </a:rPr>
              <a:t>Pretend that medieval England had a constitution in the modern sense? The danger of anachronism and the mistakes of William Stubbs.</a:t>
            </a:r>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4288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interrelationship of Ideas, Institutions, and Society</a:t>
            </a:r>
          </a:p>
        </p:txBody>
      </p:sp>
      <p:sp>
        <p:nvSpPr>
          <p:cNvPr id="9219" name="TextBox 6"/>
          <p:cNvSpPr txBox="1">
            <a:spLocks noChangeArrowheads="1"/>
          </p:cNvSpPr>
          <p:nvPr/>
        </p:nvSpPr>
        <p:spPr bwMode="auto">
          <a:xfrm>
            <a:off x="1101725" y="1778000"/>
            <a:ext cx="2895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2000" dirty="0">
                <a:solidFill>
                  <a:schemeClr val="bg1"/>
                </a:solidFill>
              </a:rPr>
              <a:t>Ideas</a:t>
            </a:r>
          </a:p>
        </p:txBody>
      </p:sp>
      <p:pic>
        <p:nvPicPr>
          <p:cNvPr id="9220" name="Picture 5" descr="hourgla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2688" y="1752600"/>
            <a:ext cx="714375" cy="12668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cxnSp>
        <p:nvCxnSpPr>
          <p:cNvPr id="6" name="Straight Arrow Connector 5"/>
          <p:cNvCxnSpPr/>
          <p:nvPr/>
        </p:nvCxnSpPr>
        <p:spPr bwMode="auto">
          <a:xfrm flipV="1">
            <a:off x="2490788" y="1968500"/>
            <a:ext cx="9763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22" name="TextBox 6"/>
          <p:cNvSpPr txBox="1">
            <a:spLocks noChangeArrowheads="1"/>
          </p:cNvSpPr>
          <p:nvPr/>
        </p:nvSpPr>
        <p:spPr bwMode="auto">
          <a:xfrm>
            <a:off x="3303588" y="5191125"/>
            <a:ext cx="31559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2000" dirty="0" smtClean="0">
                <a:solidFill>
                  <a:schemeClr val="bg1"/>
                </a:solidFill>
              </a:rPr>
              <a:t>Institutions</a:t>
            </a:r>
            <a:endParaRPr lang="en-US" altLang="en-US" sz="2000" dirty="0">
              <a:solidFill>
                <a:schemeClr val="bg1"/>
              </a:solidFill>
            </a:endParaRPr>
          </a:p>
        </p:txBody>
      </p:sp>
      <p:cxnSp>
        <p:nvCxnSpPr>
          <p:cNvPr id="10" name="Straight Arrow Connector 9"/>
          <p:cNvCxnSpPr/>
          <p:nvPr/>
        </p:nvCxnSpPr>
        <p:spPr bwMode="auto">
          <a:xfrm flipV="1">
            <a:off x="2549525" y="2359025"/>
            <a:ext cx="97631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24" name="TextBox 6"/>
          <p:cNvSpPr txBox="1">
            <a:spLocks noChangeArrowheads="1"/>
          </p:cNvSpPr>
          <p:nvPr/>
        </p:nvSpPr>
        <p:spPr bwMode="auto">
          <a:xfrm>
            <a:off x="1109663" y="2546350"/>
            <a:ext cx="29368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2000" dirty="0">
                <a:solidFill>
                  <a:schemeClr val="bg1"/>
                </a:solidFill>
              </a:rPr>
              <a:t>Society</a:t>
            </a:r>
          </a:p>
        </p:txBody>
      </p:sp>
      <p:cxnSp>
        <p:nvCxnSpPr>
          <p:cNvPr id="12" name="Straight Arrow Connector 11"/>
          <p:cNvCxnSpPr/>
          <p:nvPr/>
        </p:nvCxnSpPr>
        <p:spPr bwMode="auto">
          <a:xfrm flipV="1">
            <a:off x="2549525" y="2751138"/>
            <a:ext cx="97631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9226" name="Picture 6" descr="hourglas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6463" y="3890963"/>
            <a:ext cx="1266825" cy="714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9227" name="TextBox 6"/>
          <p:cNvSpPr txBox="1">
            <a:spLocks noChangeArrowheads="1"/>
          </p:cNvSpPr>
          <p:nvPr/>
        </p:nvSpPr>
        <p:spPr bwMode="auto">
          <a:xfrm>
            <a:off x="1233488" y="4048125"/>
            <a:ext cx="29368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2000" dirty="0">
                <a:solidFill>
                  <a:schemeClr val="bg1"/>
                </a:solidFill>
              </a:rPr>
              <a:t>Society</a:t>
            </a:r>
          </a:p>
        </p:txBody>
      </p:sp>
      <p:cxnSp>
        <p:nvCxnSpPr>
          <p:cNvPr id="15" name="Straight Arrow Connector 14"/>
          <p:cNvCxnSpPr/>
          <p:nvPr/>
        </p:nvCxnSpPr>
        <p:spPr bwMode="auto">
          <a:xfrm flipV="1">
            <a:off x="2327275" y="4246563"/>
            <a:ext cx="97631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29" name="TextBox 6"/>
          <p:cNvSpPr txBox="1">
            <a:spLocks noChangeArrowheads="1"/>
          </p:cNvSpPr>
          <p:nvPr/>
        </p:nvSpPr>
        <p:spPr bwMode="auto">
          <a:xfrm>
            <a:off x="5870575" y="4048125"/>
            <a:ext cx="26781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2000" dirty="0">
                <a:solidFill>
                  <a:schemeClr val="bg1"/>
                </a:solidFill>
              </a:rPr>
              <a:t>Ideas</a:t>
            </a:r>
          </a:p>
        </p:txBody>
      </p:sp>
      <p:cxnSp>
        <p:nvCxnSpPr>
          <p:cNvPr id="17" name="Straight Arrow Connector 16"/>
          <p:cNvCxnSpPr>
            <a:stCxn id="9229" idx="1"/>
          </p:cNvCxnSpPr>
          <p:nvPr/>
        </p:nvCxnSpPr>
        <p:spPr bwMode="auto">
          <a:xfrm flipH="1" flipV="1">
            <a:off x="4902200" y="4246563"/>
            <a:ext cx="968375" cy="15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31" name="TextBox 6"/>
          <p:cNvSpPr txBox="1">
            <a:spLocks noChangeArrowheads="1"/>
          </p:cNvSpPr>
          <p:nvPr/>
        </p:nvSpPr>
        <p:spPr bwMode="auto">
          <a:xfrm>
            <a:off x="1101725" y="2155825"/>
            <a:ext cx="29337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2000" dirty="0" smtClean="0">
                <a:solidFill>
                  <a:schemeClr val="bg1"/>
                </a:solidFill>
              </a:rPr>
              <a:t>Institutions</a:t>
            </a:r>
            <a:endParaRPr lang="en-US" altLang="en-US" sz="2000" dirty="0">
              <a:solidFill>
                <a:schemeClr val="bg1"/>
              </a:solidFill>
            </a:endParaRPr>
          </a:p>
        </p:txBody>
      </p:sp>
      <p:cxnSp>
        <p:nvCxnSpPr>
          <p:cNvPr id="23" name="Straight Arrow Connector 22"/>
          <p:cNvCxnSpPr/>
          <p:nvPr/>
        </p:nvCxnSpPr>
        <p:spPr bwMode="auto">
          <a:xfrm flipH="1" flipV="1">
            <a:off x="4038600" y="4613275"/>
            <a:ext cx="17463" cy="622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a:t>The interrelationship of Ideas, Institutions, </a:t>
            </a:r>
            <a:r>
              <a:rPr lang="en-US" altLang="en-US" sz="2400"/>
              <a:t>and </a:t>
            </a:r>
            <a:r>
              <a:rPr lang="en-US" altLang="en-US" sz="2400" smtClean="0"/>
              <a:t>Society (cont’d)</a:t>
            </a:r>
            <a:endParaRPr lang="en-US" sz="2400"/>
          </a:p>
        </p:txBody>
      </p:sp>
      <p:sp>
        <p:nvSpPr>
          <p:cNvPr id="3" name="Content Placeholder 2"/>
          <p:cNvSpPr>
            <a:spLocks noGrp="1"/>
          </p:cNvSpPr>
          <p:nvPr>
            <p:ph idx="1"/>
          </p:nvPr>
        </p:nvSpPr>
        <p:spPr/>
        <p:txBody>
          <a:bodyPr/>
          <a:lstStyle/>
          <a:p>
            <a:pPr marL="0" indent="0">
              <a:buNone/>
            </a:pPr>
            <a:r>
              <a:rPr lang="en-US">
                <a:solidFill>
                  <a:schemeClr val="bg1">
                    <a:lumMod val="95000"/>
                  </a:schemeClr>
                </a:solidFill>
              </a:rPr>
              <a:t>Examples of change at each </a:t>
            </a:r>
            <a:r>
              <a:rPr lang="en-US">
                <a:solidFill>
                  <a:schemeClr val="bg1">
                    <a:lumMod val="95000"/>
                  </a:schemeClr>
                </a:solidFill>
              </a:rPr>
              <a:t>level</a:t>
            </a:r>
            <a:r>
              <a:rPr lang="en-US" smtClean="0">
                <a:solidFill>
                  <a:schemeClr val="bg1">
                    <a:lumMod val="95000"/>
                  </a:schemeClr>
                </a:solidFill>
              </a:rPr>
              <a:t>:</a:t>
            </a:r>
          </a:p>
          <a:p>
            <a:pPr marL="0" indent="0">
              <a:buNone/>
            </a:pPr>
            <a:endParaRPr lang="en-US">
              <a:solidFill>
                <a:schemeClr val="bg1">
                  <a:lumMod val="95000"/>
                </a:schemeClr>
              </a:solidFill>
            </a:endParaRPr>
          </a:p>
          <a:p>
            <a:r>
              <a:rPr lang="en-US" smtClean="0">
                <a:solidFill>
                  <a:schemeClr val="bg1">
                    <a:lumMod val="95000"/>
                  </a:schemeClr>
                </a:solidFill>
              </a:rPr>
              <a:t>In the </a:t>
            </a:r>
            <a:r>
              <a:rPr lang="en-US">
                <a:solidFill>
                  <a:schemeClr val="bg1">
                    <a:lumMod val="95000"/>
                  </a:schemeClr>
                </a:solidFill>
              </a:rPr>
              <a:t>Black Death </a:t>
            </a:r>
            <a:r>
              <a:rPr lang="en-US">
                <a:solidFill>
                  <a:schemeClr val="bg1">
                    <a:lumMod val="95000"/>
                  </a:schemeClr>
                </a:solidFill>
              </a:rPr>
              <a:t>of </a:t>
            </a:r>
            <a:r>
              <a:rPr lang="en-US" smtClean="0">
                <a:solidFill>
                  <a:schemeClr val="bg1">
                    <a:lumMod val="95000"/>
                  </a:schemeClr>
                </a:solidFill>
              </a:rPr>
              <a:t>1348 between a third and a half of the English population died.</a:t>
            </a:r>
          </a:p>
          <a:p>
            <a:endParaRPr lang="en-US">
              <a:solidFill>
                <a:schemeClr val="bg1">
                  <a:lumMod val="95000"/>
                </a:schemeClr>
              </a:solidFill>
            </a:endParaRPr>
          </a:p>
          <a:p>
            <a:r>
              <a:rPr lang="en-US" smtClean="0">
                <a:solidFill>
                  <a:schemeClr val="bg1">
                    <a:lumMod val="95000"/>
                  </a:schemeClr>
                </a:solidFill>
              </a:rPr>
              <a:t>Henry </a:t>
            </a:r>
            <a:r>
              <a:rPr lang="en-US">
                <a:solidFill>
                  <a:schemeClr val="bg1">
                    <a:lumMod val="95000"/>
                  </a:schemeClr>
                </a:solidFill>
              </a:rPr>
              <a:t>II (1154–1189</a:t>
            </a:r>
            <a:r>
              <a:rPr lang="en-US">
                <a:solidFill>
                  <a:schemeClr val="bg1">
                    <a:lumMod val="95000"/>
                  </a:schemeClr>
                </a:solidFill>
              </a:rPr>
              <a:t>) </a:t>
            </a:r>
            <a:r>
              <a:rPr lang="en-US" smtClean="0">
                <a:solidFill>
                  <a:schemeClr val="bg1">
                    <a:lumMod val="95000"/>
                  </a:schemeClr>
                </a:solidFill>
              </a:rPr>
              <a:t>made a number of changes in English institutions.</a:t>
            </a:r>
          </a:p>
          <a:p>
            <a:endParaRPr lang="en-US">
              <a:solidFill>
                <a:schemeClr val="bg1">
                  <a:lumMod val="95000"/>
                </a:schemeClr>
              </a:solidFill>
            </a:endParaRPr>
          </a:p>
          <a:p>
            <a:r>
              <a:rPr lang="en-US" smtClean="0">
                <a:solidFill>
                  <a:schemeClr val="bg1">
                    <a:lumMod val="95000"/>
                  </a:schemeClr>
                </a:solidFill>
              </a:rPr>
              <a:t>About 50 years before Henry II Irnerius began a </a:t>
            </a:r>
            <a:r>
              <a:rPr lang="en-US">
                <a:solidFill>
                  <a:schemeClr val="bg1">
                    <a:lumMod val="95000"/>
                  </a:schemeClr>
                </a:solidFill>
              </a:rPr>
              <a:t>revival of the study of </a:t>
            </a:r>
            <a:r>
              <a:rPr lang="en-US">
                <a:solidFill>
                  <a:schemeClr val="bg1">
                    <a:lumMod val="95000"/>
                  </a:schemeClr>
                </a:solidFill>
              </a:rPr>
              <a:t>Roman </a:t>
            </a:r>
            <a:r>
              <a:rPr lang="en-US" smtClean="0">
                <a:solidFill>
                  <a:schemeClr val="bg1">
                    <a:lumMod val="95000"/>
                  </a:schemeClr>
                </a:solidFill>
              </a:rPr>
              <a:t>law and Gratian began a revival of the study canon law.</a:t>
            </a:r>
            <a:endParaRPr lang="en-US" altLang="en-US">
              <a:solidFill>
                <a:schemeClr val="bg1">
                  <a:lumMod val="95000"/>
                </a:schemeClr>
              </a:solidFill>
            </a:endParaRPr>
          </a:p>
          <a:p>
            <a:endParaRPr lang="en-US"/>
          </a:p>
        </p:txBody>
      </p:sp>
    </p:spTree>
    <p:extLst>
      <p:ext uri="{BB962C8B-B14F-4D97-AF65-F5344CB8AC3E}">
        <p14:creationId xmlns:p14="http://schemas.microsoft.com/office/powerpoint/2010/main" val="2629191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8"/>
            <a:ext cx="8229600" cy="478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A theme for the course?</a:t>
            </a:r>
          </a:p>
        </p:txBody>
      </p:sp>
      <p:sp>
        <p:nvSpPr>
          <p:cNvPr id="12293" name="TextBox 1"/>
          <p:cNvSpPr txBox="1">
            <a:spLocks noChangeArrowheads="1"/>
          </p:cNvSpPr>
          <p:nvPr/>
        </p:nvSpPr>
        <p:spPr bwMode="auto">
          <a:xfrm>
            <a:off x="457200" y="753626"/>
            <a:ext cx="74295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defRPr/>
            </a:pPr>
            <a:endParaRPr lang="en-US" altLang="en-US" sz="2000" dirty="0" smtClean="0">
              <a:solidFill>
                <a:schemeClr val="bg1"/>
              </a:solidFill>
            </a:endParaRPr>
          </a:p>
          <a:p>
            <a:pPr marL="0" lvl="0" indent="0">
              <a:defRPr/>
            </a:pPr>
            <a:r>
              <a:rPr lang="en-US" sz="2000" dirty="0" smtClean="0">
                <a:solidFill>
                  <a:schemeClr val="bg1">
                    <a:lumMod val="95000"/>
                  </a:schemeClr>
                </a:solidFill>
              </a:rPr>
              <a:t>No one theme for the course, but rather a starting point and an ending point:</a:t>
            </a:r>
            <a:r>
              <a:rPr lang="en-US" sz="2000" dirty="0" smtClean="0">
                <a:solidFill>
                  <a:schemeClr val="bg1"/>
                </a:solidFill>
              </a:rPr>
              <a:t> </a:t>
            </a:r>
            <a:r>
              <a:rPr lang="en-US" altLang="en-US" sz="2000" dirty="0">
                <a:solidFill>
                  <a:schemeClr val="bg1"/>
                </a:solidFill>
                <a:ea typeface="Times New Roman" panose="02020603050405020304" pitchFamily="18" charset="0"/>
                <a:cs typeface="Courier New" panose="02070309020205020404" pitchFamily="49" charset="0"/>
              </a:rPr>
              <a:t>Hengist and Horsa on the Isle of Thanet around 450 A.D., to Elizabeth I </a:t>
            </a:r>
            <a:r>
              <a:rPr lang="en-US" altLang="en-US" sz="2000" dirty="0" smtClean="0">
                <a:solidFill>
                  <a:schemeClr val="bg1"/>
                </a:solidFill>
                <a:ea typeface="Times New Roman" panose="02020603050405020304" pitchFamily="18" charset="0"/>
                <a:cs typeface="Courier New" panose="02070309020205020404" pitchFamily="49" charset="0"/>
              </a:rPr>
              <a:t>(d. 1603) or </a:t>
            </a:r>
            <a:r>
              <a:rPr lang="en-US" altLang="en-US" sz="2000" dirty="0">
                <a:solidFill>
                  <a:schemeClr val="bg1"/>
                </a:solidFill>
                <a:ea typeface="Times New Roman" panose="02020603050405020304" pitchFamily="18" charset="0"/>
                <a:cs typeface="Courier New" panose="02070309020205020404" pitchFamily="49" charset="0"/>
              </a:rPr>
              <a:t>Queen </a:t>
            </a:r>
            <a:r>
              <a:rPr lang="en-US" altLang="en-US" sz="2000" dirty="0" smtClean="0">
                <a:solidFill>
                  <a:schemeClr val="bg1"/>
                </a:solidFill>
                <a:ea typeface="Times New Roman" panose="02020603050405020304" pitchFamily="18" charset="0"/>
                <a:cs typeface="Courier New" panose="02070309020205020404" pitchFamily="49" charset="0"/>
              </a:rPr>
              <a:t>Anne (d. 1714).</a:t>
            </a:r>
            <a:r>
              <a:rPr lang="en-US" altLang="en-US" sz="2000" dirty="0" smtClean="0">
                <a:solidFill>
                  <a:schemeClr val="bg1"/>
                </a:solidFill>
              </a:rPr>
              <a:t> </a:t>
            </a:r>
            <a:endParaRPr lang="en-US" altLang="en-US" sz="2000" dirty="0">
              <a:solidFill>
                <a:schemeClr val="bg1"/>
              </a:solidFill>
            </a:endParaRPr>
          </a:p>
          <a:p>
            <a:pPr marL="0" indent="0">
              <a:defRPr/>
            </a:pPr>
            <a:endParaRPr lang="en-US" sz="2000" dirty="0" smtClean="0">
              <a:solidFill>
                <a:schemeClr val="bg1"/>
              </a:solidFill>
            </a:endParaRPr>
          </a:p>
          <a:p>
            <a:pPr marL="0" indent="0">
              <a:defRPr/>
            </a:pPr>
            <a:endParaRPr lang="en-US" sz="2000" dirty="0">
              <a:solidFill>
                <a:schemeClr val="bg1"/>
              </a:solidFill>
            </a:endParaRPr>
          </a:p>
          <a:p>
            <a:pPr marL="0" indent="0">
              <a:defRPr/>
            </a:pPr>
            <a:r>
              <a:rPr lang="en-US" sz="2000" dirty="0" smtClean="0">
                <a:solidFill>
                  <a:schemeClr val="bg1"/>
                </a:solidFill>
              </a:rPr>
              <a:t>One can start on a </a:t>
            </a:r>
            <a:r>
              <a:rPr lang="en-US" sz="2000" dirty="0">
                <a:solidFill>
                  <a:schemeClr val="bg1"/>
                </a:solidFill>
              </a:rPr>
              <a:t>general theme for the </a:t>
            </a:r>
            <a:r>
              <a:rPr lang="en-US" sz="2000" dirty="0" smtClean="0">
                <a:solidFill>
                  <a:schemeClr val="bg1"/>
                </a:solidFill>
              </a:rPr>
              <a:t>course by focusing on the </a:t>
            </a:r>
            <a:r>
              <a:rPr lang="en-US" sz="2000" dirty="0">
                <a:solidFill>
                  <a:schemeClr val="bg1"/>
                </a:solidFill>
              </a:rPr>
              <a:t>difference between legal and constitutional history. For our early periods, at least, the legal is but a phase of the broader picture. By the end it has become so specialized that one can think of legal and constitutional history as </a:t>
            </a:r>
            <a:r>
              <a:rPr lang="en-US" sz="2000" dirty="0" smtClean="0">
                <a:solidFill>
                  <a:schemeClr val="bg1"/>
                </a:solidFill>
              </a:rPr>
              <a:t>different. The story can be fit into either liberal or Marxist views of history, but it is more specific: t</a:t>
            </a:r>
            <a:r>
              <a:rPr lang="en-US" sz="2000" dirty="0" smtClean="0">
                <a:solidFill>
                  <a:schemeClr val="bg1">
                    <a:lumMod val="95000"/>
                  </a:schemeClr>
                </a:solidFill>
              </a:rPr>
              <a:t>he development of something called the “common law.”</a:t>
            </a:r>
            <a:endParaRPr lang="en-US" altLang="en-US" sz="2000" dirty="0" smtClean="0">
              <a:solidFill>
                <a:schemeClr val="bg1">
                  <a:lumMod val="95000"/>
                </a:schemeClr>
              </a:solidFill>
            </a:endParaRPr>
          </a:p>
          <a:p>
            <a:pPr>
              <a:buFont typeface="Arial" panose="020B0604020202020204" pitchFamily="34" charset="0"/>
              <a:buChar char="•"/>
              <a:defRPr/>
            </a:pPr>
            <a:endParaRPr lang="en-US" altLang="en-US" sz="2000" i="1" dirty="0" smtClean="0">
              <a:solidFill>
                <a:schemeClr val="bg1">
                  <a:lumMod val="9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Periodization</a:t>
            </a:r>
          </a:p>
        </p:txBody>
      </p:sp>
      <p:sp>
        <p:nvSpPr>
          <p:cNvPr id="13315" name="TextBox 6"/>
          <p:cNvSpPr txBox="1">
            <a:spLocks noChangeArrowheads="1"/>
          </p:cNvSpPr>
          <p:nvPr/>
        </p:nvSpPr>
        <p:spPr bwMode="auto">
          <a:xfrm>
            <a:off x="184150" y="5536465"/>
            <a:ext cx="60912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2000" dirty="0">
                <a:solidFill>
                  <a:schemeClr val="bg1"/>
                </a:solidFill>
                <a:hlinkClick r:id="rId3"/>
              </a:rPr>
              <a:t>Tabular outline of the periodization</a:t>
            </a:r>
            <a:r>
              <a:rPr lang="en-US" altLang="en-US" sz="2000" dirty="0">
                <a:solidFill>
                  <a:schemeClr val="bg1"/>
                </a:solidFill>
              </a:rPr>
              <a:t>.</a:t>
            </a:r>
          </a:p>
        </p:txBody>
      </p:sp>
      <p:sp>
        <p:nvSpPr>
          <p:cNvPr id="14342" name="TextBox 9"/>
          <p:cNvSpPr txBox="1">
            <a:spLocks noChangeArrowheads="1"/>
          </p:cNvSpPr>
          <p:nvPr/>
        </p:nvSpPr>
        <p:spPr bwMode="auto">
          <a:xfrm>
            <a:off x="346075" y="1152525"/>
            <a:ext cx="7446963"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dirty="0" smtClean="0">
                <a:solidFill>
                  <a:schemeClr val="bg1">
                    <a:lumMod val="95000"/>
                  </a:schemeClr>
                </a:solidFill>
                <a:latin typeface="+mn-lt"/>
              </a:rPr>
              <a:t>The Age of Tort, 600–1150, </a:t>
            </a:r>
            <a:r>
              <a:rPr lang="en-US" sz="2000" smtClean="0">
                <a:solidFill>
                  <a:schemeClr val="bg1">
                    <a:lumMod val="95000"/>
                  </a:schemeClr>
                </a:solidFill>
                <a:latin typeface="+mn-lt"/>
              </a:rPr>
              <a:t>Anglo-Saxon </a:t>
            </a:r>
            <a:r>
              <a:rPr lang="en-US" sz="2000">
                <a:solidFill>
                  <a:schemeClr val="bg1">
                    <a:lumMod val="95000"/>
                  </a:schemeClr>
                </a:solidFill>
                <a:latin typeface="+mn-lt"/>
              </a:rPr>
              <a:t>and Norman England. In this period we will see notions of kingship and lordship emerging out of the bedrock of a kin-based Germanic society</a:t>
            </a:r>
            <a:r>
              <a:rPr lang="en-US" sz="2000">
                <a:solidFill>
                  <a:schemeClr val="bg1">
                    <a:lumMod val="95000"/>
                  </a:schemeClr>
                </a:solidFill>
                <a:latin typeface="+mn-lt"/>
              </a:rPr>
              <a:t>, </a:t>
            </a:r>
            <a:r>
              <a:rPr lang="en-US" sz="2000" smtClean="0">
                <a:solidFill>
                  <a:schemeClr val="bg1">
                    <a:lumMod val="95000"/>
                  </a:schemeClr>
                </a:solidFill>
                <a:latin typeface="+mn-lt"/>
              </a:rPr>
              <a:t>England united </a:t>
            </a:r>
            <a:r>
              <a:rPr lang="en-US" sz="2000">
                <a:solidFill>
                  <a:schemeClr val="bg1">
                    <a:lumMod val="95000"/>
                  </a:schemeClr>
                </a:solidFill>
                <a:latin typeface="+mn-lt"/>
              </a:rPr>
              <a:t>under one king, and </a:t>
            </a:r>
            <a:r>
              <a:rPr lang="en-US" sz="2000">
                <a:solidFill>
                  <a:schemeClr val="bg1">
                    <a:lumMod val="95000"/>
                  </a:schemeClr>
                </a:solidFill>
                <a:latin typeface="+mn-lt"/>
              </a:rPr>
              <a:t>in </a:t>
            </a:r>
            <a:r>
              <a:rPr lang="en-US" sz="2000" smtClean="0">
                <a:solidFill>
                  <a:schemeClr val="bg1">
                    <a:lumMod val="95000"/>
                  </a:schemeClr>
                </a:solidFill>
                <a:latin typeface="+mn-lt"/>
              </a:rPr>
              <a:t>the </a:t>
            </a:r>
            <a:r>
              <a:rPr lang="en-US" sz="2000">
                <a:solidFill>
                  <a:schemeClr val="bg1">
                    <a:lumMod val="95000"/>
                  </a:schemeClr>
                </a:solidFill>
                <a:latin typeface="+mn-lt"/>
              </a:rPr>
              <a:t>king </a:t>
            </a:r>
            <a:r>
              <a:rPr lang="en-US" sz="2000" smtClean="0">
                <a:solidFill>
                  <a:schemeClr val="bg1">
                    <a:lumMod val="95000"/>
                  </a:schemeClr>
                </a:solidFill>
                <a:latin typeface="+mn-lt"/>
              </a:rPr>
              <a:t>coming </a:t>
            </a:r>
            <a:r>
              <a:rPr lang="en-US" sz="2000">
                <a:solidFill>
                  <a:schemeClr val="bg1">
                    <a:lumMod val="95000"/>
                  </a:schemeClr>
                </a:solidFill>
                <a:latin typeface="+mn-lt"/>
              </a:rPr>
              <a:t>to be associated with the redress of legal wrongs, the tort referred to in the catch-phrase.</a:t>
            </a:r>
            <a:endParaRPr lang="en-US" sz="2000" dirty="0" smtClean="0">
              <a:solidFill>
                <a:schemeClr val="bg1">
                  <a:lumMod val="95000"/>
                </a:schemeClr>
              </a:solidFill>
              <a:latin typeface="+mn-lt"/>
            </a:endParaRPr>
          </a:p>
          <a:p>
            <a:pPr>
              <a:defRPr/>
            </a:pPr>
            <a:endParaRPr lang="en-US" altLang="en-US" sz="2000" dirty="0" smtClean="0">
              <a:solidFill>
                <a:schemeClr val="bg1">
                  <a:lumMod val="95000"/>
                </a:schemeClr>
              </a:solidFill>
              <a:latin typeface="+mn-lt"/>
            </a:endParaRPr>
          </a:p>
          <a:p>
            <a:pPr marL="342900" indent="-342900">
              <a:buFont typeface="Arial" panose="020B0604020202020204" pitchFamily="34" charset="0"/>
              <a:buChar char="•"/>
              <a:defRPr/>
            </a:pPr>
            <a:r>
              <a:rPr lang="en-US" altLang="en-US" sz="2000" dirty="0" smtClean="0">
                <a:solidFill>
                  <a:schemeClr val="bg1">
                    <a:lumMod val="95000"/>
                  </a:schemeClr>
                </a:solidFill>
                <a:ea typeface="Times New Roman" panose="02020603050405020304" pitchFamily="18" charset="0"/>
                <a:cs typeface="Courier New" panose="02070309020205020404" pitchFamily="49" charset="0"/>
              </a:rPr>
              <a:t>The Age of Property, (1000?, 1066?) 1150–1300, Norman and Angevin England</a:t>
            </a:r>
            <a:r>
              <a:rPr lang="en-US" altLang="en-US" sz="2000" smtClean="0">
                <a:solidFill>
                  <a:schemeClr val="bg1">
                    <a:lumMod val="95000"/>
                  </a:schemeClr>
                </a:solidFill>
                <a:ea typeface="Times New Roman" panose="02020603050405020304" pitchFamily="18" charset="0"/>
                <a:cs typeface="Courier New" panose="02070309020205020404" pitchFamily="49" charset="0"/>
              </a:rPr>
              <a:t>.</a:t>
            </a:r>
            <a:r>
              <a:rPr lang="en-US" altLang="en-US" sz="2000" smtClean="0">
                <a:solidFill>
                  <a:schemeClr val="bg1">
                    <a:lumMod val="95000"/>
                  </a:schemeClr>
                </a:solidFill>
              </a:rPr>
              <a:t> </a:t>
            </a:r>
            <a:r>
              <a:rPr lang="en-US" sz="2000">
                <a:solidFill>
                  <a:schemeClr val="bg1">
                    <a:lumMod val="95000"/>
                  </a:schemeClr>
                </a:solidFill>
              </a:rPr>
              <a:t>In this period we </a:t>
            </a:r>
            <a:r>
              <a:rPr lang="en-US" sz="2000">
                <a:solidFill>
                  <a:schemeClr val="bg1">
                    <a:lumMod val="95000"/>
                  </a:schemeClr>
                </a:solidFill>
              </a:rPr>
              <a:t>will </a:t>
            </a:r>
            <a:r>
              <a:rPr lang="en-US" sz="2000" smtClean="0">
                <a:solidFill>
                  <a:schemeClr val="bg1">
                    <a:lumMod val="95000"/>
                  </a:schemeClr>
                </a:solidFill>
              </a:rPr>
              <a:t>see</a:t>
            </a:r>
            <a:r>
              <a:rPr lang="en-US" sz="2000">
                <a:solidFill>
                  <a:schemeClr val="bg1">
                    <a:lumMod val="95000"/>
                  </a:schemeClr>
                </a:solidFill>
                <a:latin typeface="+mn-lt"/>
              </a:rPr>
              <a:t> </a:t>
            </a:r>
            <a:r>
              <a:rPr lang="en-US" sz="2000">
                <a:solidFill>
                  <a:schemeClr val="bg1">
                    <a:lumMod val="95000"/>
                  </a:schemeClr>
                </a:solidFill>
                <a:latin typeface="+mn-lt"/>
              </a:rPr>
              <a:t>a foreign conqueror developing a military system based on land-tenure, and his successors developing central royal institutions, which ultimately come to destabilize and transform the system that the conqueror had installed.</a:t>
            </a:r>
            <a:endParaRPr lang="en-US" altLang="en-US" sz="2000" dirty="0" smtClean="0">
              <a:solidFill>
                <a:schemeClr val="bg1">
                  <a:lumMod val="95000"/>
                </a:schemeClr>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Periodization (cont’d)</a:t>
            </a:r>
            <a:endParaRPr lang="en-US" altLang="en-US" sz="2400" dirty="0" smtClean="0"/>
          </a:p>
        </p:txBody>
      </p:sp>
      <p:sp>
        <p:nvSpPr>
          <p:cNvPr id="13315" name="TextBox 6"/>
          <p:cNvSpPr txBox="1">
            <a:spLocks noChangeArrowheads="1"/>
          </p:cNvSpPr>
          <p:nvPr/>
        </p:nvSpPr>
        <p:spPr bwMode="auto">
          <a:xfrm>
            <a:off x="184150" y="5466840"/>
            <a:ext cx="60912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2000" dirty="0">
                <a:solidFill>
                  <a:schemeClr val="bg1"/>
                </a:solidFill>
                <a:hlinkClick r:id="rId3"/>
              </a:rPr>
              <a:t>Tabular outline of the periodization</a:t>
            </a:r>
            <a:r>
              <a:rPr lang="en-US" altLang="en-US" sz="2000" dirty="0">
                <a:solidFill>
                  <a:schemeClr val="bg1"/>
                </a:solidFill>
              </a:rPr>
              <a:t>.</a:t>
            </a:r>
          </a:p>
        </p:txBody>
      </p:sp>
      <p:sp>
        <p:nvSpPr>
          <p:cNvPr id="14342" name="TextBox 9"/>
          <p:cNvSpPr txBox="1">
            <a:spLocks noChangeArrowheads="1"/>
          </p:cNvSpPr>
          <p:nvPr/>
        </p:nvSpPr>
        <p:spPr bwMode="auto">
          <a:xfrm>
            <a:off x="346075" y="1152525"/>
            <a:ext cx="7446963"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altLang="en-US" sz="2000" smtClean="0">
                <a:solidFill>
                  <a:schemeClr val="bg1">
                    <a:lumMod val="95000"/>
                  </a:schemeClr>
                </a:solidFill>
                <a:latin typeface="+mn-lt"/>
              </a:rPr>
              <a:t>The </a:t>
            </a:r>
            <a:r>
              <a:rPr lang="en-US" sz="2000" dirty="0" smtClean="0">
                <a:solidFill>
                  <a:schemeClr val="bg1">
                    <a:lumMod val="95000"/>
                  </a:schemeClr>
                </a:solidFill>
                <a:latin typeface="+mn-lt"/>
              </a:rPr>
              <a:t>Age of Trespass, (1250) 1300–1500 (1602), Plantagenet, Lancastrian, Yorkist and early Tudor </a:t>
            </a:r>
            <a:r>
              <a:rPr lang="en-US" sz="2000" smtClean="0">
                <a:solidFill>
                  <a:schemeClr val="bg1">
                    <a:lumMod val="95000"/>
                  </a:schemeClr>
                </a:solidFill>
                <a:latin typeface="+mn-lt"/>
              </a:rPr>
              <a:t>England</a:t>
            </a:r>
            <a:r>
              <a:rPr lang="en-US" sz="2000">
                <a:solidFill>
                  <a:schemeClr val="bg1">
                    <a:lumMod val="95000"/>
                  </a:schemeClr>
                </a:solidFill>
                <a:latin typeface="+mn-lt"/>
              </a:rPr>
              <a:t>. In this period, we will see the emergence of Parliament as an important legal institution, and the central royal courts coming to take over the personal actions, what today we call tort and contract.</a:t>
            </a:r>
            <a:endParaRPr lang="en-US" sz="2000" dirty="0" smtClean="0">
              <a:solidFill>
                <a:schemeClr val="bg1">
                  <a:lumMod val="95000"/>
                </a:schemeClr>
              </a:solidFill>
              <a:latin typeface="+mn-lt"/>
            </a:endParaRPr>
          </a:p>
          <a:p>
            <a:pPr marL="342900" indent="-342900">
              <a:buFont typeface="Arial" panose="020B0604020202020204" pitchFamily="34" charset="0"/>
              <a:buChar char="•"/>
              <a:defRPr/>
            </a:pPr>
            <a:endParaRPr lang="en-US" altLang="en-US" sz="2000" dirty="0" smtClean="0">
              <a:solidFill>
                <a:schemeClr val="bg1">
                  <a:lumMod val="95000"/>
                </a:schemeClr>
              </a:solidFill>
              <a:latin typeface="+mn-lt"/>
            </a:endParaRPr>
          </a:p>
          <a:p>
            <a:pPr marL="342900" indent="-342900">
              <a:buFont typeface="Arial" panose="020B0604020202020204" pitchFamily="34" charset="0"/>
              <a:buChar char="•"/>
              <a:defRPr/>
            </a:pPr>
            <a:r>
              <a:rPr lang="en-US" sz="2000" dirty="0" smtClean="0">
                <a:solidFill>
                  <a:schemeClr val="bg1">
                    <a:lumMod val="95000"/>
                  </a:schemeClr>
                </a:solidFill>
              </a:rPr>
              <a:t>The Age of Equity, (1375) 1500–1700, Lancastrian</a:t>
            </a:r>
            <a:r>
              <a:rPr lang="en-US" sz="2000" smtClean="0">
                <a:solidFill>
                  <a:schemeClr val="bg1">
                    <a:lumMod val="95000"/>
                  </a:schemeClr>
                </a:solidFill>
              </a:rPr>
              <a:t>, </a:t>
            </a:r>
            <a:r>
              <a:rPr lang="en-US" sz="2000">
                <a:solidFill>
                  <a:schemeClr val="bg1">
                    <a:lumMod val="95000"/>
                  </a:schemeClr>
                </a:solidFill>
              </a:rPr>
              <a:t>Yorkist, Tudor and Stuart England. In this period, we will see social turmoil threatening to dismember the medieval system of law and institutions and how a new set of institutions modified the law but allowed for the preservation of a continuity with the past that was unusual for its period.</a:t>
            </a:r>
            <a:endParaRPr lang="en-US" altLang="en-US" sz="2000" dirty="0" smtClean="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3674210188"/>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19231</TotalTime>
  <Words>1413</Words>
  <Application>Microsoft Office PowerPoint</Application>
  <PresentationFormat>On-screen Show (4:3)</PresentationFormat>
  <Paragraphs>91</Paragraphs>
  <Slides>12</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Courier New</vt:lpstr>
      <vt:lpstr>Times New Roman</vt:lpstr>
      <vt:lpstr>bilder constitutionalism</vt:lpstr>
      <vt:lpstr>PowerPoint Presentation</vt:lpstr>
      <vt:lpstr>What is this course about?</vt:lpstr>
      <vt:lpstr>What is this course about? “Legal”.</vt:lpstr>
      <vt:lpstr>What is this course about? “Constitutional”.</vt:lpstr>
      <vt:lpstr>The interrelationship of Ideas, Institutions, and Society</vt:lpstr>
      <vt:lpstr>The interrelationship of Ideas, Institutions, and Society (cont’d)</vt:lpstr>
      <vt:lpstr>A theme for the course?</vt:lpstr>
      <vt:lpstr>Periodization</vt:lpstr>
      <vt:lpstr>Periodization (cont’d)</vt:lpstr>
      <vt:lpstr>Remarks on the periodization</vt:lpstr>
      <vt:lpstr>Method of proceeding</vt:lpstr>
      <vt:lpstr>Why take this course (particularly undergraduates)?</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161</cp:revision>
  <dcterms:created xsi:type="dcterms:W3CDTF">2007-01-08T17:13:49Z</dcterms:created>
  <dcterms:modified xsi:type="dcterms:W3CDTF">2021-08-14T13:01:49Z</dcterms:modified>
</cp:coreProperties>
</file>