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83" r:id="rId2"/>
    <p:sldId id="425" r:id="rId3"/>
    <p:sldId id="471" r:id="rId4"/>
    <p:sldId id="551" r:id="rId5"/>
    <p:sldId id="565" r:id="rId6"/>
    <p:sldId id="552" r:id="rId7"/>
    <p:sldId id="553" r:id="rId8"/>
    <p:sldId id="554" r:id="rId9"/>
    <p:sldId id="555" r:id="rId10"/>
    <p:sldId id="556" r:id="rId11"/>
    <p:sldId id="557" r:id="rId12"/>
    <p:sldId id="571" r:id="rId13"/>
    <p:sldId id="566" r:id="rId14"/>
    <p:sldId id="558" r:id="rId15"/>
    <p:sldId id="567" r:id="rId16"/>
    <p:sldId id="559" r:id="rId17"/>
    <p:sldId id="568" r:id="rId1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788" autoAdjust="0"/>
    <p:restoredTop sz="91603" autoAdjust="0"/>
  </p:normalViewPr>
  <p:slideViewPr>
    <p:cSldViewPr snapToGrid="0">
      <p:cViewPr varScale="1">
        <p:scale>
          <a:sx n="100" d="100"/>
          <a:sy n="100" d="100"/>
        </p:scale>
        <p:origin x="70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3010507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1045277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884501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3195128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6619864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3138931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563572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2300085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2026473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796639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516263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926637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932195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127882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ec19.lecture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br>
              <a:rPr lang="en-US" altLang="en-US" sz="2400" dirty="0"/>
            </a:br>
            <a:r>
              <a:rPr lang="en-US" altLang="en-US" sz="2400" dirty="0" smtClean="0"/>
              <a:t>The Idea of Law, c. 1500: Littleton, Fortescue, St. German</a:t>
            </a:r>
            <a:r>
              <a:rPr lang="en-US" altLang="en-US" dirty="0"/>
              <a:t/>
            </a:r>
            <a:br>
              <a:rPr lang="en-US" altLang="en-US" dirty="0"/>
            </a:br>
            <a:r>
              <a:rPr lang="en-US" altLang="en-US" dirty="0"/>
              <a:t>Lecture </a:t>
            </a:r>
            <a:r>
              <a:rPr lang="en-US" altLang="en-US" dirty="0" smtClean="0"/>
              <a:t>19</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5104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Fortescue (cont’d): comparison with </a:t>
            </a:r>
            <a:r>
              <a:rPr lang="en-US" altLang="en-US" sz="2400" dirty="0" smtClean="0"/>
              <a:t>France (cont’d)</a:t>
            </a:r>
            <a:endParaRPr lang="en-US" altLang="en-US" sz="2400" dirty="0"/>
          </a:p>
        </p:txBody>
      </p:sp>
      <p:sp>
        <p:nvSpPr>
          <p:cNvPr id="8" name="TextBox 7"/>
          <p:cNvSpPr txBox="1"/>
          <p:nvPr/>
        </p:nvSpPr>
        <p:spPr>
          <a:xfrm>
            <a:off x="457200" y="911590"/>
            <a:ext cx="8686800" cy="3477875"/>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effects of the civil law on the poverty of France and the richness of England: “You remember, most admirable prince, you have seen how rich in fruits are the villages and towns of the kingdom of France, whilst you were travelling there, but so burdened by the men-at-arms, and their horses, of the king of that land, that you could be entertained in scarcely any of them except the great towns. . . . [In England] every inhabitant of that realm uses at his own pleasure the fruits which his land yields, the increase of his flock, and all the emoluments which he gains, whether by his own industry or that of others, from land and sea, hindered by the injuries and rapine of none without obtaining at least due amends.” (</a:t>
            </a:r>
            <a:r>
              <a:rPr lang="en-US" sz="2000" i="1" dirty="0">
                <a:solidFill>
                  <a:schemeClr val="bg1"/>
                </a:solidFill>
              </a:rPr>
              <a:t>Mats</a:t>
            </a:r>
            <a:r>
              <a:rPr lang="en-US" sz="2000" dirty="0">
                <a:solidFill>
                  <a:schemeClr val="bg1"/>
                </a:solidFill>
              </a:rPr>
              <a:t>., p. IX–16, IX–17)</a:t>
            </a:r>
            <a:endParaRPr lang="en-US" sz="8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193980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Fortescue (cont’d): </a:t>
            </a:r>
            <a:r>
              <a:rPr lang="en-US" altLang="en-US" sz="2400" dirty="0" smtClean="0"/>
              <a:t>conclusion</a:t>
            </a:r>
            <a:endParaRPr lang="en-US" altLang="en-US" sz="2400" dirty="0"/>
          </a:p>
        </p:txBody>
      </p:sp>
      <p:sp>
        <p:nvSpPr>
          <p:cNvPr id="8" name="TextBox 7"/>
          <p:cNvSpPr txBox="1"/>
          <p:nvPr/>
        </p:nvSpPr>
        <p:spPr>
          <a:xfrm>
            <a:off x="457200" y="818622"/>
            <a:ext cx="8686800" cy="4339650"/>
          </a:xfrm>
          <a:prstGeom prst="rect">
            <a:avLst/>
          </a:prstGeom>
          <a:noFill/>
        </p:spPr>
        <p:txBody>
          <a:bodyPr wrap="square">
            <a:spAutoFit/>
          </a:bodyPr>
          <a:lstStyle/>
          <a:p>
            <a:pPr>
              <a:defRPr/>
            </a:pPr>
            <a:endParaRPr lang="en-US" sz="8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Concludes </a:t>
            </a:r>
            <a:r>
              <a:rPr lang="en-US" sz="2000" dirty="0">
                <a:solidFill>
                  <a:schemeClr val="bg1"/>
                </a:solidFill>
              </a:rPr>
              <a:t>that Thomas Aquinas concludes that it were best that all men be ruled politically. The passage is too long to read here, but it is well worth reading carefully. Aquinas might not have disagreed with what is said here, it is not quite what Aquinas says. (Mats., p. IX–18)</a:t>
            </a:r>
            <a:endParaRPr lang="en-US" sz="800" dirty="0">
              <a:solidFill>
                <a:schemeClr val="bg1"/>
              </a:solidFill>
            </a:endParaRPr>
          </a:p>
          <a:p>
            <a:pPr>
              <a:defRPr/>
            </a:pPr>
            <a:endParaRPr lang="en-US" sz="800" dirty="0">
              <a:solidFill>
                <a:schemeClr val="bg1"/>
              </a:solidFill>
            </a:endParaRPr>
          </a:p>
          <a:p>
            <a:pPr>
              <a:defRPr/>
            </a:pPr>
            <a:r>
              <a:rPr lang="en-US" sz="2000" dirty="0">
                <a:solidFill>
                  <a:schemeClr val="bg1"/>
                </a:solidFill>
              </a:rPr>
              <a:t>Fortescue’s contribution to political thought is his notion of limited monarchy, a dominium politicum et regale. This is preferable because men are weak and the king may become a tyrant; therefore, he must be restrained by law. At times he seems to be saying that this law is simply natural law or moral law, and in this sense he is no different from Aquinas, but 200 years of parliaments have added a different idea: the notion that the king is bound by what is done in Parliament. He is also prepared to say or at least to suggest that the king cannot change the customs of the realm, except perhaps in parliament.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6967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Fortescue (cont’d): </a:t>
            </a:r>
            <a:r>
              <a:rPr lang="en-US" altLang="en-US" sz="2400" dirty="0" smtClean="0"/>
              <a:t>conclusion (cont’d)</a:t>
            </a:r>
            <a:endParaRPr lang="en-US" altLang="en-US" sz="2400" dirty="0"/>
          </a:p>
        </p:txBody>
      </p:sp>
      <p:sp>
        <p:nvSpPr>
          <p:cNvPr id="8" name="TextBox 7"/>
          <p:cNvSpPr txBox="1"/>
          <p:nvPr/>
        </p:nvSpPr>
        <p:spPr>
          <a:xfrm>
            <a:off x="457200" y="818622"/>
            <a:ext cx="8686800" cy="4524315"/>
          </a:xfrm>
          <a:prstGeom prst="rect">
            <a:avLst/>
          </a:prstGeom>
          <a:noFill/>
        </p:spPr>
        <p:txBody>
          <a:bodyPr wrap="square">
            <a:spAutoFit/>
          </a:bodyPr>
          <a:lstStyle/>
          <a:p>
            <a:pPr>
              <a:defRPr/>
            </a:pPr>
            <a:endParaRPr lang="en-US" sz="800" dirty="0">
              <a:solidFill>
                <a:schemeClr val="bg1"/>
              </a:solidFill>
            </a:endParaRPr>
          </a:p>
          <a:p>
            <a:pPr>
              <a:defRPr/>
            </a:pPr>
            <a:r>
              <a:rPr lang="en-US" sz="2000" dirty="0" smtClean="0">
                <a:solidFill>
                  <a:schemeClr val="bg1"/>
                </a:solidFill>
              </a:rPr>
              <a:t>The idea of legislative power is coming to be defined in England, though we still need the Reformation Parliament to break down the idea that parliament is simply doing what has been done in the past, and even the Reformation Parliament so pretended. Fortescue’s encomium on the English jury is not yet, but can become, a 17th century discourse on the rights of Englishmen and the blessings of ordered liberty. And the notion has developed that we should judge the law not only by its antiquity but also by its results. See the comparison of France vs. England. As a piece of result-oriented or teleological legal reasoning this one is not very good. The reason for the difference </a:t>
            </a:r>
            <a:r>
              <a:rPr lang="en-US" sz="2000" dirty="0">
                <a:solidFill>
                  <a:schemeClr val="bg1"/>
                </a:solidFill>
              </a:rPr>
              <a:t>between the wealth of England and that of France in Fortescue’s period was almost certainly not the result of the difference in legal systems. What we lack yet is any guide to what can be changed and what can’t. That will take another 200 years to work out, but the beginnings are there.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24142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1216"/>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Christopher St. German, c. </a:t>
            </a:r>
            <a:r>
              <a:rPr lang="en-US" sz="2400" dirty="0" smtClean="0"/>
              <a:t>1460–1540: </a:t>
            </a:r>
            <a:r>
              <a:rPr lang="en-US" sz="2400" i="1" dirty="0" smtClean="0"/>
              <a:t>Doctor and Student</a:t>
            </a:r>
            <a:endParaRPr lang="en-US" altLang="en-US" sz="2400" i="1" dirty="0"/>
          </a:p>
        </p:txBody>
      </p:sp>
      <p:sp>
        <p:nvSpPr>
          <p:cNvPr id="8" name="TextBox 7"/>
          <p:cNvSpPr txBox="1"/>
          <p:nvPr/>
        </p:nvSpPr>
        <p:spPr>
          <a:xfrm>
            <a:off x="457200" y="977648"/>
            <a:ext cx="8686800" cy="3170099"/>
          </a:xfrm>
          <a:prstGeom prst="rect">
            <a:avLst/>
          </a:prstGeom>
          <a:noFill/>
        </p:spPr>
        <p:txBody>
          <a:bodyPr wrap="square">
            <a:spAutoFit/>
          </a:bodyPr>
          <a:lstStyle/>
          <a:p>
            <a:pPr>
              <a:defRPr/>
            </a:pPr>
            <a:r>
              <a:rPr lang="en-US" sz="2000" dirty="0">
                <a:solidFill>
                  <a:schemeClr val="bg1"/>
                </a:solidFill>
              </a:rPr>
              <a:t>Two dialogues, </a:t>
            </a:r>
            <a:r>
              <a:rPr lang="en-US" sz="2000" dirty="0" smtClean="0">
                <a:solidFill>
                  <a:schemeClr val="bg1"/>
                </a:solidFill>
              </a:rPr>
              <a:t>published </a:t>
            </a:r>
            <a:r>
              <a:rPr lang="en-US" sz="2000" dirty="0">
                <a:solidFill>
                  <a:schemeClr val="bg1"/>
                </a:solidFill>
              </a:rPr>
              <a:t>1525 and 1530. The Doctor in the dialogue represents morality, the Student, the law.</a:t>
            </a:r>
            <a:endParaRPr lang="en-US" sz="2000" dirty="0" smtClean="0">
              <a:solidFill>
                <a:schemeClr val="bg1"/>
              </a:solidFill>
            </a:endParaRPr>
          </a:p>
          <a:p>
            <a:pPr>
              <a:defRPr/>
            </a:pPr>
            <a:endParaRPr lang="en-US" sz="1000" dirty="0">
              <a:solidFill>
                <a:schemeClr val="bg1"/>
              </a:solidFill>
            </a:endParaRPr>
          </a:p>
          <a:p>
            <a:pPr marL="342900" indent="-342900">
              <a:buFont typeface="Arial" panose="020B0604020202020204" pitchFamily="34" charset="0"/>
              <a:buChar char="•"/>
              <a:defRPr/>
            </a:pPr>
            <a:r>
              <a:rPr lang="en-US" sz="2000" i="1" dirty="0" smtClean="0">
                <a:solidFill>
                  <a:schemeClr val="bg1"/>
                </a:solidFill>
              </a:rPr>
              <a:t>Sinderesis</a:t>
            </a:r>
            <a:r>
              <a:rPr lang="en-US" sz="2000" dirty="0">
                <a:solidFill>
                  <a:schemeClr val="bg1"/>
                </a:solidFill>
              </a:rPr>
              <a:t>, the innate drive in men to do good and avoid evil. Divine law revealed by God and natural law discovered by reason. Conscience is the application of moral rules to specific case and in this definition conscience is hard to distinguish from equity, though the latter looks more to the judge while conscience looks more to the individual</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“Equity </a:t>
            </a:r>
            <a:r>
              <a:rPr lang="en-US" sz="2000" dirty="0">
                <a:solidFill>
                  <a:schemeClr val="bg1"/>
                </a:solidFill>
              </a:rPr>
              <a:t>is right wiseness that considereth all the pertinent circumstances of the deed, the which is also tempered with mercy.” (I.16, p. IX–22).</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75931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St</a:t>
            </a:r>
            <a:r>
              <a:rPr lang="en-US" sz="2400" dirty="0"/>
              <a:t>. German, </a:t>
            </a:r>
            <a:r>
              <a:rPr lang="en-US" sz="2400" i="1" dirty="0" smtClean="0"/>
              <a:t>Doctor </a:t>
            </a:r>
            <a:r>
              <a:rPr lang="en-US" sz="2400" i="1" dirty="0"/>
              <a:t>and </a:t>
            </a:r>
            <a:r>
              <a:rPr lang="en-US" sz="2400" i="1" dirty="0" smtClean="0"/>
              <a:t>Student: </a:t>
            </a:r>
            <a:r>
              <a:rPr lang="en-US" sz="2400" dirty="0" smtClean="0"/>
              <a:t>equity</a:t>
            </a:r>
            <a:endParaRPr lang="en-US" altLang="en-US" sz="2400" dirty="0"/>
          </a:p>
        </p:txBody>
      </p:sp>
      <p:sp>
        <p:nvSpPr>
          <p:cNvPr id="8" name="TextBox 7"/>
          <p:cNvSpPr txBox="1"/>
          <p:nvPr/>
        </p:nvSpPr>
        <p:spPr>
          <a:xfrm>
            <a:off x="397565" y="997527"/>
            <a:ext cx="8686800" cy="501675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Notion </a:t>
            </a:r>
            <a:r>
              <a:rPr lang="en-US" sz="2000" dirty="0">
                <a:solidFill>
                  <a:schemeClr val="bg1"/>
                </a:solidFill>
              </a:rPr>
              <a:t>that equity is also inherent in the common law (I.17, p. IX–23, the example derived from Littleton is that an infant is not deprived of a right of entry by descent cast). Equity of a statute (</a:t>
            </a:r>
            <a:r>
              <a:rPr lang="en-US" sz="2000" i="1" dirty="0">
                <a:solidFill>
                  <a:schemeClr val="bg1"/>
                </a:solidFill>
              </a:rPr>
              <a:t>id</a:t>
            </a:r>
            <a:r>
              <a:rPr lang="en-US" sz="2000" dirty="0">
                <a:solidFill>
                  <a:schemeClr val="bg1"/>
                </a:solidFill>
              </a:rPr>
              <a:t>., example is the exception read into the waste statute that it does not cover the infant tenant who suffers waste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Chancery </a:t>
            </a:r>
            <a:r>
              <a:rPr lang="en-US" sz="2000" dirty="0">
                <a:solidFill>
                  <a:schemeClr val="bg1"/>
                </a:solidFill>
              </a:rPr>
              <a:t>example (p. I.12, pp. IX–19, the classic example of the debt on an obligation to which no sealed acquittance has been obtained</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Limits </a:t>
            </a:r>
            <a:r>
              <a:rPr lang="en-US" sz="2000" dirty="0">
                <a:solidFill>
                  <a:schemeClr val="bg1"/>
                </a:solidFill>
              </a:rPr>
              <a:t>on Chancery in appeals (I.18, p. IX–25, the statute of 4 H. 4, c. 22, which prohibits examination of a judgment given in the king’s courts in chancery, parliament or elsewhere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Notion </a:t>
            </a:r>
            <a:r>
              <a:rPr lang="en-US" sz="2000" dirty="0">
                <a:solidFill>
                  <a:schemeClr val="bg1"/>
                </a:solidFill>
              </a:rPr>
              <a:t>of conscience ordered after law (many examples, e.g., I.20, p. IX–27 to IX–28, </a:t>
            </a:r>
            <a:r>
              <a:rPr lang="en-US" sz="2000" dirty="0" smtClean="0">
                <a:solidFill>
                  <a:schemeClr val="bg1"/>
                </a:solidFill>
              </a:rPr>
              <a:t>common-law </a:t>
            </a:r>
            <a:r>
              <a:rPr lang="en-US" sz="2000" dirty="0">
                <a:solidFill>
                  <a:schemeClr val="bg1"/>
                </a:solidFill>
              </a:rPr>
              <a:t>inheritance, borough English inheritance, and gavelkind inheritance). What is the principle?</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28119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German, </a:t>
            </a:r>
            <a:r>
              <a:rPr lang="en-US" sz="2400" i="1" dirty="0"/>
              <a:t>Doctor and Student: </a:t>
            </a:r>
            <a:r>
              <a:rPr lang="en-US" sz="2400" dirty="0" smtClean="0"/>
              <a:t>equity and law in conflict</a:t>
            </a:r>
            <a:endParaRPr lang="en-US" altLang="en-US" sz="2400" i="1" dirty="0"/>
          </a:p>
        </p:txBody>
      </p:sp>
      <p:sp>
        <p:nvSpPr>
          <p:cNvPr id="8" name="TextBox 7"/>
          <p:cNvSpPr txBox="1"/>
          <p:nvPr/>
        </p:nvSpPr>
        <p:spPr>
          <a:xfrm>
            <a:off x="457200" y="1001141"/>
            <a:ext cx="8686800" cy="4708981"/>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A </a:t>
            </a:r>
            <a:r>
              <a:rPr lang="en-US" sz="2000" dirty="0">
                <a:solidFill>
                  <a:schemeClr val="bg1"/>
                </a:solidFill>
              </a:rPr>
              <a:t>formal conveyance (fine) in court binds even those who were not parties to it after 5 years in both law and conscience (I.25, p. IX–33). But an acquittance not under seal will bind the parties in equity but not in law. In both cases we look to the purpose of the law and in both cases we discover that the purpose is to provide stability to transactions. In one case equity will intervene; in the other it won’t. Why? The five-year limitation on fines is made by statute, that requiring a sealed acquittance is a matter of common law, but St. G. makes nothing of this distinction</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 </a:t>
            </a:r>
            <a:r>
              <a:rPr lang="en-US" sz="2000" dirty="0">
                <a:solidFill>
                  <a:schemeClr val="bg1"/>
                </a:solidFill>
              </a:rPr>
              <a:t>bequest of English land is void and not binding in conscience (I.20, p. IX–28). A bequest of a use is equally void at law, but the feofees will be compelled in equity to execute it (II.22, pp. IX–33 to IX–36). The testator’s purpose in both cases is the same, and the argument given for the use, that the law doesn’t prohibit it just makes it void (p. IX–34), is equally applicable to a straight bequest.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305177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0"/>
            <a:ext cx="8229600" cy="7595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German, </a:t>
            </a:r>
            <a:r>
              <a:rPr lang="en-US" sz="2400" i="1" dirty="0"/>
              <a:t>Doctor and Student: </a:t>
            </a:r>
            <a:r>
              <a:rPr lang="en-US" sz="2400" dirty="0"/>
              <a:t>equity and law in </a:t>
            </a:r>
            <a:r>
              <a:rPr lang="en-US" sz="2400" dirty="0" smtClean="0"/>
              <a:t>conflict (cont’d)</a:t>
            </a:r>
            <a:endParaRPr lang="en-US" altLang="en-US" sz="2400" dirty="0"/>
          </a:p>
        </p:txBody>
      </p:sp>
      <p:sp>
        <p:nvSpPr>
          <p:cNvPr id="8" name="TextBox 7"/>
          <p:cNvSpPr txBox="1"/>
          <p:nvPr/>
        </p:nvSpPr>
        <p:spPr>
          <a:xfrm>
            <a:off x="457200" y="1239680"/>
            <a:ext cx="8468139" cy="3139321"/>
          </a:xfrm>
          <a:prstGeom prst="rect">
            <a:avLst/>
          </a:prstGeom>
          <a:noFill/>
        </p:spPr>
        <p:txBody>
          <a:bodyPr wrap="square">
            <a:spAutoFit/>
          </a:bodyPr>
          <a:lstStyle/>
          <a:p>
            <a:pPr>
              <a:defRPr/>
            </a:pPr>
            <a:endParaRPr lang="en-US" sz="1000" dirty="0">
              <a:solidFill>
                <a:schemeClr val="bg1"/>
              </a:solidFill>
            </a:endParaRPr>
          </a:p>
          <a:p>
            <a:pPr>
              <a:defRPr/>
            </a:pPr>
            <a:endParaRPr lang="en-US" sz="800" dirty="0" smtClean="0">
              <a:solidFill>
                <a:schemeClr val="bg1"/>
              </a:solidFill>
            </a:endParaRPr>
          </a:p>
          <a:p>
            <a:pPr>
              <a:defRPr/>
            </a:pPr>
            <a:r>
              <a:rPr lang="en-US" sz="2000" dirty="0" smtClean="0">
                <a:solidFill>
                  <a:schemeClr val="bg1"/>
                </a:solidFill>
              </a:rPr>
              <a:t>These </a:t>
            </a:r>
            <a:r>
              <a:rPr lang="en-US" sz="2000" dirty="0">
                <a:solidFill>
                  <a:schemeClr val="bg1"/>
                </a:solidFill>
              </a:rPr>
              <a:t>dilemmas, but not all of the similar ones that St. G. proposes, can be resolved by looking to the defendant. The conveyee in the fine has no relationship to the stranger who seeks to upset it nor has the heir at law of the testator who bequeaths English land agreed to the bequest. By contrast both the creditor who gave the unsealed acquittance and the feoffee to uses have made agreements which it would be unconscionable to allow them to break. The law is no respecter of persons; equity operates </a:t>
            </a:r>
            <a:r>
              <a:rPr lang="en-US" sz="2000" i="1" dirty="0">
                <a:solidFill>
                  <a:schemeClr val="bg1"/>
                </a:solidFill>
              </a:rPr>
              <a:t>in personam</a:t>
            </a:r>
            <a:r>
              <a:rPr lang="en-US" sz="2000" dirty="0">
                <a:solidFill>
                  <a:schemeClr val="bg1"/>
                </a:solidFill>
              </a:rPr>
              <a:t>. This may be as close as we can come to resolving dilemmas that St. German does not face.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05181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St. German, </a:t>
            </a:r>
            <a:r>
              <a:rPr lang="en-US" sz="2400" i="1" dirty="0"/>
              <a:t>Doctor and Student</a:t>
            </a:r>
            <a:r>
              <a:rPr lang="en-US" sz="2400" dirty="0" smtClean="0"/>
              <a:t>: conclusion (for now)</a:t>
            </a:r>
            <a:endParaRPr lang="en-US" altLang="en-US" sz="2400" dirty="0"/>
          </a:p>
        </p:txBody>
      </p:sp>
      <p:sp>
        <p:nvSpPr>
          <p:cNvPr id="8" name="TextBox 7"/>
          <p:cNvSpPr txBox="1"/>
          <p:nvPr/>
        </p:nvSpPr>
        <p:spPr>
          <a:xfrm>
            <a:off x="457200" y="1239680"/>
            <a:ext cx="8468139" cy="3785652"/>
          </a:xfrm>
          <a:prstGeom prst="rect">
            <a:avLst/>
          </a:prstGeom>
          <a:noFill/>
        </p:spPr>
        <p:txBody>
          <a:bodyPr wrap="square">
            <a:spAutoFit/>
          </a:bodyPr>
          <a:lstStyle/>
          <a:p>
            <a:pPr>
              <a:defRPr/>
            </a:pPr>
            <a:r>
              <a:rPr lang="en-US" sz="2000" dirty="0" smtClean="0">
                <a:solidFill>
                  <a:schemeClr val="bg1"/>
                </a:solidFill>
              </a:rPr>
              <a:t>Ultimately</a:t>
            </a:r>
            <a:r>
              <a:rPr lang="en-US" sz="2000" dirty="0">
                <a:solidFill>
                  <a:schemeClr val="bg1"/>
                </a:solidFill>
              </a:rPr>
              <a:t>, we will end up with a legal system in which certain matters proceed in the common-law courts and certain matters in the court of Chancery. The fact, however, that St. German, who was a pretty good theorist, could not find a principle that separated the two should make us hesitant to assume that there was such a principle, or indeed that we can come up with such a principle. Certainly the U.S. Supreme Court has not come up with any such principle as it seeks to determine what are ‘cases at law’ in which there is a constitutional right to a jury trial. The converse of that proposition is that there is no constitutional right to a jury trial in cases in equity. Determination of where that line lay in 1790 has allowed legal historians to make some money by providing expert testimony, but it has not produced much in the way of enlightenment.</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37545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251640"/>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Introduction: the common law in trouble</a:t>
            </a:r>
            <a:endParaRPr lang="en-US" altLang="en-US" sz="2400" dirty="0"/>
          </a:p>
        </p:txBody>
      </p:sp>
      <p:sp>
        <p:nvSpPr>
          <p:cNvPr id="8" name="TextBox 7"/>
          <p:cNvSpPr txBox="1"/>
          <p:nvPr/>
        </p:nvSpPr>
        <p:spPr>
          <a:xfrm>
            <a:off x="363682" y="1024933"/>
            <a:ext cx="8780318" cy="5386090"/>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Not intellectually respectable</a:t>
            </a:r>
            <a:endParaRPr lang="en-US" sz="800" dirty="0" smtClean="0">
              <a:solidFill>
                <a:schemeClr val="bg1"/>
              </a:solidFill>
            </a:endParaRPr>
          </a:p>
          <a:p>
            <a:pPr marL="342900" indent="-342900">
              <a:buFont typeface="Arial" panose="020B0604020202020204" pitchFamily="34" charset="0"/>
              <a:buChar char="•"/>
              <a:defRPr/>
            </a:pPr>
            <a:endParaRPr lang="en-US" sz="800" dirty="0" smtClean="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a:t>
            </a:r>
            <a:r>
              <a:rPr lang="fr-FR" sz="2000" dirty="0">
                <a:solidFill>
                  <a:schemeClr val="bg1"/>
                </a:solidFill>
              </a:rPr>
              <a:t>A ce moment monsieur le defendant a jete un brickbat a le justice que narrowly missed</a:t>
            </a:r>
            <a:r>
              <a:rPr lang="fr-FR" sz="2000" dirty="0" smtClean="0">
                <a:solidFill>
                  <a:schemeClr val="bg1"/>
                </a:solidFill>
              </a:rPr>
              <a:t>”</a:t>
            </a:r>
          </a:p>
          <a:p>
            <a:pPr marL="800100" lvl="1" indent="-342900">
              <a:buFont typeface="Arial" panose="020B0604020202020204" pitchFamily="34" charset="0"/>
              <a:buChar char="•"/>
              <a:defRPr/>
            </a:pPr>
            <a:r>
              <a:rPr lang="it-IT" sz="2000">
                <a:solidFill>
                  <a:schemeClr val="bg1"/>
                </a:solidFill>
              </a:rPr>
              <a:t>“Pur avoider le stuffing del rolls ove multiplicity del </a:t>
            </a:r>
            <a:r>
              <a:rPr lang="it-IT" sz="2000">
                <a:solidFill>
                  <a:schemeClr val="bg1"/>
                </a:solidFill>
              </a:rPr>
              <a:t>matter</a:t>
            </a:r>
            <a:r>
              <a:rPr lang="it-IT" sz="2000" smtClean="0">
                <a:solidFill>
                  <a:schemeClr val="bg1"/>
                </a:solidFill>
              </a:rPr>
              <a:t>”</a:t>
            </a:r>
          </a:p>
          <a:p>
            <a:pPr marL="800100" lvl="1"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inns of court as “the third university of England</a:t>
            </a:r>
            <a:r>
              <a:rPr lang="en-US" sz="2000" dirty="0" smtClean="0">
                <a:solidFill>
                  <a:schemeClr val="bg1"/>
                </a:solidFill>
              </a:rPr>
              <a:t>”</a:t>
            </a:r>
          </a:p>
          <a:p>
            <a:pPr marL="800100" lvl="1"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jurisdictional problem: the central royal courts were still notionally courts of limited jurisdiction</a:t>
            </a:r>
            <a:r>
              <a:rPr lang="en-US" sz="2000" dirty="0" smtClean="0">
                <a:solidFill>
                  <a:schemeClr val="bg1"/>
                </a:solidFill>
              </a:rPr>
              <a:t>.</a:t>
            </a:r>
            <a:endParaRPr lang="en-US" sz="800" dirty="0">
              <a:solidFill>
                <a:schemeClr val="bg1"/>
              </a:solidFill>
            </a:endParaRPr>
          </a:p>
          <a:p>
            <a:pPr marL="342900" indent="-342900">
              <a:buFont typeface="Arial" panose="020B0604020202020204" pitchFamily="34" charset="0"/>
              <a:buChar char="•"/>
              <a:defRPr/>
            </a:pPr>
            <a:endParaRPr lang="en-US" sz="8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Effect </a:t>
            </a:r>
            <a:r>
              <a:rPr lang="en-US" sz="2000" dirty="0">
                <a:solidFill>
                  <a:schemeClr val="bg1"/>
                </a:solidFill>
              </a:rPr>
              <a:t>on the personal actions </a:t>
            </a:r>
            <a:r>
              <a:rPr lang="en-US" sz="2000" dirty="0" smtClean="0">
                <a:solidFill>
                  <a:schemeClr val="bg1"/>
                </a:solidFill>
              </a:rPr>
              <a:t>generally</a:t>
            </a:r>
          </a:p>
          <a:p>
            <a:pPr marL="800100" lvl="1" indent="-342900">
              <a:buFont typeface="Arial" panose="020B0604020202020204" pitchFamily="34" charset="0"/>
              <a:buChar char="•"/>
              <a:defRPr/>
            </a:pPr>
            <a:r>
              <a:rPr lang="en-US" sz="2000" dirty="0" smtClean="0">
                <a:solidFill>
                  <a:schemeClr val="bg1"/>
                </a:solidFill>
              </a:rPr>
              <a:t>Effect </a:t>
            </a:r>
            <a:r>
              <a:rPr lang="en-US" sz="2000" dirty="0">
                <a:solidFill>
                  <a:schemeClr val="bg1"/>
                </a:solidFill>
              </a:rPr>
              <a:t>in particular in the area of </a:t>
            </a:r>
            <a:r>
              <a:rPr lang="en-US" sz="2000" dirty="0" smtClean="0">
                <a:solidFill>
                  <a:schemeClr val="bg1"/>
                </a:solidFill>
              </a:rPr>
              <a:t>contract</a:t>
            </a:r>
          </a:p>
          <a:p>
            <a:pPr marL="800100" lvl="1"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increasing irrelevance of the freehold/nonfreehold </a:t>
            </a:r>
            <a:r>
              <a:rPr lang="en-US" sz="2000" dirty="0" smtClean="0">
                <a:solidFill>
                  <a:schemeClr val="bg1"/>
                </a:solidFill>
              </a:rPr>
              <a:t>distinction</a:t>
            </a:r>
          </a:p>
          <a:p>
            <a:pPr lvl="1">
              <a:defRPr/>
            </a:pPr>
            <a:endParaRPr lang="en-US" sz="2000" dirty="0">
              <a:solidFill>
                <a:schemeClr val="bg1"/>
              </a:solidFill>
            </a:endParaRPr>
          </a:p>
          <a:p>
            <a:pPr marL="342900" lvl="1" indent="-342900">
              <a:buFont typeface="Arial" panose="020B0604020202020204" pitchFamily="34" charset="0"/>
              <a:buChar char="•"/>
              <a:defRPr/>
            </a:pPr>
            <a:r>
              <a:rPr lang="en-US" sz="2000" dirty="0" smtClean="0">
                <a:solidFill>
                  <a:schemeClr val="bg1"/>
                </a:solidFill>
              </a:rPr>
              <a:t>Procedural problems</a:t>
            </a:r>
          </a:p>
          <a:p>
            <a:pPr marL="342900" lvl="1" indent="-342900">
              <a:buFont typeface="Arial" panose="020B0604020202020204" pitchFamily="34" charset="0"/>
              <a:buChar char="•"/>
              <a:defRPr/>
            </a:pPr>
            <a:endParaRPr lang="en-US" sz="800" dirty="0" smtClean="0">
              <a:solidFill>
                <a:schemeClr val="bg1"/>
              </a:solidFill>
            </a:endParaRPr>
          </a:p>
          <a:p>
            <a:pPr marL="800100" lvl="2" indent="-342900">
              <a:buFont typeface="Arial" panose="020B0604020202020204" pitchFamily="34" charset="0"/>
              <a:buChar char="•"/>
              <a:defRPr/>
            </a:pPr>
            <a:r>
              <a:rPr lang="en-US" sz="2000" dirty="0" smtClean="0">
                <a:solidFill>
                  <a:schemeClr val="bg1"/>
                </a:solidFill>
              </a:rPr>
              <a:t>Cost</a:t>
            </a:r>
          </a:p>
          <a:p>
            <a:pPr marL="800100" lvl="2" indent="-342900">
              <a:buFont typeface="Arial" panose="020B0604020202020204" pitchFamily="34" charset="0"/>
              <a:buChar char="•"/>
              <a:defRPr/>
            </a:pPr>
            <a:r>
              <a:rPr lang="en-US" sz="2000" dirty="0" smtClean="0">
                <a:solidFill>
                  <a:schemeClr val="bg1"/>
                </a:solidFill>
              </a:rPr>
              <a:t>Reliance on the jury</a:t>
            </a:r>
            <a:endParaRPr lang="en-US" sz="2000" dirty="0">
              <a:solidFill>
                <a:schemeClr val="bg1"/>
              </a:solidFill>
            </a:endParaRPr>
          </a:p>
          <a:p>
            <a:pPr lvl="1">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Introduction: the common law in </a:t>
            </a:r>
            <a:r>
              <a:rPr lang="en-US" altLang="en-US" sz="2400" dirty="0" smtClean="0"/>
              <a:t>trouble (cont’d)</a:t>
            </a:r>
            <a:endParaRPr lang="en-US" altLang="en-US" sz="2400" dirty="0"/>
          </a:p>
        </p:txBody>
      </p:sp>
      <p:sp>
        <p:nvSpPr>
          <p:cNvPr id="8" name="TextBox 7"/>
          <p:cNvSpPr txBox="1"/>
          <p:nvPr/>
        </p:nvSpPr>
        <p:spPr>
          <a:xfrm>
            <a:off x="457200" y="1163781"/>
            <a:ext cx="8063345" cy="2677656"/>
          </a:xfrm>
          <a:prstGeom prst="rect">
            <a:avLst/>
          </a:prstGeom>
          <a:noFill/>
        </p:spPr>
        <p:txBody>
          <a:bodyPr wrap="square">
            <a:spAutoFit/>
          </a:bodyPr>
          <a:lstStyle/>
          <a:p>
            <a:pP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Rigidities</a:t>
            </a:r>
          </a:p>
          <a:p>
            <a:pPr marL="342900" indent="-342900">
              <a:buFont typeface="Arial" panose="020B0604020202020204" pitchFamily="34" charset="0"/>
              <a:buChar char="•"/>
              <a:defRPr/>
            </a:pPr>
            <a:endParaRPr lang="en-US" sz="8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magic of the </a:t>
            </a:r>
            <a:r>
              <a:rPr lang="en-US" sz="2000" dirty="0" smtClean="0">
                <a:solidFill>
                  <a:schemeClr val="bg1"/>
                </a:solidFill>
              </a:rPr>
              <a:t>seal</a:t>
            </a:r>
          </a:p>
          <a:p>
            <a:pPr marL="800100" lvl="1" indent="-342900">
              <a:buFont typeface="Arial" panose="020B0604020202020204" pitchFamily="34" charset="0"/>
              <a:buChar char="•"/>
              <a:defRPr/>
            </a:pPr>
            <a:r>
              <a:rPr lang="en-US" sz="2000" dirty="0" smtClean="0">
                <a:solidFill>
                  <a:schemeClr val="bg1"/>
                </a:solidFill>
              </a:rPr>
              <a:t>Limits </a:t>
            </a:r>
            <a:r>
              <a:rPr lang="en-US" sz="2000" dirty="0">
                <a:solidFill>
                  <a:schemeClr val="bg1"/>
                </a:solidFill>
              </a:rPr>
              <a:t>on what the sheriff could </a:t>
            </a:r>
            <a:r>
              <a:rPr lang="en-US" sz="2000" dirty="0" smtClean="0">
                <a:solidFill>
                  <a:schemeClr val="bg1"/>
                </a:solidFill>
              </a:rPr>
              <a:t>do</a:t>
            </a:r>
          </a:p>
          <a:p>
            <a:pPr marL="800100" lvl="1" indent="-342900">
              <a:buFont typeface="Arial" panose="020B0604020202020204" pitchFamily="34" charset="0"/>
              <a:buChar char="•"/>
              <a:defRPr/>
            </a:pPr>
            <a:r>
              <a:rPr lang="en-US" sz="2000" dirty="0" smtClean="0">
                <a:solidFill>
                  <a:schemeClr val="bg1"/>
                </a:solidFill>
              </a:rPr>
              <a:t>Lack </a:t>
            </a:r>
            <a:r>
              <a:rPr lang="en-US" sz="2000" dirty="0">
                <a:solidFill>
                  <a:schemeClr val="bg1"/>
                </a:solidFill>
              </a:rPr>
              <a:t>of substantive development, particularly in the area of property in land</a:t>
            </a:r>
            <a:endParaRPr lang="en-US" sz="2000" dirty="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criminal law was a shocking mess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91751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Sir Thomas Littleton, </a:t>
            </a:r>
            <a:r>
              <a:rPr lang="en-US" altLang="en-US" sz="2400" dirty="0" smtClean="0"/>
              <a:t>JCP (d. 1481): Scheme of tenures and estates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457200" y="1311965"/>
            <a:ext cx="8229600" cy="4031873"/>
          </a:xfrm>
          <a:prstGeom prst="rect">
            <a:avLst/>
          </a:prstGeom>
          <a:noFill/>
        </p:spPr>
        <p:txBody>
          <a:bodyPr wrap="square" rtlCol="0">
            <a:spAutoFit/>
          </a:bodyPr>
          <a:lstStyle/>
          <a:p>
            <a:pPr marL="171450" indent="-347472">
              <a:buFont typeface="Arial" panose="020B0604020202020204" pitchFamily="34" charset="0"/>
              <a:buChar char="•"/>
            </a:pPr>
            <a:r>
              <a:rPr lang="en-US" sz="2000" dirty="0" smtClean="0">
                <a:solidFill>
                  <a:schemeClr val="bg1"/>
                </a:solidFill>
              </a:rPr>
              <a:t>The fee simple: “To A and his heirs”</a:t>
            </a:r>
          </a:p>
          <a:p>
            <a:pPr marL="171450" indent="-347472">
              <a:buFont typeface="Arial" panose="020B0604020202020204" pitchFamily="34" charset="0"/>
              <a:buChar char="•"/>
            </a:pPr>
            <a:endParaRPr lang="en-US" sz="800" dirty="0">
              <a:solidFill>
                <a:schemeClr val="bg1"/>
              </a:solidFill>
            </a:endParaRPr>
          </a:p>
          <a:p>
            <a:pPr marL="628650" lvl="1" indent="-347472">
              <a:buFont typeface="Arial" panose="020B0604020202020204" pitchFamily="34" charset="0"/>
              <a:buChar char="•"/>
            </a:pPr>
            <a:r>
              <a:rPr lang="en-US" sz="2000" dirty="0" smtClean="0">
                <a:solidFill>
                  <a:schemeClr val="bg1"/>
                </a:solidFill>
              </a:rPr>
              <a:t>“Propres ne remontent pas”</a:t>
            </a:r>
          </a:p>
          <a:p>
            <a:pPr marL="628650" lvl="1" indent="-347472">
              <a:buFont typeface="Arial" panose="020B0604020202020204" pitchFamily="34" charset="0"/>
              <a:buChar char="•"/>
            </a:pPr>
            <a:r>
              <a:rPr lang="en-US" sz="2000" dirty="0" smtClean="0">
                <a:solidFill>
                  <a:schemeClr val="bg1"/>
                </a:solidFill>
              </a:rPr>
              <a:t>Blood of the first purchaser</a:t>
            </a:r>
          </a:p>
          <a:p>
            <a:pPr marL="628650" lvl="1" indent="-347472">
              <a:buFont typeface="Arial" panose="020B0604020202020204" pitchFamily="34" charset="0"/>
              <a:buChar char="•"/>
            </a:pPr>
            <a:r>
              <a:rPr lang="en-US" sz="2000" dirty="0" smtClean="0">
                <a:solidFill>
                  <a:schemeClr val="bg1"/>
                </a:solidFill>
              </a:rPr>
              <a:t>Exclusion of half-bloods</a:t>
            </a:r>
          </a:p>
          <a:p>
            <a:pPr marL="628650" lvl="1" indent="-347472">
              <a:buFont typeface="Arial" panose="020B0604020202020204" pitchFamily="34" charset="0"/>
              <a:buChar char="•"/>
            </a:pPr>
            <a:r>
              <a:rPr lang="en-US" sz="2000" dirty="0">
                <a:solidFill>
                  <a:schemeClr val="bg1"/>
                </a:solidFill>
              </a:rPr>
              <a:t>—&gt; writ of </a:t>
            </a:r>
            <a:r>
              <a:rPr lang="en-US" sz="2000" dirty="0" smtClean="0">
                <a:solidFill>
                  <a:schemeClr val="bg1"/>
                </a:solidFill>
              </a:rPr>
              <a:t>right</a:t>
            </a:r>
          </a:p>
          <a:p>
            <a:pPr marL="628650" lvl="1" indent="-347472">
              <a:buFont typeface="Arial" panose="020B0604020202020204" pitchFamily="34" charset="0"/>
              <a:buChar char="•"/>
            </a:pPr>
            <a:endParaRPr lang="en-US" sz="2000" dirty="0">
              <a:solidFill>
                <a:schemeClr val="bg1"/>
              </a:solidFill>
            </a:endParaRPr>
          </a:p>
          <a:p>
            <a:pPr marL="0" lvl="1" indent="-347472">
              <a:buFont typeface="Arial" panose="020B0604020202020204" pitchFamily="34" charset="0"/>
              <a:buChar char="•"/>
            </a:pPr>
            <a:r>
              <a:rPr lang="en-US" sz="2000" dirty="0" smtClean="0">
                <a:solidFill>
                  <a:schemeClr val="bg1"/>
                </a:solidFill>
              </a:rPr>
              <a:t>Fee tail: “To A and the heirs of his body”</a:t>
            </a:r>
          </a:p>
          <a:p>
            <a:pPr marL="0" lvl="1" indent="-347472">
              <a:buFont typeface="Arial" panose="020B0604020202020204" pitchFamily="34" charset="0"/>
              <a:buChar char="•"/>
            </a:pPr>
            <a:endParaRPr lang="en-US" sz="800" dirty="0">
              <a:solidFill>
                <a:schemeClr val="bg1"/>
              </a:solidFill>
            </a:endParaRPr>
          </a:p>
          <a:p>
            <a:pPr marL="630936" lvl="2" indent="-342900">
              <a:buFont typeface="Arial" panose="020B0604020202020204" pitchFamily="34" charset="0"/>
              <a:buChar char="•"/>
            </a:pPr>
            <a:r>
              <a:rPr lang="en-US" sz="2000" dirty="0" smtClean="0">
                <a:solidFill>
                  <a:schemeClr val="bg1"/>
                </a:solidFill>
              </a:rPr>
              <a:t>General, special, male, female</a:t>
            </a:r>
          </a:p>
          <a:p>
            <a:pPr marL="630936" lvl="2" indent="-342900">
              <a:buFont typeface="Arial" panose="020B0604020202020204" pitchFamily="34" charset="0"/>
              <a:buChar char="•"/>
            </a:pPr>
            <a:r>
              <a:rPr lang="en-US" sz="2000" dirty="0" smtClean="0">
                <a:solidFill>
                  <a:schemeClr val="bg1"/>
                </a:solidFill>
              </a:rPr>
              <a:t>Gifts in frank marriage</a:t>
            </a:r>
          </a:p>
          <a:p>
            <a:pPr marL="630936" lvl="2" indent="-342900">
              <a:buFont typeface="Arial" panose="020B0604020202020204" pitchFamily="34" charset="0"/>
              <a:buChar char="•"/>
            </a:pPr>
            <a:r>
              <a:rPr lang="en-US" sz="2000" dirty="0" smtClean="0">
                <a:solidFill>
                  <a:schemeClr val="bg1"/>
                </a:solidFill>
              </a:rPr>
              <a:t>No new estates</a:t>
            </a:r>
          </a:p>
          <a:p>
            <a:pPr marL="630936" lvl="2" indent="-342900">
              <a:buFont typeface="Arial" panose="020B0604020202020204" pitchFamily="34" charset="0"/>
              <a:buChar char="•"/>
            </a:pPr>
            <a:endParaRPr lang="en-US" sz="2000" dirty="0">
              <a:solidFill>
                <a:schemeClr val="bg1"/>
              </a:solidFill>
            </a:endParaRPr>
          </a:p>
          <a:p>
            <a:pPr marL="0" lvl="2" indent="-342900">
              <a:buFont typeface="Arial" panose="020B0604020202020204" pitchFamily="34" charset="0"/>
              <a:buChar char="•"/>
            </a:pPr>
            <a:r>
              <a:rPr lang="en-US" sz="2000" dirty="0" smtClean="0">
                <a:solidFill>
                  <a:schemeClr val="bg1"/>
                </a:solidFill>
              </a:rPr>
              <a:t>Tenant </a:t>
            </a:r>
            <a:r>
              <a:rPr lang="en-US" sz="2000" dirty="0">
                <a:solidFill>
                  <a:schemeClr val="bg1"/>
                </a:solidFill>
              </a:rPr>
              <a:t>in tail after possibility of issue extinct</a:t>
            </a:r>
          </a:p>
        </p:txBody>
      </p:sp>
    </p:spTree>
    <p:extLst>
      <p:ext uri="{BB962C8B-B14F-4D97-AF65-F5344CB8AC3E}">
        <p14:creationId xmlns:p14="http://schemas.microsoft.com/office/powerpoint/2010/main" val="41795168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2141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Littleton: </a:t>
            </a:r>
            <a:r>
              <a:rPr lang="en-US" altLang="en-US" sz="2400" dirty="0"/>
              <a:t>Scheme of tenures and </a:t>
            </a:r>
            <a:r>
              <a:rPr lang="en-US" altLang="en-US" sz="2400" dirty="0" smtClean="0"/>
              <a:t>estates (</a:t>
            </a:r>
            <a:r>
              <a:rPr lang="en-US" altLang="en-US" sz="2400" dirty="0"/>
              <a:t>cont’d</a:t>
            </a:r>
            <a:r>
              <a:rPr lang="en-US" altLang="en-US" sz="2400" dirty="0" smtClean="0"/>
              <a:t>)</a:t>
            </a:r>
            <a:endParaRPr lang="en-US" altLang="en-US" sz="2400" dirty="0"/>
          </a:p>
        </p:txBody>
      </p:sp>
      <p:sp>
        <p:nvSpPr>
          <p:cNvPr id="8" name="TextBox 7"/>
          <p:cNvSpPr txBox="1"/>
          <p:nvPr/>
        </p:nvSpPr>
        <p:spPr>
          <a:xfrm>
            <a:off x="457200" y="877972"/>
            <a:ext cx="8686800" cy="5755422"/>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Curtesy </a:t>
            </a:r>
            <a:r>
              <a:rPr lang="en-US" sz="2000" dirty="0">
                <a:solidFill>
                  <a:schemeClr val="bg1"/>
                </a:solidFill>
              </a:rPr>
              <a:t>– the right of the husband to a life estate in his wife’s lands if she predeceases </a:t>
            </a:r>
            <a:r>
              <a:rPr lang="en-US" sz="2000" dirty="0" smtClean="0">
                <a:solidFill>
                  <a:schemeClr val="bg1"/>
                </a:solidFill>
              </a:rPr>
              <a:t>him.</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Dower </a:t>
            </a:r>
            <a:r>
              <a:rPr lang="en-US" sz="2000" dirty="0">
                <a:solidFill>
                  <a:schemeClr val="bg1"/>
                </a:solidFill>
              </a:rPr>
              <a:t>– the corresponding right of the wife to a life estate in 1/3 of the husband’s lands if he predeceases </a:t>
            </a:r>
            <a:r>
              <a:rPr lang="en-US" sz="2000" dirty="0" smtClean="0">
                <a:solidFill>
                  <a:schemeClr val="bg1"/>
                </a:solidFill>
              </a:rPr>
              <a:t>her</a:t>
            </a:r>
          </a:p>
          <a:p>
            <a:pPr marL="342900" indent="-342900">
              <a:buFont typeface="Arial" panose="020B0604020202020204" pitchFamily="34" charset="0"/>
              <a:buChar char="•"/>
              <a:defRPr/>
            </a:pPr>
            <a:endParaRPr lang="en-US" sz="800" dirty="0">
              <a:solidFill>
                <a:schemeClr val="bg1"/>
              </a:solidFill>
            </a:endParaRPr>
          </a:p>
          <a:p>
            <a:pPr marL="800100" lvl="1" indent="-342900">
              <a:buFont typeface="Arial" panose="020B0604020202020204" pitchFamily="34" charset="0"/>
              <a:buChar char="•"/>
              <a:defRPr/>
            </a:pPr>
            <a:r>
              <a:rPr lang="en-US" sz="2000" dirty="0">
                <a:solidFill>
                  <a:schemeClr val="bg1"/>
                </a:solidFill>
              </a:rPr>
              <a:t>By common law or </a:t>
            </a:r>
            <a:r>
              <a:rPr lang="en-US" sz="2000" dirty="0" smtClean="0">
                <a:solidFill>
                  <a:schemeClr val="bg1"/>
                </a:solidFill>
              </a:rPr>
              <a:t>custom</a:t>
            </a:r>
          </a:p>
          <a:p>
            <a:pPr marL="800100" lvl="1" indent="-342900">
              <a:buFont typeface="Arial" panose="020B0604020202020204" pitchFamily="34" charset="0"/>
              <a:buChar char="•"/>
              <a:defRPr/>
            </a:pPr>
            <a:r>
              <a:rPr lang="en-US" sz="2000" i="1" dirty="0">
                <a:solidFill>
                  <a:schemeClr val="bg1"/>
                </a:solidFill>
              </a:rPr>
              <a:t>Ad ostium ecclesie</a:t>
            </a:r>
            <a:r>
              <a:rPr lang="en-US" sz="2000" dirty="0">
                <a:solidFill>
                  <a:schemeClr val="bg1"/>
                </a:solidFill>
              </a:rPr>
              <a:t> (‘at the church door</a:t>
            </a:r>
            <a:r>
              <a:rPr lang="en-US" sz="2000" dirty="0" smtClean="0">
                <a:solidFill>
                  <a:schemeClr val="bg1"/>
                </a:solidFill>
              </a:rPr>
              <a:t>’)</a:t>
            </a:r>
          </a:p>
          <a:p>
            <a:pPr marL="800100" lvl="1" indent="-342900">
              <a:buFont typeface="Arial" panose="020B0604020202020204" pitchFamily="34" charset="0"/>
              <a:buChar char="•"/>
              <a:defRPr/>
            </a:pPr>
            <a:r>
              <a:rPr lang="en-US" sz="2000" i="1" dirty="0">
                <a:solidFill>
                  <a:schemeClr val="bg1"/>
                </a:solidFill>
              </a:rPr>
              <a:t>Ex assensu patris</a:t>
            </a:r>
            <a:r>
              <a:rPr lang="en-US" sz="2000" dirty="0">
                <a:solidFill>
                  <a:schemeClr val="bg1"/>
                </a:solidFill>
              </a:rPr>
              <a:t> (‘with the assent of the father</a:t>
            </a:r>
            <a:r>
              <a:rPr lang="en-US" sz="2000" dirty="0" smtClean="0">
                <a:solidFill>
                  <a:schemeClr val="bg1"/>
                </a:solidFill>
              </a:rPr>
              <a:t>’)</a:t>
            </a:r>
          </a:p>
          <a:p>
            <a:pPr marL="800100" lvl="1" indent="-342900">
              <a:buFont typeface="Arial" panose="020B0604020202020204" pitchFamily="34" charset="0"/>
              <a:buChar char="•"/>
              <a:defRPr/>
            </a:pPr>
            <a:r>
              <a:rPr lang="en-US" sz="2000" i="1" dirty="0">
                <a:solidFill>
                  <a:schemeClr val="bg1"/>
                </a:solidFill>
              </a:rPr>
              <a:t>De la plus beale </a:t>
            </a:r>
            <a:r>
              <a:rPr lang="en-US" sz="2000" dirty="0">
                <a:solidFill>
                  <a:schemeClr val="bg1"/>
                </a:solidFill>
              </a:rPr>
              <a:t>(the widow’s right to choose among the best of the husband’s lands</a:t>
            </a:r>
            <a:r>
              <a:rPr lang="en-US" sz="2000" dirty="0" smtClean="0">
                <a:solidFill>
                  <a:schemeClr val="bg1"/>
                </a:solidFill>
              </a:rPr>
              <a:t>)</a:t>
            </a:r>
          </a:p>
          <a:p>
            <a:pPr marL="800100" lvl="1" indent="-342900">
              <a:buFont typeface="Arial" panose="020B0604020202020204" pitchFamily="34" charset="0"/>
              <a:buChar char="•"/>
              <a:defRPr/>
            </a:pPr>
            <a:endParaRPr lang="en-US" sz="2000" dirty="0">
              <a:solidFill>
                <a:schemeClr val="bg1"/>
              </a:solidFill>
            </a:endParaRPr>
          </a:p>
          <a:p>
            <a:pPr marL="347472" lvl="1" indent="-342900">
              <a:buFont typeface="Arial" panose="020B0604020202020204" pitchFamily="34" charset="0"/>
              <a:buChar char="•"/>
              <a:defRPr/>
            </a:pPr>
            <a:r>
              <a:rPr lang="en-US" sz="2000" dirty="0" smtClean="0">
                <a:solidFill>
                  <a:schemeClr val="bg1"/>
                </a:solidFill>
              </a:rPr>
              <a:t>Tenant </a:t>
            </a:r>
            <a:r>
              <a:rPr lang="en-US" sz="2000" dirty="0">
                <a:solidFill>
                  <a:schemeClr val="bg1"/>
                </a:solidFill>
              </a:rPr>
              <a:t>for years – not a freehold – the livery of seisin problem. How is the landlord to convey land that has a tenant for years on it</a:t>
            </a:r>
            <a:r>
              <a:rPr lang="en-US" sz="2000" dirty="0" smtClean="0">
                <a:solidFill>
                  <a:schemeClr val="bg1"/>
                </a:solidFill>
              </a:rPr>
              <a:t>?</a:t>
            </a:r>
          </a:p>
          <a:p>
            <a:pPr marL="0" lvl="1" indent="-342900">
              <a:buFont typeface="Arial" panose="020B0604020202020204" pitchFamily="34" charset="0"/>
              <a:buChar char="•"/>
              <a:defRPr/>
            </a:pPr>
            <a:endParaRPr lang="en-US" sz="2000" dirty="0" smtClean="0">
              <a:solidFill>
                <a:schemeClr val="bg1"/>
              </a:solidFill>
            </a:endParaRPr>
          </a:p>
          <a:p>
            <a:pPr marL="0" lvl="1" indent="-342900">
              <a:buFont typeface="Arial" panose="020B0604020202020204" pitchFamily="34" charset="0"/>
              <a:buChar char="•"/>
              <a:defRPr/>
            </a:pPr>
            <a:r>
              <a:rPr lang="en-US" sz="2000" dirty="0" smtClean="0">
                <a:solidFill>
                  <a:schemeClr val="bg1"/>
                </a:solidFill>
              </a:rPr>
              <a:t>Tenant </a:t>
            </a:r>
            <a:r>
              <a:rPr lang="en-US" sz="2000" dirty="0">
                <a:solidFill>
                  <a:schemeClr val="bg1"/>
                </a:solidFill>
              </a:rPr>
              <a:t>at will—intentional, </a:t>
            </a:r>
            <a:r>
              <a:rPr lang="en-US" sz="2000" dirty="0" smtClean="0">
                <a:solidFill>
                  <a:schemeClr val="bg1"/>
                </a:solidFill>
              </a:rPr>
              <a:t>remedial</a:t>
            </a:r>
          </a:p>
          <a:p>
            <a:pPr marL="0" lvl="1" indent="-342900">
              <a:buFont typeface="Arial" panose="020B0604020202020204" pitchFamily="34" charset="0"/>
              <a:buChar char="•"/>
              <a:defRPr/>
            </a:pPr>
            <a:endParaRPr lang="en-US" sz="2000" dirty="0">
              <a:solidFill>
                <a:schemeClr val="bg1"/>
              </a:solidFill>
            </a:endParaRPr>
          </a:p>
          <a:p>
            <a:pPr marL="347472" lvl="1" indent="-342900">
              <a:buFont typeface="Arial" panose="020B0604020202020204" pitchFamily="34" charset="0"/>
              <a:buChar char="•"/>
              <a:defRPr/>
            </a:pPr>
            <a:r>
              <a:rPr lang="en-US" sz="2000" dirty="0" smtClean="0">
                <a:solidFill>
                  <a:schemeClr val="bg1"/>
                </a:solidFill>
              </a:rPr>
              <a:t>Tenant </a:t>
            </a:r>
            <a:r>
              <a:rPr lang="en-US" sz="2000" dirty="0">
                <a:solidFill>
                  <a:schemeClr val="bg1"/>
                </a:solidFill>
              </a:rPr>
              <a:t>by copy protected in equity in L.’s time, not much later </a:t>
            </a:r>
            <a:r>
              <a:rPr lang="en-US" sz="2000" dirty="0" smtClean="0">
                <a:solidFill>
                  <a:schemeClr val="bg1"/>
                </a:solidFill>
              </a:rPr>
              <a:t>by </a:t>
            </a:r>
            <a:r>
              <a:rPr lang="en-US" sz="2000" dirty="0">
                <a:solidFill>
                  <a:schemeClr val="bg1"/>
                </a:solidFill>
              </a:rPr>
              <a:t>the common-law courts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67732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61459"/>
            <a:ext cx="8229600" cy="7360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Littleton: </a:t>
            </a:r>
            <a:r>
              <a:rPr lang="en-US" altLang="en-US" sz="2400" dirty="0" smtClean="0"/>
              <a:t>What’s missing from his scheme?</a:t>
            </a:r>
            <a:endParaRPr lang="en-US" altLang="en-US" sz="2400" dirty="0"/>
          </a:p>
        </p:txBody>
      </p:sp>
      <p:sp>
        <p:nvSpPr>
          <p:cNvPr id="8" name="TextBox 7"/>
          <p:cNvSpPr txBox="1"/>
          <p:nvPr/>
        </p:nvSpPr>
        <p:spPr>
          <a:xfrm>
            <a:off x="457200" y="997527"/>
            <a:ext cx="8686800" cy="3293209"/>
          </a:xfrm>
          <a:prstGeom prst="rect">
            <a:avLst/>
          </a:prstGeom>
          <a:noFill/>
        </p:spPr>
        <p:txBody>
          <a:bodyPr wrap="square">
            <a:spAutoFit/>
          </a:bodyPr>
          <a:lstStyle/>
          <a:p>
            <a:pPr marL="171450" indent="-171450">
              <a:spcBef>
                <a:spcPts val="0"/>
              </a:spcBef>
              <a:buFont typeface="Arial" panose="020B0604020202020204" pitchFamily="34" charset="0"/>
              <a:buChar char="•"/>
              <a:defRPr/>
            </a:pPr>
            <a:endParaRPr lang="en-US" sz="800" i="1" dirty="0" smtClean="0">
              <a:solidFill>
                <a:schemeClr val="bg1"/>
              </a:solidFill>
            </a:endParaRPr>
          </a:p>
          <a:p>
            <a:pPr marL="342900" indent="-342900">
              <a:spcBef>
                <a:spcPts val="0"/>
              </a:spcBef>
              <a:buFont typeface="Arial" panose="020B0604020202020204" pitchFamily="34" charset="0"/>
              <a:buChar char="•"/>
              <a:defRPr/>
            </a:pPr>
            <a:r>
              <a:rPr lang="en-US" sz="2000" dirty="0" smtClean="0">
                <a:solidFill>
                  <a:schemeClr val="bg1"/>
                </a:solidFill>
              </a:rPr>
              <a:t>Remainders</a:t>
            </a:r>
            <a:r>
              <a:rPr lang="en-US" sz="2000" dirty="0">
                <a:solidFill>
                  <a:schemeClr val="bg1"/>
                </a:solidFill>
              </a:rPr>
              <a:t>, especially contingent </a:t>
            </a:r>
            <a:r>
              <a:rPr lang="en-US" sz="2000" dirty="0" smtClean="0">
                <a:solidFill>
                  <a:schemeClr val="bg1"/>
                </a:solidFill>
              </a:rPr>
              <a:t>remainders</a:t>
            </a:r>
          </a:p>
          <a:p>
            <a:pPr marL="342900" indent="-342900">
              <a:spcBef>
                <a:spcPts val="0"/>
              </a:spcBef>
              <a:buFont typeface="Arial" panose="020B0604020202020204" pitchFamily="34" charset="0"/>
              <a:buChar char="•"/>
              <a:defRPr/>
            </a:pPr>
            <a:endParaRPr lang="en-US" sz="2000" dirty="0">
              <a:solidFill>
                <a:schemeClr val="bg1"/>
              </a:solidFill>
            </a:endParaRPr>
          </a:p>
          <a:p>
            <a:pPr marL="342900" indent="-342900">
              <a:spcBef>
                <a:spcPts val="0"/>
              </a:spcBef>
              <a:buFont typeface="Arial" panose="020B0604020202020204" pitchFamily="34" charset="0"/>
              <a:buChar char="•"/>
              <a:defRPr/>
            </a:pPr>
            <a:r>
              <a:rPr lang="en-US" sz="2000" dirty="0" smtClean="0">
                <a:solidFill>
                  <a:schemeClr val="bg1"/>
                </a:solidFill>
              </a:rPr>
              <a:t>The </a:t>
            </a:r>
            <a:r>
              <a:rPr lang="en-US" sz="2000" dirty="0">
                <a:solidFill>
                  <a:schemeClr val="bg1"/>
                </a:solidFill>
              </a:rPr>
              <a:t>whole development of uses, particularly remarkable because he used one himself as a </a:t>
            </a:r>
            <a:r>
              <a:rPr lang="en-US" sz="2000" dirty="0" smtClean="0">
                <a:solidFill>
                  <a:schemeClr val="bg1"/>
                </a:solidFill>
              </a:rPr>
              <a:t>will-substitute</a:t>
            </a:r>
          </a:p>
          <a:p>
            <a:pPr marL="342900" indent="-342900">
              <a:spcBef>
                <a:spcPts val="0"/>
              </a:spcBef>
              <a:buFont typeface="Arial" panose="020B0604020202020204" pitchFamily="34" charset="0"/>
              <a:buChar char="•"/>
              <a:defRPr/>
            </a:pPr>
            <a:endParaRPr lang="en-US" sz="2000" dirty="0">
              <a:solidFill>
                <a:schemeClr val="bg1"/>
              </a:solidFill>
            </a:endParaRPr>
          </a:p>
          <a:p>
            <a:pPr marL="342900" indent="-342900">
              <a:spcBef>
                <a:spcPts val="0"/>
              </a:spcBef>
              <a:buFont typeface="Arial" panose="020B0604020202020204" pitchFamily="34" charset="0"/>
              <a:buChar char="•"/>
              <a:defRPr/>
            </a:pPr>
            <a:r>
              <a:rPr lang="en-US" sz="2000" dirty="0" smtClean="0">
                <a:solidFill>
                  <a:schemeClr val="bg1"/>
                </a:solidFill>
              </a:rPr>
              <a:t>The </a:t>
            </a:r>
            <a:r>
              <a:rPr lang="en-US" sz="2000" dirty="0">
                <a:solidFill>
                  <a:schemeClr val="bg1"/>
                </a:solidFill>
              </a:rPr>
              <a:t>development of protection for copyholders, not surprising that L. says nothing about it because it was in equity in L.’s </a:t>
            </a:r>
            <a:r>
              <a:rPr lang="en-US" sz="2000" dirty="0" smtClean="0">
                <a:solidFill>
                  <a:schemeClr val="bg1"/>
                </a:solidFill>
              </a:rPr>
              <a:t>time</a:t>
            </a:r>
          </a:p>
          <a:p>
            <a:pPr marL="342900" indent="-342900">
              <a:spcBef>
                <a:spcPts val="0"/>
              </a:spcBef>
              <a:buFont typeface="Arial" panose="020B0604020202020204" pitchFamily="34" charset="0"/>
              <a:buChar char="•"/>
              <a:defRPr/>
            </a:pPr>
            <a:endParaRPr lang="en-US" sz="2000" dirty="0">
              <a:solidFill>
                <a:schemeClr val="bg1"/>
              </a:solidFill>
            </a:endParaRPr>
          </a:p>
          <a:p>
            <a:pPr marL="342900" indent="-342900">
              <a:spcBef>
                <a:spcPts val="0"/>
              </a:spcBef>
              <a:buFont typeface="Arial" panose="020B0604020202020204" pitchFamily="34" charset="0"/>
              <a:buChar char="•"/>
              <a:defRPr/>
            </a:pPr>
            <a:r>
              <a:rPr lang="en-US" sz="2000" dirty="0" smtClean="0">
                <a:solidFill>
                  <a:schemeClr val="bg1"/>
                </a:solidFill>
              </a:rPr>
              <a:t>The </a:t>
            </a:r>
            <a:r>
              <a:rPr lang="en-US" sz="2000" dirty="0">
                <a:solidFill>
                  <a:schemeClr val="bg1"/>
                </a:solidFill>
              </a:rPr>
              <a:t>docking of entails by common recovery, particularly remarkable because he was on the court that decided </a:t>
            </a:r>
            <a:r>
              <a:rPr lang="en-US" sz="2000" i="1" dirty="0">
                <a:solidFill>
                  <a:schemeClr val="bg1"/>
                </a:solidFill>
              </a:rPr>
              <a:t>Taltarum’s Case </a:t>
            </a:r>
            <a:r>
              <a:rPr lang="en-US" sz="2000" dirty="0">
                <a:solidFill>
                  <a:schemeClr val="bg1"/>
                </a:solidFill>
              </a:rPr>
              <a:t>(1472)</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156887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Sir John Fortescue, CJKB, c. 1385–1479</a:t>
            </a:r>
            <a:endParaRPr lang="en-US" altLang="en-US" sz="2400" dirty="0"/>
          </a:p>
        </p:txBody>
      </p:sp>
      <p:sp>
        <p:nvSpPr>
          <p:cNvPr id="8" name="TextBox 7"/>
          <p:cNvSpPr txBox="1"/>
          <p:nvPr/>
        </p:nvSpPr>
        <p:spPr>
          <a:xfrm>
            <a:off x="457200" y="1040897"/>
            <a:ext cx="8686800" cy="5016758"/>
          </a:xfrm>
          <a:prstGeom prst="rect">
            <a:avLst/>
          </a:prstGeom>
          <a:noFill/>
        </p:spPr>
        <p:txBody>
          <a:bodyPr wrap="square">
            <a:spAutoFit/>
          </a:bodyPr>
          <a:lstStyle/>
          <a:p>
            <a:pPr>
              <a:defRPr/>
            </a:pPr>
            <a:r>
              <a:rPr lang="en-US" sz="2000" dirty="0">
                <a:solidFill>
                  <a:schemeClr val="bg1"/>
                </a:solidFill>
              </a:rPr>
              <a:t>Sir John Fortescue, CJKB, in exile with Henry VI and Prince Edward, 1461–1470, returns with the readeption and dies 1479. </a:t>
            </a:r>
            <a:r>
              <a:rPr lang="en-US" sz="2000" i="1" dirty="0">
                <a:solidFill>
                  <a:schemeClr val="bg1"/>
                </a:solidFill>
              </a:rPr>
              <a:t>De laudibus legum Anglie</a:t>
            </a:r>
            <a:r>
              <a:rPr lang="en-US" sz="2000" dirty="0">
                <a:solidFill>
                  <a:schemeClr val="bg1"/>
                </a:solidFill>
              </a:rPr>
              <a:t>, </a:t>
            </a:r>
            <a:r>
              <a:rPr lang="en-US" sz="2000" i="1" dirty="0">
                <a:solidFill>
                  <a:schemeClr val="bg1"/>
                </a:solidFill>
              </a:rPr>
              <a:t>On the praise of the laws of England</a:t>
            </a:r>
            <a:r>
              <a:rPr lang="en-US" sz="2000" dirty="0" smtClean="0">
                <a:solidFill>
                  <a:schemeClr val="bg1"/>
                </a:solidFill>
              </a:rPr>
              <a:t>.</a:t>
            </a:r>
          </a:p>
          <a:p>
            <a:pP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notion of </a:t>
            </a:r>
            <a:r>
              <a:rPr lang="en-US" sz="2000" i="1" dirty="0">
                <a:solidFill>
                  <a:schemeClr val="bg1"/>
                </a:solidFill>
              </a:rPr>
              <a:t>dominium politicum et regale</a:t>
            </a:r>
            <a:r>
              <a:rPr lang="en-US" sz="2000" dirty="0">
                <a:solidFill>
                  <a:schemeClr val="bg1"/>
                </a:solidFill>
              </a:rPr>
              <a:t> an idea similar to limited monarchy. “the king of England is not able to change the laws of his kingdom at pleasure, for he rules his people with a government not only regal but also political,” </a:t>
            </a:r>
            <a:r>
              <a:rPr lang="en-US" sz="2000" i="1" dirty="0">
                <a:solidFill>
                  <a:schemeClr val="bg1"/>
                </a:solidFill>
              </a:rPr>
              <a:t>Mats</a:t>
            </a:r>
            <a:r>
              <a:rPr lang="en-US" sz="2000" dirty="0">
                <a:solidFill>
                  <a:schemeClr val="bg1"/>
                </a:solidFill>
              </a:rPr>
              <a:t>., p. IX–11, citing Aristotle and Thomas Aquinas (</a:t>
            </a:r>
            <a:r>
              <a:rPr lang="en-US" sz="2000" i="1" dirty="0">
                <a:solidFill>
                  <a:schemeClr val="bg1"/>
                </a:solidFill>
              </a:rPr>
              <a:t>De regimine principum</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basic argument that power is power only to do good: “For, as Boethius said, </a:t>
            </a:r>
            <a:r>
              <a:rPr lang="en-US" sz="2000" dirty="0" smtClean="0">
                <a:solidFill>
                  <a:schemeClr val="bg1"/>
                </a:solidFill>
              </a:rPr>
              <a:t>‘There </a:t>
            </a:r>
            <a:r>
              <a:rPr lang="en-US" sz="2000" dirty="0">
                <a:solidFill>
                  <a:schemeClr val="bg1"/>
                </a:solidFill>
              </a:rPr>
              <a:t>is no power unless for </a:t>
            </a:r>
            <a:r>
              <a:rPr lang="en-US" sz="2000" dirty="0" smtClean="0">
                <a:solidFill>
                  <a:schemeClr val="bg1"/>
                </a:solidFill>
              </a:rPr>
              <a:t>good’, </a:t>
            </a:r>
            <a:r>
              <a:rPr lang="en-US" sz="2000" dirty="0">
                <a:solidFill>
                  <a:schemeClr val="bg1"/>
                </a:solidFill>
              </a:rPr>
              <a:t>so that to be able to do evil, as the king reigning regally can more freely do than the king ruling his people politically, diminishes rather </a:t>
            </a:r>
            <a:r>
              <a:rPr lang="en-US" sz="2000" dirty="0" smtClean="0">
                <a:solidFill>
                  <a:schemeClr val="bg1"/>
                </a:solidFill>
              </a:rPr>
              <a:t>than increases </a:t>
            </a:r>
            <a:r>
              <a:rPr lang="en-US" sz="2000" dirty="0">
                <a:solidFill>
                  <a:schemeClr val="bg1"/>
                </a:solidFill>
              </a:rPr>
              <a:t>his power.” Therefore, the king who has the power to do evil has no more power than one who cannot do evil. (</a:t>
            </a:r>
            <a:r>
              <a:rPr lang="en-US" sz="2000" i="1" dirty="0">
                <a:solidFill>
                  <a:schemeClr val="bg1"/>
                </a:solidFill>
              </a:rPr>
              <a:t>Mats</a:t>
            </a:r>
            <a:r>
              <a:rPr lang="en-US" sz="2000" dirty="0">
                <a:solidFill>
                  <a:schemeClr val="bg1"/>
                </a:solidFill>
              </a:rPr>
              <a:t>., p. IX–12)</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0653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Fortescue (cont’d): various kinds of law</a:t>
            </a:r>
            <a:endParaRPr lang="en-US" altLang="en-US" sz="2400" dirty="0"/>
          </a:p>
        </p:txBody>
      </p:sp>
      <p:sp>
        <p:nvSpPr>
          <p:cNvPr id="8" name="TextBox 7"/>
          <p:cNvSpPr txBox="1"/>
          <p:nvPr/>
        </p:nvSpPr>
        <p:spPr>
          <a:xfrm>
            <a:off x="457200" y="1255945"/>
            <a:ext cx="8686800" cy="501675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Law </a:t>
            </a:r>
            <a:r>
              <a:rPr lang="en-US" sz="2000" dirty="0">
                <a:solidFill>
                  <a:schemeClr val="bg1"/>
                </a:solidFill>
              </a:rPr>
              <a:t>of nature, customs, statutes: “all human laws are either law of nature, customs, or statutes, which are also called constitutions.” (</a:t>
            </a:r>
            <a:r>
              <a:rPr lang="en-US" sz="2000" i="1" dirty="0">
                <a:solidFill>
                  <a:schemeClr val="bg1"/>
                </a:solidFill>
              </a:rPr>
              <a:t>Mats</a:t>
            </a:r>
            <a:r>
              <a:rPr lang="en-US" sz="2000" dirty="0">
                <a:solidFill>
                  <a:schemeClr val="bg1"/>
                </a:solidFill>
              </a:rPr>
              <a:t>., p. IX–12</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antiquity of English customary law: “throughout the period of these nations [the Britons, the Romans, the Saxons, the Danes, the Saxons again, and finally the Normans] and their kings, the realm has been continuously ruled by the same customs as it is now, customs which, if they had not been the best, some of those kings would have changed for the sake of justice or by the impulse of caprice, and totally abolished them, especially the Romans, who judged almost the whole of the rest of the world by their laws.” (</a:t>
            </a:r>
            <a:r>
              <a:rPr lang="en-US" sz="2000" i="1" dirty="0">
                <a:solidFill>
                  <a:schemeClr val="bg1"/>
                </a:solidFill>
              </a:rPr>
              <a:t>Mats</a:t>
            </a:r>
            <a:r>
              <a:rPr lang="en-US" sz="2000" dirty="0">
                <a:solidFill>
                  <a:schemeClr val="bg1"/>
                </a:solidFill>
              </a:rPr>
              <a:t>., p. IX–13)</a:t>
            </a:r>
            <a:endParaRPr lang="en-US" sz="1000" dirty="0">
              <a:solidFill>
                <a:schemeClr val="bg1"/>
              </a:solidFill>
            </a:endParaRPr>
          </a:p>
          <a:p>
            <a:pP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Statutes </a:t>
            </a:r>
            <a:r>
              <a:rPr lang="en-US" sz="2000" dirty="0">
                <a:solidFill>
                  <a:schemeClr val="bg1"/>
                </a:solidFill>
              </a:rPr>
              <a:t>promulgated in parliament: “the statutes of England . . . are made not only by the prince’s will, but also by the assent of the whole realm, so they cannot be injurious to the people nor fail to secure their advantage.” (</a:t>
            </a:r>
            <a:r>
              <a:rPr lang="en-US" sz="2000" i="1" dirty="0">
                <a:solidFill>
                  <a:schemeClr val="bg1"/>
                </a:solidFill>
              </a:rPr>
              <a:t>Mats</a:t>
            </a:r>
            <a:r>
              <a:rPr lang="en-US" sz="2000" dirty="0">
                <a:solidFill>
                  <a:schemeClr val="bg1"/>
                </a:solidFill>
              </a:rPr>
              <a:t>., p. IX–13)</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9912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229600" cy="4605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Fortescue (cont’d): </a:t>
            </a:r>
            <a:r>
              <a:rPr lang="en-US" altLang="en-US" sz="2400" dirty="0" smtClean="0"/>
              <a:t>comparison with the civil law (France)</a:t>
            </a:r>
            <a:endParaRPr lang="en-US" altLang="en-US" sz="2400" dirty="0"/>
          </a:p>
        </p:txBody>
      </p:sp>
      <p:sp>
        <p:nvSpPr>
          <p:cNvPr id="8" name="TextBox 7"/>
          <p:cNvSpPr txBox="1"/>
          <p:nvPr/>
        </p:nvSpPr>
        <p:spPr>
          <a:xfrm>
            <a:off x="457200" y="576471"/>
            <a:ext cx="8686800" cy="6186309"/>
          </a:xfrm>
          <a:prstGeom prst="rect">
            <a:avLst/>
          </a:prstGeom>
          <a:noFill/>
        </p:spPr>
        <p:txBody>
          <a:bodyPr wrap="square">
            <a:spAutoFit/>
          </a:bodyPr>
          <a:lstStyle/>
          <a:p>
            <a:pPr>
              <a:defRPr/>
            </a:pPr>
            <a:endParaRPr lang="en-US" sz="800" i="1"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Jurors </a:t>
            </a:r>
            <a:r>
              <a:rPr lang="en-US" sz="2000" dirty="0">
                <a:solidFill>
                  <a:schemeClr val="bg1"/>
                </a:solidFill>
              </a:rPr>
              <a:t>and witnesses</a:t>
            </a:r>
            <a:r>
              <a:rPr lang="en-US" sz="2000" dirty="0" smtClean="0">
                <a:solidFill>
                  <a:schemeClr val="bg1"/>
                </a:solidFill>
              </a:rPr>
              <a:t>.</a:t>
            </a:r>
          </a:p>
          <a:p>
            <a:pPr marL="342900" indent="-342900">
              <a:buFont typeface="Arial" panose="020B0604020202020204" pitchFamily="34" charset="0"/>
              <a:buChar char="•"/>
              <a:defRPr/>
            </a:pPr>
            <a:endParaRPr lang="en-US" sz="800" dirty="0">
              <a:solidFill>
                <a:schemeClr val="bg1"/>
              </a:solidFill>
            </a:endParaRPr>
          </a:p>
          <a:p>
            <a:pPr marL="630936" indent="-342900">
              <a:buFont typeface="Arial" panose="020B0604020202020204" pitchFamily="34" charset="0"/>
              <a:buChar char="•"/>
              <a:defRPr/>
            </a:pPr>
            <a:r>
              <a:rPr lang="en-US" sz="2000" dirty="0" smtClean="0">
                <a:solidFill>
                  <a:schemeClr val="bg1"/>
                </a:solidFill>
              </a:rPr>
              <a:t> Naboth’s </a:t>
            </a:r>
            <a:r>
              <a:rPr lang="en-US" sz="2000" dirty="0">
                <a:solidFill>
                  <a:schemeClr val="bg1"/>
                </a:solidFill>
              </a:rPr>
              <a:t>vineyard (1 Kings 21</a:t>
            </a:r>
            <a:r>
              <a:rPr lang="en-US" sz="2000" dirty="0" smtClean="0">
                <a:solidFill>
                  <a:schemeClr val="bg1"/>
                </a:solidFill>
              </a:rPr>
              <a:t>)</a:t>
            </a:r>
            <a:r>
              <a:rPr lang="en-US" sz="2000" dirty="0">
                <a:solidFill>
                  <a:schemeClr val="bg1"/>
                </a:solidFill>
              </a:rPr>
              <a:t> ). (</a:t>
            </a:r>
            <a:r>
              <a:rPr lang="en-US" sz="2000" i="1" dirty="0">
                <a:solidFill>
                  <a:schemeClr val="bg1"/>
                </a:solidFill>
              </a:rPr>
              <a:t>Mats</a:t>
            </a:r>
            <a:r>
              <a:rPr lang="en-US" sz="2000" dirty="0">
                <a:solidFill>
                  <a:schemeClr val="bg1"/>
                </a:solidFill>
              </a:rPr>
              <a:t>., p. IX–13</a:t>
            </a:r>
            <a:r>
              <a:rPr lang="en-US" sz="2000" dirty="0" smtClean="0">
                <a:solidFill>
                  <a:schemeClr val="bg1"/>
                </a:solidFill>
              </a:rPr>
              <a:t>)</a:t>
            </a:r>
          </a:p>
          <a:p>
            <a:pPr marL="630936" indent="-342900">
              <a:buFont typeface="Arial" panose="020B0604020202020204" pitchFamily="34" charset="0"/>
              <a:buChar char="•"/>
              <a:defRPr/>
            </a:pPr>
            <a:endParaRPr lang="en-US" sz="800" dirty="0" smtClean="0">
              <a:solidFill>
                <a:schemeClr val="bg1"/>
              </a:solidFill>
            </a:endParaRPr>
          </a:p>
          <a:p>
            <a:pPr marL="630936" indent="-342900">
              <a:buFont typeface="Arial" panose="020B0604020202020204" pitchFamily="34" charset="0"/>
              <a:buChar char="•"/>
              <a:defRPr/>
            </a:pPr>
            <a:r>
              <a:rPr lang="en-US" sz="2000" dirty="0" smtClean="0">
                <a:solidFill>
                  <a:schemeClr val="bg1"/>
                </a:solidFill>
              </a:rPr>
              <a:t>Susanna </a:t>
            </a:r>
            <a:r>
              <a:rPr lang="en-US" sz="2000" dirty="0">
                <a:solidFill>
                  <a:schemeClr val="bg1"/>
                </a:solidFill>
              </a:rPr>
              <a:t>and the elders (Daniel 13). (</a:t>
            </a:r>
            <a:r>
              <a:rPr lang="en-US" sz="2000" i="1" dirty="0">
                <a:solidFill>
                  <a:schemeClr val="bg1"/>
                </a:solidFill>
              </a:rPr>
              <a:t>Mats</a:t>
            </a:r>
            <a:r>
              <a:rPr lang="en-US" sz="2000" dirty="0">
                <a:solidFill>
                  <a:schemeClr val="bg1"/>
                </a:solidFill>
              </a:rPr>
              <a:t>., p. IX–13</a:t>
            </a:r>
            <a:r>
              <a:rPr lang="en-US" sz="2000" dirty="0" smtClean="0">
                <a:solidFill>
                  <a:schemeClr val="bg1"/>
                </a:solidFill>
              </a:rPr>
              <a:t>)</a:t>
            </a:r>
          </a:p>
          <a:p>
            <a:pPr marL="630936" indent="-342900">
              <a:buFont typeface="Arial" panose="020B0604020202020204" pitchFamily="34" charset="0"/>
              <a:buChar char="•"/>
              <a:defRPr/>
            </a:pPr>
            <a:endParaRPr lang="en-US" sz="800" dirty="0" smtClean="0">
              <a:solidFill>
                <a:schemeClr val="bg1"/>
              </a:solidFill>
            </a:endParaRPr>
          </a:p>
          <a:p>
            <a:pPr marL="630936"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case of mr John Fringe, a case that has not been found other than in Fortescue, in which a man, by corrupt witnesses, was able to cast off his orders as a priest and marry a woman whom the witnesses alleged he had married before he was ordained. (</a:t>
            </a:r>
            <a:r>
              <a:rPr lang="en-US" sz="2000" i="1" dirty="0">
                <a:solidFill>
                  <a:schemeClr val="bg1"/>
                </a:solidFill>
              </a:rPr>
              <a:t>Mats</a:t>
            </a:r>
            <a:r>
              <a:rPr lang="en-US" sz="2000" dirty="0">
                <a:solidFill>
                  <a:schemeClr val="bg1"/>
                </a:solidFill>
              </a:rPr>
              <a:t>., p. </a:t>
            </a:r>
            <a:r>
              <a:rPr lang="en-US" sz="2000" dirty="0" smtClean="0">
                <a:solidFill>
                  <a:schemeClr val="bg1"/>
                </a:solidFill>
              </a:rPr>
              <a:t>IX–14)</a:t>
            </a:r>
          </a:p>
          <a:p>
            <a:pPr marL="630936" indent="-342900">
              <a:buFont typeface="Arial" panose="020B0604020202020204" pitchFamily="34" charset="0"/>
              <a:buChar char="•"/>
              <a:defRPr/>
            </a:pPr>
            <a:endParaRPr lang="en-US" sz="800" dirty="0" smtClean="0">
              <a:solidFill>
                <a:schemeClr val="bg1"/>
              </a:solidFill>
            </a:endParaRPr>
          </a:p>
          <a:p>
            <a:pPr marL="630936"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use of torture in France: “[French] law prefers the accused to be racked with tortures until they themselves confess their guilt, than to proceed by the deposition of witnesses who are often instigated to perjury by wicked passions and sometimes by the subornation of evil persons</a:t>
            </a:r>
            <a:r>
              <a:rPr lang="en-US" sz="2000" dirty="0" smtClean="0">
                <a:solidFill>
                  <a:schemeClr val="bg1"/>
                </a:solidFill>
              </a:rPr>
              <a:t>.”</a:t>
            </a:r>
          </a:p>
          <a:p>
            <a:pPr marL="630936" indent="-342900">
              <a:buFont typeface="Arial" panose="020B0604020202020204" pitchFamily="34" charset="0"/>
              <a:buChar char="•"/>
              <a:defRPr/>
            </a:pPr>
            <a:endParaRPr lang="en-US" sz="800" dirty="0" smtClean="0">
              <a:solidFill>
                <a:schemeClr val="bg1"/>
              </a:solidFill>
            </a:endParaRPr>
          </a:p>
          <a:p>
            <a:pPr marL="630936" indent="-342900">
              <a:buFont typeface="Arial" panose="020B0604020202020204" pitchFamily="34" charset="0"/>
              <a:buChar char="•"/>
              <a:defRPr/>
            </a:pPr>
            <a:r>
              <a:rPr lang="en-US" sz="2000" dirty="0" smtClean="0">
                <a:solidFill>
                  <a:schemeClr val="bg1"/>
                </a:solidFill>
              </a:rPr>
              <a:t>Better </a:t>
            </a:r>
            <a:r>
              <a:rPr lang="en-US" sz="2000" dirty="0">
                <a:solidFill>
                  <a:schemeClr val="bg1"/>
                </a:solidFill>
              </a:rPr>
              <a:t>that 20 guilty should go free than one innocent man die: “I should, indeed, prefer twenty guilty men to escape death through mercy, than one innocent to be condemned unjustly.” (</a:t>
            </a:r>
            <a:r>
              <a:rPr lang="en-US" sz="2000" i="1" dirty="0">
                <a:solidFill>
                  <a:schemeClr val="bg1"/>
                </a:solidFill>
              </a:rPr>
              <a:t>Mats</a:t>
            </a:r>
            <a:r>
              <a:rPr lang="en-US" sz="2000" dirty="0">
                <a:solidFill>
                  <a:schemeClr val="bg1"/>
                </a:solidFill>
              </a:rPr>
              <a:t>., p. IX–15)</a:t>
            </a:r>
            <a:endParaRPr lang="en-US" sz="800" dirty="0">
              <a:solidFill>
                <a:schemeClr val="bg1"/>
              </a:solidFill>
            </a:endParaRPr>
          </a:p>
          <a:p>
            <a:pPr>
              <a:defRPr/>
            </a:pPr>
            <a:endParaRPr lang="en-US" sz="800" dirty="0">
              <a:solidFill>
                <a:schemeClr val="bg1"/>
              </a:solidFill>
            </a:endParaRPr>
          </a:p>
          <a:p>
            <a:pPr>
              <a:defRPr/>
            </a:pPr>
            <a:endParaRPr lang="en-US" sz="8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2803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48212</TotalTime>
  <Words>2526</Words>
  <Application>Microsoft Office PowerPoint</Application>
  <PresentationFormat>On-screen Show (4:3)</PresentationFormat>
  <Paragraphs>160</Paragraphs>
  <Slides>17</Slides>
  <Notes>16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Times New Roman</vt:lpstr>
      <vt:lpstr>bilder constitutionalism</vt:lpstr>
      <vt:lpstr>PowerPoint Presentation</vt:lpstr>
      <vt:lpstr>Introduction: the common law in trouble</vt:lpstr>
      <vt:lpstr>Introduction: the common law in trouble (cont’d)</vt:lpstr>
      <vt:lpstr>Sir Thomas Littleton, JCP (d. 1481): Scheme of tenures and estates</vt:lpstr>
      <vt:lpstr>Littleton: Scheme of tenures and estates (cont’d)</vt:lpstr>
      <vt:lpstr>Littleton: What’s missing from his scheme?</vt:lpstr>
      <vt:lpstr>Sir John Fortescue, CJKB, c. 1385–1479</vt:lpstr>
      <vt:lpstr>Fortescue (cont’d): various kinds of law</vt:lpstr>
      <vt:lpstr>Fortescue (cont’d): comparison with the civil law (France)</vt:lpstr>
      <vt:lpstr>Fortescue (cont’d): comparison with France (cont’d)</vt:lpstr>
      <vt:lpstr>Fortescue (cont’d): conclusion</vt:lpstr>
      <vt:lpstr>Fortescue (cont’d): conclusion (cont’d)</vt:lpstr>
      <vt:lpstr>Christopher St. German, c. 1460–1540: Doctor and Student</vt:lpstr>
      <vt:lpstr>St. German, Doctor and Student: equity</vt:lpstr>
      <vt:lpstr>St. German, Doctor and Student: equity and law in conflict</vt:lpstr>
      <vt:lpstr>St. German, Doctor and Student: equity and law in conflict (cont’d)</vt:lpstr>
      <vt:lpstr>St. German, Doctor and Student: conclusion (for now)</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636</cp:revision>
  <dcterms:created xsi:type="dcterms:W3CDTF">2007-01-08T17:13:49Z</dcterms:created>
  <dcterms:modified xsi:type="dcterms:W3CDTF">2021-11-05T18:42:13Z</dcterms:modified>
</cp:coreProperties>
</file>