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83" r:id="rId2"/>
    <p:sldId id="425" r:id="rId3"/>
    <p:sldId id="471" r:id="rId4"/>
    <p:sldId id="498" r:id="rId5"/>
    <p:sldId id="488" r:id="rId6"/>
    <p:sldId id="468" r:id="rId7"/>
    <p:sldId id="449" r:id="rId8"/>
    <p:sldId id="514" r:id="rId9"/>
    <p:sldId id="515" r:id="rId10"/>
    <p:sldId id="516" r:id="rId11"/>
    <p:sldId id="517" r:id="rId12"/>
    <p:sldId id="434" r:id="rId13"/>
    <p:sldId id="501" r:id="rId14"/>
    <p:sldId id="502" r:id="rId15"/>
    <p:sldId id="409" r:id="rId16"/>
    <p:sldId id="445" r:id="rId17"/>
    <p:sldId id="472" r:id="rId18"/>
    <p:sldId id="503" r:id="rId19"/>
    <p:sldId id="473" r:id="rId20"/>
    <p:sldId id="474" r:id="rId21"/>
    <p:sldId id="429" r:id="rId2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91603" autoAdjust="0"/>
  </p:normalViewPr>
  <p:slideViewPr>
    <p:cSldViewPr snapToGrid="0">
      <p:cViewPr varScale="1">
        <p:scale>
          <a:sx n="100" d="100"/>
          <a:sy n="100" d="100"/>
        </p:scale>
        <p:origin x="708"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17</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18</a:t>
            </a:fld>
            <a:endParaRPr lang="en-US" altLang="en-US" dirty="0"/>
          </a:p>
        </p:txBody>
      </p:sp>
    </p:spTree>
    <p:extLst>
      <p:ext uri="{BB962C8B-B14F-4D97-AF65-F5344CB8AC3E}">
        <p14:creationId xmlns:p14="http://schemas.microsoft.com/office/powerpoint/2010/main" val="3315485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19</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20</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21</a:t>
            </a:fld>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3271456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6</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12</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13</a:t>
            </a:fld>
            <a:endParaRPr lang="en-US" altLang="en-US" dirty="0"/>
          </a:p>
        </p:txBody>
      </p:sp>
    </p:spTree>
    <p:extLst>
      <p:ext uri="{BB962C8B-B14F-4D97-AF65-F5344CB8AC3E}">
        <p14:creationId xmlns:p14="http://schemas.microsoft.com/office/powerpoint/2010/main" val="586155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14</a:t>
            </a:fld>
            <a:endParaRPr lang="en-US" altLang="en-US" dirty="0"/>
          </a:p>
        </p:txBody>
      </p:sp>
    </p:spTree>
    <p:extLst>
      <p:ext uri="{BB962C8B-B14F-4D97-AF65-F5344CB8AC3E}">
        <p14:creationId xmlns:p14="http://schemas.microsoft.com/office/powerpoint/2010/main" val="254617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15</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16</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6.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Order, Social Structure, and the Law</a:t>
            </a:r>
            <a:r>
              <a:rPr lang="en-US" altLang="en-US" dirty="0"/>
              <a:t/>
            </a:r>
            <a:br>
              <a:rPr lang="en-US" altLang="en-US" dirty="0"/>
            </a:br>
            <a:r>
              <a:rPr lang="en-US" altLang="en-US" dirty="0"/>
              <a:t>Lecture </a:t>
            </a:r>
            <a:r>
              <a:rPr lang="en-US" altLang="en-US" dirty="0" smtClean="0"/>
              <a:t>15</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The effect of the peasants’ revolt of 1381</a:t>
            </a:r>
            <a:endParaRPr lang="en-US" sz="2400" dirty="0"/>
          </a:p>
        </p:txBody>
      </p:sp>
      <p:sp>
        <p:nvSpPr>
          <p:cNvPr id="3" name="Content Placeholder 2"/>
          <p:cNvSpPr>
            <a:spLocks noGrp="1"/>
          </p:cNvSpPr>
          <p:nvPr>
            <p:ph idx="1"/>
          </p:nvPr>
        </p:nvSpPr>
        <p:spPr>
          <a:xfrm>
            <a:off x="278296" y="1098670"/>
            <a:ext cx="8603534" cy="3797708"/>
          </a:xfrm>
        </p:spPr>
        <p:txBody>
          <a:bodyPr/>
          <a:lstStyle/>
          <a:p>
            <a:r>
              <a:rPr lang="en-US" dirty="0"/>
              <a:t>After 1381 there was no serious attempt to enforce villein labor services</a:t>
            </a:r>
            <a:r>
              <a:rPr lang="en-US" dirty="0" smtClean="0"/>
              <a:t>.</a:t>
            </a:r>
          </a:p>
          <a:p>
            <a:endParaRPr lang="en-US" dirty="0"/>
          </a:p>
          <a:p>
            <a:r>
              <a:rPr lang="en-US" dirty="0"/>
              <a:t>In the late 14th and 15th centuries, peasants by and large paid money rents for their lands. Their tenure was increasingly made more secure by the increasingly predictable customs of the manor courts. They transferred their land by entering a copy of the transfer in the manor court rolls. In the late 15th century the equity courts intervened to protect copyhold tenure. In the 16th century the common-law courts joined in as well. Copyhold land was different from freehold land, but the tenure was relatively secure</a:t>
            </a:r>
            <a:r>
              <a:rPr lang="en-US" dirty="0" smtClean="0"/>
              <a:t>.</a:t>
            </a:r>
            <a:endParaRPr lang="en-US" dirty="0"/>
          </a:p>
        </p:txBody>
      </p:sp>
    </p:spTree>
    <p:extLst>
      <p:ext uri="{BB962C8B-B14F-4D97-AF65-F5344CB8AC3E}">
        <p14:creationId xmlns:p14="http://schemas.microsoft.com/office/powerpoint/2010/main" val="3687592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The situation of the laborer in the </a:t>
            </a:r>
            <a:r>
              <a:rPr lang="en-US" sz="2400" dirty="0"/>
              <a:t>15th century</a:t>
            </a:r>
            <a:endParaRPr lang="en-US" sz="2400" dirty="0"/>
          </a:p>
        </p:txBody>
      </p:sp>
      <p:sp>
        <p:nvSpPr>
          <p:cNvPr id="3" name="Content Placeholder 2"/>
          <p:cNvSpPr>
            <a:spLocks noGrp="1"/>
          </p:cNvSpPr>
          <p:nvPr>
            <p:ph idx="1"/>
          </p:nvPr>
        </p:nvSpPr>
        <p:spPr>
          <a:xfrm>
            <a:off x="278296" y="1098669"/>
            <a:ext cx="8603534" cy="4308217"/>
          </a:xfrm>
        </p:spPr>
        <p:txBody>
          <a:bodyPr/>
          <a:lstStyle/>
          <a:p>
            <a:pPr marL="0" indent="0">
              <a:buNone/>
            </a:pPr>
            <a:r>
              <a:rPr lang="en-US" dirty="0" smtClean="0"/>
              <a:t>Those </a:t>
            </a:r>
            <a:r>
              <a:rPr lang="en-US" dirty="0"/>
              <a:t>who did not have enough land to live on, lived by their labor. That was, as it always has been, a hard and uncertain life, but the low levels of population in the 15th century made it less hard and less uncertain than it had been in previous centuries when population was higher. The squeeze began in the 16th century when population began to rise and prices began to rise even more dramatically. It may be bizarre to regard the 15th century, in so many ways such a gloomy century politically and culturally, as in some ways a golden age for very ordinary people, and the 16th century, in many ways a golden age culturally and perhaps politically, as a rather bad time for ordinary people, but that may, in fact, have been the case. One economic historian </a:t>
            </a:r>
            <a:r>
              <a:rPr lang="en-US" dirty="0" smtClean="0"/>
              <a:t>estimates </a:t>
            </a:r>
            <a:r>
              <a:rPr lang="en-US" dirty="0"/>
              <a:t>that skilled laborers were better off in real terms in the 15th century than they were at any time before the 19th.</a:t>
            </a:r>
          </a:p>
        </p:txBody>
      </p:sp>
    </p:spTree>
    <p:extLst>
      <p:ext uri="{BB962C8B-B14F-4D97-AF65-F5344CB8AC3E}">
        <p14:creationId xmlns:p14="http://schemas.microsoft.com/office/powerpoint/2010/main" val="1737062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76803080"/>
              </p:ext>
            </p:extLst>
          </p:nvPr>
        </p:nvGraphicFramePr>
        <p:xfrm>
          <a:off x="628650" y="1111368"/>
          <a:ext cx="7886700" cy="5202550"/>
        </p:xfrm>
        <a:graphic>
          <a:graphicData uri="http://schemas.openxmlformats.org/drawingml/2006/table">
            <a:tbl>
              <a:tblPr>
                <a:tableStyleId>{5C22544A-7EE6-4342-B048-85BDC9FD1C3A}</a:tableStyleId>
              </a:tblPr>
              <a:tblGrid>
                <a:gridCol w="1577340">
                  <a:extLst>
                    <a:ext uri="{9D8B030D-6E8A-4147-A177-3AD203B41FA5}">
                      <a16:colId xmlns:a16="http://schemas.microsoft.com/office/drawing/2014/main" val="4200074342"/>
                    </a:ext>
                  </a:extLst>
                </a:gridCol>
                <a:gridCol w="1577340">
                  <a:extLst>
                    <a:ext uri="{9D8B030D-6E8A-4147-A177-3AD203B41FA5}">
                      <a16:colId xmlns:a16="http://schemas.microsoft.com/office/drawing/2014/main" val="2637340470"/>
                    </a:ext>
                  </a:extLst>
                </a:gridCol>
                <a:gridCol w="1577340">
                  <a:extLst>
                    <a:ext uri="{9D8B030D-6E8A-4147-A177-3AD203B41FA5}">
                      <a16:colId xmlns:a16="http://schemas.microsoft.com/office/drawing/2014/main" val="2411413684"/>
                    </a:ext>
                  </a:extLst>
                </a:gridCol>
                <a:gridCol w="1577340">
                  <a:extLst>
                    <a:ext uri="{9D8B030D-6E8A-4147-A177-3AD203B41FA5}">
                      <a16:colId xmlns:a16="http://schemas.microsoft.com/office/drawing/2014/main" val="3853260922"/>
                    </a:ext>
                  </a:extLst>
                </a:gridCol>
                <a:gridCol w="1577340">
                  <a:extLst>
                    <a:ext uri="{9D8B030D-6E8A-4147-A177-3AD203B41FA5}">
                      <a16:colId xmlns:a16="http://schemas.microsoft.com/office/drawing/2014/main" val="443648178"/>
                    </a:ext>
                  </a:extLst>
                </a:gridCol>
              </a:tblGrid>
              <a:tr h="331025">
                <a:tc>
                  <a:txBody>
                    <a:bodyPr/>
                    <a:lstStyle/>
                    <a:p>
                      <a:pPr marL="0" marR="0" algn="ctr">
                        <a:spcBef>
                          <a:spcPts val="0"/>
                        </a:spcBef>
                        <a:spcAft>
                          <a:spcPts val="500"/>
                        </a:spcAft>
                      </a:pPr>
                      <a:r>
                        <a:rPr lang="en-US" sz="2000" dirty="0">
                          <a:effectLst/>
                        </a:rPr>
                        <a:t>Rural Lay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Clergy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Urban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p/a</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families</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68675304"/>
                  </a:ext>
                </a:extLst>
              </a:tr>
              <a:tr h="331025">
                <a:tc>
                  <a:txBody>
                    <a:bodyPr/>
                    <a:lstStyle/>
                    <a:p>
                      <a:pPr marL="0" marR="0">
                        <a:spcBef>
                          <a:spcPts val="0"/>
                        </a:spcBef>
                        <a:spcAft>
                          <a:spcPts val="500"/>
                        </a:spcAft>
                      </a:pPr>
                      <a:r>
                        <a:rPr lang="en-US" sz="2000" dirty="0">
                          <a:effectLst/>
                        </a:rPr>
                        <a:t>Earls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Archbishops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400-1100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3">
                  <a:txBody>
                    <a:bodyPr/>
                    <a:lstStyle/>
                    <a:p>
                      <a:pPr marL="0" marR="0" algn="ctr">
                        <a:spcBef>
                          <a:spcPts val="0"/>
                        </a:spcBef>
                        <a:spcAft>
                          <a:spcPts val="500"/>
                        </a:spcAft>
                      </a:pPr>
                      <a:r>
                        <a:rPr lang="en-US" sz="2000" dirty="0">
                          <a:effectLst/>
                        </a:rPr>
                        <a:t>140</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65558722"/>
                  </a:ext>
                </a:extLst>
              </a:tr>
              <a:tr h="331025">
                <a:tc>
                  <a:txBody>
                    <a:bodyPr/>
                    <a:lstStyle/>
                    <a:p>
                      <a:pPr marL="0" marR="0">
                        <a:spcBef>
                          <a:spcPts val="0"/>
                        </a:spcBef>
                        <a:spcAft>
                          <a:spcPts val="500"/>
                        </a:spcAft>
                      </a:pPr>
                      <a:r>
                        <a:rPr lang="en-US" sz="2000" dirty="0">
                          <a:effectLst/>
                        </a:rPr>
                        <a:t>Barons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Bishops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a:spcBef>
                          <a:spcPts val="0"/>
                        </a:spcBef>
                        <a:spcAft>
                          <a:spcPts val="500"/>
                        </a:spcAft>
                      </a:pPr>
                      <a:r>
                        <a:rPr lang="en-US" sz="2000" dirty="0">
                          <a:effectLst/>
                        </a:rPr>
                        <a:t>200-500</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vMerge="1">
                  <a:txBody>
                    <a:bodyPr/>
                    <a:lstStyle/>
                    <a:p>
                      <a:endParaRPr lang="en-US"/>
                    </a:p>
                  </a:txBody>
                  <a:tcPr/>
                </a:tc>
                <a:extLst>
                  <a:ext uri="{0D108BD9-81ED-4DB2-BD59-A6C34878D82A}">
                    <a16:rowId xmlns:a16="http://schemas.microsoft.com/office/drawing/2014/main" val="2473893451"/>
                  </a:ext>
                </a:extLst>
              </a:tr>
              <a:tr h="331025">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Abbots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pPr marL="0" marR="0">
                        <a:spcBef>
                          <a:spcPts val="0"/>
                        </a:spcBef>
                        <a:spcAft>
                          <a:spcPts val="500"/>
                        </a:spcAft>
                      </a:pP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2993107623"/>
                  </a:ext>
                </a:extLst>
              </a:tr>
              <a:tr h="331025">
                <a:tc>
                  <a:txBody>
                    <a:bodyPr/>
                    <a:lstStyle/>
                    <a:p>
                      <a:pPr marL="0" marR="0">
                        <a:spcBef>
                          <a:spcPts val="0"/>
                        </a:spcBef>
                        <a:spcAft>
                          <a:spcPts val="500"/>
                        </a:spcAft>
                      </a:pPr>
                      <a:r>
                        <a:rPr lang="en-US" sz="2000" dirty="0">
                          <a:effectLst/>
                        </a:rPr>
                        <a:t>Knights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Priors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Merchants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20–200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500"/>
                        </a:spcAft>
                      </a:pPr>
                      <a:r>
                        <a:rPr lang="en-US" sz="2000" dirty="0">
                          <a:effectLst/>
                        </a:rPr>
                        <a:t>2000</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79941555"/>
                  </a:ext>
                </a:extLst>
              </a:tr>
              <a:tr h="331025">
                <a:tc>
                  <a:txBody>
                    <a:bodyPr/>
                    <a:lstStyle/>
                    <a:p>
                      <a:pPr marL="0" marR="0">
                        <a:spcBef>
                          <a:spcPts val="0"/>
                        </a:spcBef>
                        <a:spcAft>
                          <a:spcPts val="500"/>
                        </a:spcAft>
                      </a:pPr>
                      <a:r>
                        <a:rPr lang="en-US" sz="2000" dirty="0">
                          <a:effectLst/>
                        </a:rPr>
                        <a:t>Esquires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Rectors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5–40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20 to 40 K</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3590878"/>
                  </a:ext>
                </a:extLst>
              </a:tr>
              <a:tr h="331025">
                <a:tc>
                  <a:txBody>
                    <a:bodyPr/>
                    <a:lstStyle/>
                    <a:p>
                      <a:pPr marL="0" marR="0">
                        <a:spcBef>
                          <a:spcPts val="0"/>
                        </a:spcBef>
                        <a:spcAft>
                          <a:spcPts val="500"/>
                        </a:spcAft>
                      </a:pPr>
                      <a:r>
                        <a:rPr lang="en-US" sz="2000" dirty="0">
                          <a:effectLst/>
                        </a:rPr>
                        <a:t>‘Lesser gentry’</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Vicars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55562055"/>
                  </a:ext>
                </a:extLst>
              </a:tr>
              <a:tr h="331025">
                <a:tc>
                  <a:txBody>
                    <a:bodyPr/>
                    <a:lstStyle/>
                    <a:p>
                      <a:pPr marL="0" marR="0">
                        <a:spcBef>
                          <a:spcPts val="0"/>
                        </a:spcBef>
                        <a:spcAft>
                          <a:spcPts val="500"/>
                        </a:spcAft>
                      </a:pPr>
                      <a:r>
                        <a:rPr lang="en-US" sz="2000" dirty="0">
                          <a:effectLst/>
                        </a:rPr>
                        <a:t>Franklins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a:spcBef>
                          <a:spcPts val="0"/>
                        </a:spcBef>
                        <a:spcAft>
                          <a:spcPts val="500"/>
                        </a:spcAft>
                      </a:pPr>
                      <a:r>
                        <a:rPr lang="en-US" sz="2000" dirty="0">
                          <a:effectLst/>
                        </a:rPr>
                        <a:t>Lesser Clergy</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Craftsmen</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2–10</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46017642"/>
                  </a:ext>
                </a:extLst>
              </a:tr>
              <a:tr h="331025">
                <a:tc>
                  <a:txBody>
                    <a:bodyPr/>
                    <a:lstStyle/>
                    <a:p>
                      <a:pPr marL="0" marR="0">
                        <a:spcBef>
                          <a:spcPts val="0"/>
                        </a:spcBef>
                        <a:spcAft>
                          <a:spcPts val="500"/>
                        </a:spcAft>
                      </a:pPr>
                      <a:r>
                        <a:rPr lang="en-US" sz="2000" dirty="0">
                          <a:effectLst/>
                        </a:rPr>
                        <a:t>Villein Tenants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65671921"/>
                  </a:ext>
                </a:extLst>
              </a:tr>
              <a:tr h="331025">
                <a:tc>
                  <a:txBody>
                    <a:bodyPr/>
                    <a:lstStyle/>
                    <a:p>
                      <a:pPr marL="0" marR="0">
                        <a:spcBef>
                          <a:spcPts val="0"/>
                        </a:spcBef>
                        <a:spcAft>
                          <a:spcPts val="500"/>
                        </a:spcAft>
                      </a:pPr>
                      <a:r>
                        <a:rPr lang="en-US" sz="2000" dirty="0">
                          <a:effectLst/>
                        </a:rPr>
                        <a:t>Cottars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Journeymen</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1–3</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66120895"/>
                  </a:ext>
                </a:extLst>
              </a:tr>
              <a:tr h="331025">
                <a:tc rowSpan="2">
                  <a:txBody>
                    <a:bodyPr/>
                    <a:lstStyle/>
                    <a:p>
                      <a:pPr marL="0" marR="0">
                        <a:spcBef>
                          <a:spcPts val="0"/>
                        </a:spcBef>
                        <a:spcAft>
                          <a:spcPts val="500"/>
                        </a:spcAft>
                      </a:pPr>
                      <a:r>
                        <a:rPr lang="en-US" sz="2000" dirty="0">
                          <a:effectLst/>
                        </a:rPr>
                        <a:t>Laborers</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rowSpan="2">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Apprentices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marL="0" marR="0">
                        <a:spcBef>
                          <a:spcPts val="0"/>
                        </a:spcBef>
                        <a:spcAft>
                          <a:spcPts val="500"/>
                        </a:spcAft>
                      </a:pPr>
                      <a:r>
                        <a:rPr lang="en-US" sz="2000" dirty="0">
                          <a:effectLst/>
                        </a:rPr>
                        <a:t>1–2</a:t>
                      </a:r>
                      <a:endParaRPr lang="en-US" sz="2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0998704"/>
                  </a:ext>
                </a:extLst>
              </a:tr>
              <a:tr h="331025">
                <a:tc vMerge="1">
                  <a:txBody>
                    <a:bodyPr/>
                    <a:lstStyle/>
                    <a:p>
                      <a:endParaRPr lang="en-US"/>
                    </a:p>
                  </a:txBody>
                  <a:tcPr/>
                </a:tc>
                <a:tc vMerge="1">
                  <a:txBody>
                    <a:bodyPr/>
                    <a:lstStyle/>
                    <a:p>
                      <a:endParaRPr lang="en-US"/>
                    </a:p>
                  </a:txBody>
                  <a:tcPr/>
                </a:tc>
                <a:tc>
                  <a:txBody>
                    <a:bodyPr/>
                    <a:lstStyle/>
                    <a:p>
                      <a:pPr marL="0" marR="0">
                        <a:spcBef>
                          <a:spcPts val="0"/>
                        </a:spcBef>
                        <a:spcAft>
                          <a:spcPts val="500"/>
                        </a:spcAft>
                      </a:pPr>
                      <a:r>
                        <a:rPr lang="en-US" sz="2000" dirty="0">
                          <a:effectLst/>
                        </a:rPr>
                        <a:t>Laborers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vMerge="1">
                  <a:txBody>
                    <a:bodyPr/>
                    <a:lstStyle/>
                    <a:p>
                      <a:endParaRPr lang="en-US"/>
                    </a:p>
                  </a:txBody>
                  <a:tcPr/>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21500695"/>
                  </a:ext>
                </a:extLst>
              </a:tr>
              <a:tr h="331025">
                <a:tc>
                  <a:txBody>
                    <a:bodyPr/>
                    <a:lstStyle/>
                    <a:p>
                      <a:pPr marL="0" marR="0">
                        <a:spcBef>
                          <a:spcPts val="0"/>
                        </a:spcBef>
                        <a:spcAft>
                          <a:spcPts val="500"/>
                        </a:spcAft>
                      </a:pPr>
                      <a:r>
                        <a:rPr lang="en-US" sz="2000" dirty="0">
                          <a:effectLst/>
                        </a:rPr>
                        <a:t>Servants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Servants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6957019"/>
                  </a:ext>
                </a:extLst>
              </a:tr>
              <a:tr h="331025">
                <a:tc>
                  <a:txBody>
                    <a:bodyPr/>
                    <a:lstStyle/>
                    <a:p>
                      <a:pPr marL="0" marR="0">
                        <a:spcBef>
                          <a:spcPts val="0"/>
                        </a:spcBef>
                        <a:spcAft>
                          <a:spcPts val="500"/>
                        </a:spcAft>
                      </a:pPr>
                      <a:r>
                        <a:rPr lang="en-US" sz="2000" dirty="0">
                          <a:effectLst/>
                        </a:rPr>
                        <a:t>Marginals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Marginals</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17197458"/>
                  </a:ext>
                </a:extLst>
              </a:tr>
            </a:tbl>
          </a:graphicData>
        </a:graphic>
      </p:graphicFrame>
      <p:sp>
        <p:nvSpPr>
          <p:cNvPr id="2" name="TextBox 1"/>
          <p:cNvSpPr txBox="1"/>
          <p:nvPr/>
        </p:nvSpPr>
        <p:spPr>
          <a:xfrm>
            <a:off x="477078" y="397565"/>
            <a:ext cx="7772400" cy="461665"/>
          </a:xfrm>
          <a:prstGeom prst="rect">
            <a:avLst/>
          </a:prstGeom>
          <a:noFill/>
        </p:spPr>
        <p:txBody>
          <a:bodyPr wrap="square" rtlCol="0">
            <a:spAutoFit/>
          </a:bodyPr>
          <a:lstStyle/>
          <a:p>
            <a:r>
              <a:rPr lang="en-US" sz="2400" dirty="0" smtClean="0">
                <a:solidFill>
                  <a:schemeClr val="bg1"/>
                </a:solidFill>
              </a:rPr>
              <a:t>Distribution of income c. 1300</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Distribution of income c. 1500</a:t>
            </a:r>
            <a:endParaRPr lang="en-US" altLang="en-US" sz="2400" i="1" dirty="0"/>
          </a:p>
        </p:txBody>
      </p:sp>
      <p:sp>
        <p:nvSpPr>
          <p:cNvPr id="2" name="Rectangle 1"/>
          <p:cNvSpPr/>
          <p:nvPr/>
        </p:nvSpPr>
        <p:spPr>
          <a:xfrm>
            <a:off x="457200" y="1105954"/>
            <a:ext cx="7232073" cy="4093428"/>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bg1"/>
                </a:solidFill>
              </a:rPr>
              <a:t>If we </a:t>
            </a:r>
            <a:r>
              <a:rPr lang="en-US" sz="2000" dirty="0" smtClean="0">
                <a:solidFill>
                  <a:schemeClr val="bg1"/>
                </a:solidFill>
              </a:rPr>
              <a:t>estimated </a:t>
            </a:r>
            <a:r>
              <a:rPr lang="en-US" sz="2000" dirty="0">
                <a:solidFill>
                  <a:schemeClr val="bg1"/>
                </a:solidFill>
              </a:rPr>
              <a:t>that 2% of the population had incomes or were in families that had incomes of more than £5 per annum in 1300, the percentage was probably closer to 10% in 1500</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If we had difficulty in 1300 finding a contemporary term for those whose income and status placed them above the level of the peasant and below that of the knight, we find that a six-tier stratification of rural society has emerged by the end of the 15th </a:t>
            </a:r>
            <a:r>
              <a:rPr lang="en-US" sz="2000" dirty="0" smtClean="0">
                <a:solidFill>
                  <a:schemeClr val="bg1"/>
                </a:solidFill>
              </a:rPr>
              <a:t>century, </a:t>
            </a:r>
            <a:r>
              <a:rPr lang="en-US" sz="2000" dirty="0">
                <a:solidFill>
                  <a:schemeClr val="bg1"/>
                </a:solidFill>
              </a:rPr>
              <a:t>and we may speak confidently of knights, esquires, gentlemen, yeomen, husbandmen, and laborers, and a four-tier stratification in urban society, merchants, master craftsmen, journeymen and laborers.</a:t>
            </a:r>
            <a:endParaRPr lang="en-US" sz="2000" dirty="0">
              <a:solidFill>
                <a:schemeClr val="bg1"/>
              </a:solidFill>
            </a:endParaRPr>
          </a:p>
        </p:txBody>
      </p:sp>
    </p:spTree>
    <p:extLst>
      <p:ext uri="{BB962C8B-B14F-4D97-AF65-F5344CB8AC3E}">
        <p14:creationId xmlns:p14="http://schemas.microsoft.com/office/powerpoint/2010/main" val="1268048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Statutory reflections of increased social stratification</a:t>
            </a:r>
            <a:endParaRPr lang="en-US" altLang="en-US" sz="2400" i="1" dirty="0"/>
          </a:p>
        </p:txBody>
      </p:sp>
      <p:sp>
        <p:nvSpPr>
          <p:cNvPr id="2" name="Rectangle 1"/>
          <p:cNvSpPr/>
          <p:nvPr/>
        </p:nvSpPr>
        <p:spPr>
          <a:xfrm>
            <a:off x="457200" y="1080654"/>
            <a:ext cx="7232073" cy="3170099"/>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Statute of Additions, 1 H. 5, c.5, requires the designation of the “estate, degree or trade” of everyone named as a defendant in a writ in a personal action or a record in a criminal </a:t>
            </a:r>
            <a:r>
              <a:rPr lang="en-US" sz="2000" dirty="0" smtClean="0">
                <a:solidFill>
                  <a:schemeClr val="bg1"/>
                </a:solidFill>
              </a:rPr>
              <a:t>action.</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Sumptuary </a:t>
            </a:r>
            <a:r>
              <a:rPr lang="en-US" sz="2000" dirty="0">
                <a:solidFill>
                  <a:schemeClr val="bg1"/>
                </a:solidFill>
              </a:rPr>
              <a:t>Statute 37 Edw. 3, cc. 8–15 (1363) (see Mats., pp. VI–123 to 124</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Sumptuary </a:t>
            </a:r>
            <a:r>
              <a:rPr lang="en-US" sz="2000" dirty="0">
                <a:solidFill>
                  <a:schemeClr val="bg1"/>
                </a:solidFill>
              </a:rPr>
              <a:t>Statute, 22 </a:t>
            </a:r>
            <a:r>
              <a:rPr lang="en-US" sz="2000" dirty="0" smtClean="0">
                <a:solidFill>
                  <a:schemeClr val="bg1"/>
                </a:solidFill>
              </a:rPr>
              <a:t>Edw. </a:t>
            </a:r>
            <a:r>
              <a:rPr lang="en-US" sz="2000" dirty="0">
                <a:solidFill>
                  <a:schemeClr val="bg1"/>
                </a:solidFill>
              </a:rPr>
              <a:t>4, c.1 (1483) (see Mats., p. V–105</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706444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Livery and maintenance. ‘Bastard feudalism’.</a:t>
            </a:r>
            <a:endParaRPr lang="en-US" altLang="en-US" sz="2400" dirty="0"/>
          </a:p>
        </p:txBody>
      </p:sp>
      <p:sp>
        <p:nvSpPr>
          <p:cNvPr id="14342" name="TextBox 9"/>
          <p:cNvSpPr txBox="1">
            <a:spLocks noChangeArrowheads="1"/>
          </p:cNvSpPr>
          <p:nvPr/>
        </p:nvSpPr>
        <p:spPr bwMode="auto">
          <a:xfrm>
            <a:off x="457200" y="1143001"/>
            <a:ext cx="8458200"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smtClean="0">
                <a:solidFill>
                  <a:schemeClr val="bg1"/>
                </a:solidFill>
              </a:rPr>
              <a:t>Ordinance </a:t>
            </a:r>
            <a:r>
              <a:rPr lang="en-US" sz="2000" dirty="0">
                <a:solidFill>
                  <a:schemeClr val="bg1"/>
                </a:solidFill>
              </a:rPr>
              <a:t>on livery  (13 Ric. 2, s.3, c.1) (Mats., p. VI–125); statute on livery and maintenance (1 Henry 4, c. 7) (Mats., p. VI–125</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Origins: money fiefs, indentures, feed retainers, general retainers</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Maintenance</a:t>
            </a:r>
            <a:r>
              <a:rPr lang="en-US" sz="2000" dirty="0">
                <a:solidFill>
                  <a:schemeClr val="bg1"/>
                </a:solidFill>
              </a:rPr>
              <a:t>, the evil </a:t>
            </a:r>
            <a:r>
              <a:rPr lang="en-US" sz="2000" dirty="0" smtClean="0">
                <a:solidFill>
                  <a:schemeClr val="bg1"/>
                </a:solidFill>
              </a:rPr>
              <a:t>decried</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Stat</a:t>
            </a:r>
            <a:r>
              <a:rPr lang="en-US" sz="2000" dirty="0">
                <a:solidFill>
                  <a:schemeClr val="bg1"/>
                </a:solidFill>
              </a:rPr>
              <a:t>. of 33 Edw. 1 (1305), the so-called “Statute of Conspirators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defRPr/>
            </a:pPr>
            <a:endParaRPr lang="en-US" sz="1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Livery and maintenance. ‘Bastard feudalism</a:t>
            </a:r>
            <a:r>
              <a:rPr lang="en-US" sz="2400" dirty="0" smtClean="0"/>
              <a:t>’ (cont’d)</a:t>
            </a:r>
            <a:endParaRPr lang="en-US" altLang="en-US" sz="2400" dirty="0"/>
          </a:p>
        </p:txBody>
      </p:sp>
      <p:sp>
        <p:nvSpPr>
          <p:cNvPr id="14342" name="TextBox 9"/>
          <p:cNvSpPr txBox="1">
            <a:spLocks noChangeArrowheads="1"/>
          </p:cNvSpPr>
          <p:nvPr/>
        </p:nvSpPr>
        <p:spPr bwMode="auto">
          <a:xfrm>
            <a:off x="498764" y="862013"/>
            <a:ext cx="81880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Stat. 1 Ric. 2, </a:t>
            </a:r>
            <a:r>
              <a:rPr lang="en-US" sz="2000" dirty="0" smtClean="0">
                <a:solidFill>
                  <a:schemeClr val="bg1"/>
                </a:solidFill>
              </a:rPr>
              <a:t>c</a:t>
            </a:r>
            <a:r>
              <a:rPr lang="en-US" sz="2000" dirty="0">
                <a:solidFill>
                  <a:schemeClr val="bg1"/>
                </a:solidFill>
              </a:rPr>
              <a:t>. </a:t>
            </a:r>
            <a:r>
              <a:rPr lang="en-US" sz="2000" dirty="0" smtClean="0">
                <a:solidFill>
                  <a:schemeClr val="bg1"/>
                </a:solidFill>
              </a:rPr>
              <a:t>4 </a:t>
            </a:r>
            <a:r>
              <a:rPr lang="en-US" sz="2000" dirty="0">
                <a:solidFill>
                  <a:schemeClr val="bg1"/>
                </a:solidFill>
              </a:rPr>
              <a:t>(1377</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r>
              <a:rPr lang="en-US" sz="2000" dirty="0">
                <a:solidFill>
                  <a:schemeClr val="bg1"/>
                </a:solidFill>
              </a:rPr>
              <a:t>[c. 4] ITEM, It is ordained and established, and the King our Lord </a:t>
            </a:r>
            <a:r>
              <a:rPr lang="en-US" sz="2000" dirty="0">
                <a:solidFill>
                  <a:schemeClr val="bg1"/>
                </a:solidFill>
              </a:rPr>
              <a:t>straitly</a:t>
            </a:r>
            <a:r>
              <a:rPr lang="en-US" sz="2000" dirty="0">
                <a:solidFill>
                  <a:schemeClr val="bg1"/>
                </a:solidFill>
              </a:rPr>
              <a:t> commands That none of his counsellors, officers, or servants, nor any other person within the realm of England, of whatsoever estate or condition they be, shall from henceforth take nor sustain any quarrel by maintenance in the country, nor elsewhere, upon a grievous pain; that is to say, the said counsellors and the king’s great officers, upon a pain which shall be ordained by the king himself, by the advice of the lords of his realm; and other less officers and servants of the king, as well in the Exchequer, and all his other courts and places, as of his own </a:t>
            </a:r>
            <a:r>
              <a:rPr lang="en-US" sz="2000" dirty="0">
                <a:solidFill>
                  <a:schemeClr val="bg1"/>
                </a:solidFill>
              </a:rPr>
              <a:t>meiny</a:t>
            </a:r>
            <a:r>
              <a:rPr lang="en-US" sz="2000" dirty="0">
                <a:solidFill>
                  <a:schemeClr val="bg1"/>
                </a:solidFill>
              </a:rPr>
              <a:t> [household], upon pain to lose their offices and services, and to be imprisoned, and then to be ransomed at the King’s Will, every of them according to their degree, estate, and desert; and all other persons through the realm upon pain of imprisonment, and to be ransomed as the other aforesaid.</a:t>
            </a:r>
            <a:endParaRPr lang="en-US" sz="2000" dirty="0">
              <a:solidFill>
                <a:schemeClr val="bg1"/>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Livery and maintenance. ‘Bastard feudalism’ (cont’d)</a:t>
            </a:r>
            <a:endParaRPr lang="en-US" altLang="en-US" sz="2400" dirty="0"/>
          </a:p>
        </p:txBody>
      </p:sp>
      <p:sp>
        <p:nvSpPr>
          <p:cNvPr id="14342" name="TextBox 9"/>
          <p:cNvSpPr txBox="1">
            <a:spLocks noChangeArrowheads="1"/>
          </p:cNvSpPr>
          <p:nvPr/>
        </p:nvSpPr>
        <p:spPr bwMode="auto">
          <a:xfrm>
            <a:off x="519546" y="862013"/>
            <a:ext cx="8440304"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Stat. 1 Ric. 2, c. </a:t>
            </a:r>
            <a:r>
              <a:rPr lang="en-US" sz="2000" dirty="0" smtClean="0">
                <a:solidFill>
                  <a:schemeClr val="bg1"/>
                </a:solidFill>
              </a:rPr>
              <a:t>7 </a:t>
            </a:r>
            <a:r>
              <a:rPr lang="en-US" sz="2000" dirty="0">
                <a:solidFill>
                  <a:schemeClr val="bg1"/>
                </a:solidFill>
              </a:rPr>
              <a:t>(1377</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r>
              <a:rPr lang="en-US" sz="2000" dirty="0">
                <a:solidFill>
                  <a:schemeClr val="bg1"/>
                </a:solidFill>
              </a:rPr>
              <a:t>[c. 7] ITEM, Because that divers people of small revenue of land, rent, or other possessions, do make great retinue of people, as well of esquires as of others, in many parts of the realm, giving to them hats and other liveries, of one suit by year, taking of them the value of the same livery, or per case [in some situations] the double value, by such covenant and assurance, that every of them shall maintain other in all quarrels, be they reasonable or unreasonable, to the great mischief and oppression of the people; It is ordained and assented, That the statutes and ordinances made in such case before this time, be kept and duly executed; and moreover the King doth </a:t>
            </a:r>
            <a:r>
              <a:rPr lang="en-US" sz="2000" dirty="0">
                <a:solidFill>
                  <a:schemeClr val="bg1"/>
                </a:solidFill>
              </a:rPr>
              <a:t>straitly</a:t>
            </a:r>
            <a:r>
              <a:rPr lang="en-US" sz="2000" dirty="0">
                <a:solidFill>
                  <a:schemeClr val="bg1"/>
                </a:solidFill>
              </a:rPr>
              <a:t> defend [prohibit], that from henceforth no such livery be given to any man for maintenance of quarrels, nor other confederacies, upon pain of imprisonment and grievous forfeiture to the King; and the justices of </a:t>
            </a:r>
            <a:r>
              <a:rPr lang="en-US" sz="2000" dirty="0">
                <a:solidFill>
                  <a:schemeClr val="bg1"/>
                </a:solidFill>
              </a:rPr>
              <a:t>assises</a:t>
            </a:r>
            <a:r>
              <a:rPr lang="en-US" sz="2000" dirty="0">
                <a:solidFill>
                  <a:schemeClr val="bg1"/>
                </a:solidFill>
              </a:rPr>
              <a:t> shall diligently enquire of all them that gather them together in fraternities by such livery to do maintenance; and they which thereof shall be found guilty, shall be duly punished, every man after the quantity of his desert.</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Livery and maintenance. ‘Bastard feudalism’ (cont’d)</a:t>
            </a:r>
            <a:endParaRPr lang="en-US" altLang="en-US" sz="2400" dirty="0"/>
          </a:p>
        </p:txBody>
      </p:sp>
      <p:sp>
        <p:nvSpPr>
          <p:cNvPr id="14342" name="TextBox 9"/>
          <p:cNvSpPr txBox="1">
            <a:spLocks noChangeArrowheads="1"/>
          </p:cNvSpPr>
          <p:nvPr/>
        </p:nvSpPr>
        <p:spPr bwMode="auto">
          <a:xfrm>
            <a:off x="519546" y="862013"/>
            <a:ext cx="8440304" cy="5524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000" dirty="0">
                <a:solidFill>
                  <a:schemeClr val="bg1"/>
                </a:solidFill>
              </a:rPr>
              <a:t>Stat. 13 Ric. 2, s.3, c.1 (1390) , </a:t>
            </a:r>
            <a:r>
              <a:rPr lang="en-US" sz="2000" dirty="0" smtClean="0">
                <a:solidFill>
                  <a:schemeClr val="bg1"/>
                </a:solidFill>
              </a:rPr>
              <a:t>restricts </a:t>
            </a:r>
            <a:r>
              <a:rPr lang="en-US" sz="2000" dirty="0">
                <a:solidFill>
                  <a:schemeClr val="bg1"/>
                </a:solidFill>
              </a:rPr>
              <a:t>livery of company (the military variety) to temporal peers of knights and esquires for life. </a:t>
            </a:r>
            <a:endParaRPr lang="en-US" sz="2000" dirty="0" smtClean="0">
              <a:solidFill>
                <a:schemeClr val="bg1"/>
              </a:solidFill>
            </a:endParaRPr>
          </a:p>
          <a:p>
            <a:pPr marL="342900" indent="-342900">
              <a:buFont typeface="Arial" panose="020B0604020202020204" pitchFamily="34" charset="0"/>
              <a:buChar char="•"/>
            </a:pPr>
            <a:endParaRPr lang="en-US" sz="900" dirty="0">
              <a:solidFill>
                <a:schemeClr val="bg1"/>
              </a:solidFill>
            </a:endParaRPr>
          </a:p>
          <a:p>
            <a:pPr marL="342900" indent="-342900">
              <a:buFont typeface="Arial" panose="020B0604020202020204" pitchFamily="34" charset="0"/>
              <a:buChar char="•"/>
            </a:pPr>
            <a:r>
              <a:rPr lang="pt-BR" sz="2000" smtClean="0">
                <a:solidFill>
                  <a:schemeClr val="bg1"/>
                </a:solidFill>
              </a:rPr>
              <a:t>Stat. 1 </a:t>
            </a:r>
            <a:r>
              <a:rPr lang="pt-BR" sz="2000">
                <a:solidFill>
                  <a:schemeClr val="bg1"/>
                </a:solidFill>
              </a:rPr>
              <a:t>Henry 4, c. 7 (</a:t>
            </a:r>
            <a:r>
              <a:rPr lang="pt-BR" sz="2000">
                <a:solidFill>
                  <a:schemeClr val="bg1"/>
                </a:solidFill>
              </a:rPr>
              <a:t>1399</a:t>
            </a:r>
            <a:r>
              <a:rPr lang="pt-BR" sz="2000" smtClean="0">
                <a:solidFill>
                  <a:schemeClr val="bg1"/>
                </a:solidFill>
              </a:rPr>
              <a:t>)</a:t>
            </a:r>
            <a:r>
              <a:rPr lang="en-US" sz="2000" dirty="0">
                <a:solidFill>
                  <a:schemeClr val="bg1"/>
                </a:solidFill>
              </a:rPr>
              <a:t> , attempts to abolish livery for all except household servants</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smtClean="0">
                <a:solidFill>
                  <a:schemeClr val="bg1"/>
                </a:solidFill>
              </a:rPr>
              <a:t>Stat. 1 </a:t>
            </a:r>
            <a:r>
              <a:rPr lang="en-US" sz="2000" dirty="0">
                <a:solidFill>
                  <a:schemeClr val="bg1"/>
                </a:solidFill>
              </a:rPr>
              <a:t>Edw. 4 (1461) </a:t>
            </a:r>
            <a:r>
              <a:rPr lang="en-US" sz="2000" dirty="0" smtClean="0">
                <a:solidFill>
                  <a:schemeClr val="bg1"/>
                </a:solidFill>
              </a:rPr>
              <a:t>, attempts </a:t>
            </a:r>
            <a:r>
              <a:rPr lang="en-US" sz="2000" dirty="0">
                <a:solidFill>
                  <a:schemeClr val="bg1"/>
                </a:solidFill>
              </a:rPr>
              <a:t>to prohibit livery except by royal grant</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Stat. 8 </a:t>
            </a:r>
            <a:r>
              <a:rPr lang="en-US" sz="2000" dirty="0" smtClean="0">
                <a:solidFill>
                  <a:schemeClr val="bg1"/>
                </a:solidFill>
              </a:rPr>
              <a:t>Edw. </a:t>
            </a:r>
            <a:r>
              <a:rPr lang="en-US" sz="2000" dirty="0">
                <a:solidFill>
                  <a:schemeClr val="bg1"/>
                </a:solidFill>
              </a:rPr>
              <a:t>4. c.2 (1469</a:t>
            </a:r>
            <a:r>
              <a:rPr lang="en-US" sz="2000" dirty="0" smtClean="0">
                <a:solidFill>
                  <a:schemeClr val="bg1"/>
                </a:solidFill>
              </a:rPr>
              <a:t>) is </a:t>
            </a:r>
            <a:r>
              <a:rPr lang="en-US" sz="2000" dirty="0">
                <a:solidFill>
                  <a:schemeClr val="bg1"/>
                </a:solidFill>
              </a:rPr>
              <a:t>an attempt a blanket prohibition, of livery, and it has a strong enforcement mechanism, but a proviso seems to exempt those retained for “lawful service</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Stat. 19 Henry VII, c. 14 (1504), pp. VI–129, may or may not close some of the </a:t>
            </a:r>
            <a:r>
              <a:rPr lang="en-US" sz="2000" dirty="0" smtClean="0">
                <a:solidFill>
                  <a:schemeClr val="bg1"/>
                </a:solidFill>
              </a:rPr>
              <a:t>loopholes, </a:t>
            </a:r>
            <a:r>
              <a:rPr lang="en-US" sz="2000" dirty="0">
                <a:solidFill>
                  <a:schemeClr val="bg1"/>
                </a:solidFill>
              </a:rPr>
              <a:t>but seems to have been little more than a money-raiser</a:t>
            </a:r>
            <a:r>
              <a:rPr lang="en-US" sz="2000" dirty="0" smtClean="0">
                <a:solidFill>
                  <a:schemeClr val="bg1"/>
                </a:solidFill>
              </a:rPr>
              <a:t>.</a:t>
            </a:r>
          </a:p>
          <a:p>
            <a:pPr marL="342900" indent="-342900">
              <a:buFont typeface="Arial" panose="020B0604020202020204" pitchFamily="34" charset="0"/>
              <a:buChar char="•"/>
            </a:pPr>
            <a:endParaRPr lang="en-US" sz="800" dirty="0">
              <a:solidFill>
                <a:schemeClr val="bg1"/>
              </a:solidFill>
            </a:endParaRPr>
          </a:p>
          <a:p>
            <a:pPr marL="342900" indent="-342900">
              <a:buFont typeface="Arial" panose="020B0604020202020204" pitchFamily="34" charset="0"/>
              <a:buChar char="•"/>
            </a:pPr>
            <a:r>
              <a:rPr lang="en-US" sz="2000" dirty="0">
                <a:solidFill>
                  <a:schemeClr val="bg1"/>
                </a:solidFill>
              </a:rPr>
              <a:t>Most students of the question believe that the eventual end of the problem in the early years of the 16th century was more the result of social changes, particularly the decline of the nobility in this period, than of any statute.</a:t>
            </a: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3568293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Tudor social legislation</a:t>
            </a:r>
            <a:endParaRPr lang="en-US" altLang="en-US" sz="2400" dirty="0"/>
          </a:p>
        </p:txBody>
      </p:sp>
      <p:sp>
        <p:nvSpPr>
          <p:cNvPr id="14342" name="TextBox 9"/>
          <p:cNvSpPr txBox="1">
            <a:spLocks noChangeArrowheads="1"/>
          </p:cNvSpPr>
          <p:nvPr/>
        </p:nvSpPr>
        <p:spPr bwMode="auto">
          <a:xfrm>
            <a:off x="457200" y="1160187"/>
            <a:ext cx="8523432"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rPr>
              <a:t>The </a:t>
            </a:r>
            <a:r>
              <a:rPr lang="en-US" sz="2000" dirty="0">
                <a:solidFill>
                  <a:schemeClr val="bg1">
                    <a:lumMod val="95000"/>
                  </a:schemeClr>
                </a:solidFill>
              </a:rPr>
              <a:t>Beggars’ Act, 27 Hen 8, c. 25 (Mats., p. VI–125) (1536) draws a distinction between the impotent poor and the sturdy poor. Orders that the first be made to work, the second be taken care of with parish relief, and thunderously forbids open and common </a:t>
            </a:r>
            <a:r>
              <a:rPr lang="en-US" sz="2000" dirty="0" smtClean="0">
                <a:solidFill>
                  <a:schemeClr val="bg1">
                    <a:lumMod val="95000"/>
                  </a:schemeClr>
                </a:solidFill>
              </a:rPr>
              <a:t>doles.</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The </a:t>
            </a:r>
            <a:r>
              <a:rPr lang="en-US" sz="2000" dirty="0">
                <a:solidFill>
                  <a:schemeClr val="bg1">
                    <a:lumMod val="95000"/>
                  </a:schemeClr>
                </a:solidFill>
              </a:rPr>
              <a:t>Statute of Artificers, 5 Eliz 1, c. 4 (Mats. pp. VI–130 to 132) (1563), abolishes all the previous legislation that had followed upon the Statute of Labourers, retains the notion that workers may not depart from service for which they have been retained, and puts the fixing of wages in the hands of local gentry</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By </a:t>
            </a:r>
            <a:r>
              <a:rPr lang="en-US" sz="2000" dirty="0">
                <a:solidFill>
                  <a:schemeClr val="bg1">
                    <a:lumMod val="95000"/>
                  </a:schemeClr>
                </a:solidFill>
              </a:rPr>
              <a:t>the end of Elizabeth’s reign the government was ready to institute a national system of poor relief. The Poor Relief Act, 39 Eliz 1, c 3 (Mats., pp. VI–132 to 133) (1598</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Tudor </a:t>
            </a:r>
            <a:r>
              <a:rPr lang="en-US" sz="2000" dirty="0">
                <a:solidFill>
                  <a:schemeClr val="bg1">
                    <a:lumMod val="95000"/>
                  </a:schemeClr>
                </a:solidFill>
              </a:rPr>
              <a:t>charity and Statute of Charitable Uses, 42 Eliz 1, c. 4 (Mats., p. VI–133 to 135) (1601). The Jordan thesis.</a:t>
            </a: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English </a:t>
            </a:r>
            <a:r>
              <a:rPr lang="en-US" altLang="en-US" sz="2400" dirty="0"/>
              <a:t>population </a:t>
            </a:r>
            <a:r>
              <a:rPr lang="en-US" altLang="en-US" sz="2400" dirty="0"/>
              <a:t>1086–1635 </a:t>
            </a:r>
            <a:endParaRPr lang="en-US" altLang="en-US" sz="2400" dirty="0"/>
          </a:p>
        </p:txBody>
      </p:sp>
      <p:sp>
        <p:nvSpPr>
          <p:cNvPr id="8" name="TextBox 7"/>
          <p:cNvSpPr txBox="1"/>
          <p:nvPr/>
        </p:nvSpPr>
        <p:spPr>
          <a:xfrm>
            <a:off x="363682" y="1295097"/>
            <a:ext cx="8416636" cy="4093428"/>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Domesday Book (1086): 275,000 tenants = ? 2 million. </a:t>
            </a:r>
            <a:endParaRPr lang="en-US" sz="2000" dirty="0" smtClean="0">
              <a:solidFill>
                <a:schemeClr val="bg1"/>
              </a:solidFill>
            </a:endParaRP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Population in 1300 = ??6</a:t>
            </a:r>
            <a:r>
              <a:rPr lang="en-US" altLang="en-US" sz="2000" dirty="0">
                <a:solidFill>
                  <a:schemeClr val="bg1"/>
                </a:solidFill>
              </a:rPr>
              <a:t>–</a:t>
            </a:r>
            <a:r>
              <a:rPr lang="en-US" sz="2000" dirty="0" smtClean="0">
                <a:solidFill>
                  <a:schemeClr val="bg1"/>
                </a:solidFill>
              </a:rPr>
              <a:t>7 million.</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Poll Tax Returns (1377): 1,386,196 rate payers </a:t>
            </a:r>
            <a:r>
              <a:rPr lang="en-US" sz="2000" dirty="0" smtClean="0">
                <a:solidFill>
                  <a:schemeClr val="bg1"/>
                </a:solidFill>
              </a:rPr>
              <a:t>= ? 2.5</a:t>
            </a:r>
            <a:r>
              <a:rPr lang="en-US" altLang="en-US" sz="2000" dirty="0">
                <a:solidFill>
                  <a:schemeClr val="bg1"/>
                </a:solidFill>
              </a:rPr>
              <a:t>–</a:t>
            </a:r>
            <a:r>
              <a:rPr lang="en-US" sz="2000" dirty="0" smtClean="0">
                <a:solidFill>
                  <a:schemeClr val="bg1"/>
                </a:solidFill>
              </a:rPr>
              <a:t>3 million.</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Population in 1410 = ?2.25 million.</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Population in 1541 = c. 2.774 million.</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Population in 1600 = c. 4 million.</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Population in 1635 = c. 5 million.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8267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Tudor social </a:t>
            </a:r>
            <a:r>
              <a:rPr lang="en-US" sz="2400" dirty="0" smtClean="0"/>
              <a:t>legislation (cont’d). The Jordan thesis.</a:t>
            </a:r>
            <a:endParaRPr lang="en-US" altLang="en-US" sz="2400" dirty="0"/>
          </a:p>
        </p:txBody>
      </p:sp>
      <p:sp>
        <p:nvSpPr>
          <p:cNvPr id="14342" name="TextBox 9"/>
          <p:cNvSpPr txBox="1">
            <a:spLocks noChangeArrowheads="1"/>
          </p:cNvSpPr>
          <p:nvPr/>
        </p:nvSpPr>
        <p:spPr bwMode="auto">
          <a:xfrm>
            <a:off x="498764" y="949639"/>
            <a:ext cx="81880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dirty="0" smtClean="0">
                <a:solidFill>
                  <a:schemeClr val="bg1">
                    <a:lumMod val="95000"/>
                  </a:schemeClr>
                </a:solidFill>
              </a:rPr>
              <a:t>There </a:t>
            </a:r>
            <a:r>
              <a:rPr lang="en-US" sz="2000" dirty="0">
                <a:solidFill>
                  <a:schemeClr val="bg1">
                    <a:lumMod val="95000"/>
                  </a:schemeClr>
                </a:solidFill>
              </a:rPr>
              <a:t>was a very large increase in charitable giving over the course of the </a:t>
            </a:r>
            <a:r>
              <a:rPr lang="en-US" sz="2000" dirty="0" smtClean="0">
                <a:solidFill>
                  <a:schemeClr val="bg1">
                    <a:lumMod val="95000"/>
                  </a:schemeClr>
                </a:solidFill>
              </a:rPr>
              <a:t>16</a:t>
            </a:r>
            <a:r>
              <a:rPr lang="en-US" sz="2000" baseline="30000" dirty="0" smtClean="0">
                <a:solidFill>
                  <a:schemeClr val="bg1">
                    <a:lumMod val="95000"/>
                  </a:schemeClr>
                </a:solidFill>
              </a:rPr>
              <a:t>t</a:t>
            </a:r>
            <a:r>
              <a:rPr lang="en-US" sz="2000" dirty="0" smtClean="0">
                <a:solidFill>
                  <a:schemeClr val="bg1">
                    <a:lumMod val="95000"/>
                  </a:schemeClr>
                </a:solidFill>
              </a:rPr>
              <a:t>h century</a:t>
            </a:r>
            <a:endParaRPr lang="en-US" sz="2000" dirty="0" smtClean="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The </a:t>
            </a:r>
            <a:r>
              <a:rPr lang="en-US" sz="2000" dirty="0">
                <a:solidFill>
                  <a:schemeClr val="bg1">
                    <a:lumMod val="95000"/>
                  </a:schemeClr>
                </a:solidFill>
              </a:rPr>
              <a:t>types of charitable giving </a:t>
            </a:r>
            <a:r>
              <a:rPr lang="en-US" sz="2000" dirty="0" smtClean="0">
                <a:solidFill>
                  <a:schemeClr val="bg1">
                    <a:lumMod val="95000"/>
                  </a:schemeClr>
                </a:solidFill>
              </a:rPr>
              <a:t>changed.</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These changes are attributable to the Reformation.</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But there was not a large increase in </a:t>
            </a:r>
            <a:r>
              <a:rPr lang="en-US" sz="2000" dirty="0">
                <a:solidFill>
                  <a:schemeClr val="bg1">
                    <a:lumMod val="95000"/>
                  </a:schemeClr>
                </a:solidFill>
              </a:rPr>
              <a:t>charitable giving over the course of the 16</a:t>
            </a:r>
            <a:r>
              <a:rPr lang="en-US" sz="2000" baseline="30000" dirty="0">
                <a:solidFill>
                  <a:schemeClr val="bg1">
                    <a:lumMod val="95000"/>
                  </a:schemeClr>
                </a:solidFill>
              </a:rPr>
              <a:t>t</a:t>
            </a:r>
            <a:r>
              <a:rPr lang="en-US" sz="2000" dirty="0">
                <a:solidFill>
                  <a:schemeClr val="bg1">
                    <a:lumMod val="95000"/>
                  </a:schemeClr>
                </a:solidFill>
              </a:rPr>
              <a:t>h </a:t>
            </a:r>
            <a:r>
              <a:rPr lang="en-US" sz="2000" dirty="0" smtClean="0">
                <a:solidFill>
                  <a:schemeClr val="bg1">
                    <a:lumMod val="95000"/>
                  </a:schemeClr>
                </a:solidFill>
              </a:rPr>
              <a:t>century in real terms.</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smtClean="0">
                <a:solidFill>
                  <a:schemeClr val="bg1">
                    <a:lumMod val="95000"/>
                  </a:schemeClr>
                </a:solidFill>
              </a:rPr>
              <a:t>The </a:t>
            </a:r>
            <a:r>
              <a:rPr lang="en-US" sz="2000" dirty="0">
                <a:solidFill>
                  <a:schemeClr val="bg1">
                    <a:lumMod val="95000"/>
                  </a:schemeClr>
                </a:solidFill>
              </a:rPr>
              <a:t>notion that one ought to spend one’s charitable pound on institutions designed to effect long-term help for the poor is not a particularly Reformation idea</a:t>
            </a:r>
            <a:r>
              <a:rPr lang="en-US" sz="2000" dirty="0" smtClean="0">
                <a:solidFill>
                  <a:schemeClr val="bg1">
                    <a:lumMod val="95000"/>
                  </a:schemeClr>
                </a:solidFill>
              </a:rPr>
              <a:t>.</a:t>
            </a:r>
          </a:p>
          <a:p>
            <a:pPr marL="342900" indent="-342900">
              <a:buFont typeface="Arial" panose="020B0604020202020204" pitchFamily="34" charset="0"/>
              <a:buChar char="•"/>
              <a:defRPr/>
            </a:pPr>
            <a:endParaRPr lang="en-US" sz="2000" dirty="0">
              <a:solidFill>
                <a:schemeClr val="bg1">
                  <a:lumMod val="95000"/>
                </a:schemeClr>
              </a:solidFill>
            </a:endParaRPr>
          </a:p>
          <a:p>
            <a:pPr marL="342900" indent="-342900">
              <a:buFont typeface="Arial" panose="020B0604020202020204" pitchFamily="34" charset="0"/>
              <a:buChar char="•"/>
              <a:defRPr/>
            </a:pPr>
            <a:r>
              <a:rPr lang="en-US" sz="2000" dirty="0">
                <a:solidFill>
                  <a:schemeClr val="bg1">
                    <a:lumMod val="95000"/>
                  </a:schemeClr>
                </a:solidFill>
              </a:rPr>
              <a:t>But that a remarkable number of charitable institutions were founded and survived is true, thanks in no small part to the legal protection afforded then by the Chancery and by </a:t>
            </a:r>
            <a:r>
              <a:rPr lang="en-US" sz="2000" dirty="0" smtClean="0">
                <a:solidFill>
                  <a:schemeClr val="bg1">
                    <a:lumMod val="95000"/>
                  </a:schemeClr>
                </a:solidFill>
              </a:rPr>
              <a:t>the Elizabethan Statute </a:t>
            </a:r>
            <a:r>
              <a:rPr lang="en-US" sz="2000" dirty="0">
                <a:solidFill>
                  <a:schemeClr val="bg1">
                    <a:lumMod val="95000"/>
                  </a:schemeClr>
                </a:solidFill>
              </a:rPr>
              <a:t>of </a:t>
            </a:r>
            <a:r>
              <a:rPr lang="en-US" sz="2000" dirty="0" smtClean="0">
                <a:solidFill>
                  <a:schemeClr val="bg1">
                    <a:lumMod val="95000"/>
                  </a:schemeClr>
                </a:solidFill>
              </a:rPr>
              <a:t>Charitable Uses.</a:t>
            </a:r>
            <a:endParaRPr lang="en-US" sz="2000" dirty="0">
              <a:solidFill>
                <a:schemeClr val="bg1">
                  <a:lumMod val="95000"/>
                </a:schemeClr>
              </a:solidFill>
            </a:endParaRPr>
          </a:p>
          <a:p>
            <a:pPr marL="342900" indent="-342900">
              <a:buFont typeface="Arial" panose="020B0604020202020204" pitchFamily="34" charset="0"/>
              <a:buChar char="•"/>
              <a:defRPr/>
            </a:pP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136629"/>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Conclusion</a:t>
            </a:r>
            <a:endParaRPr lang="en-US" altLang="en-US" sz="2400" dirty="0"/>
          </a:p>
        </p:txBody>
      </p:sp>
      <p:sp>
        <p:nvSpPr>
          <p:cNvPr id="16387" name="TextBox 6"/>
          <p:cNvSpPr txBox="1">
            <a:spLocks noChangeArrowheads="1"/>
          </p:cNvSpPr>
          <p:nvPr/>
        </p:nvSpPr>
        <p:spPr bwMode="auto">
          <a:xfrm>
            <a:off x="477982" y="610136"/>
            <a:ext cx="8416636"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dirty="0">
                <a:solidFill>
                  <a:schemeClr val="bg1">
                    <a:lumMod val="95000"/>
                  </a:schemeClr>
                </a:solidFill>
              </a:rPr>
              <a:t>We argued in the first half of the course that feudal society was transformed by the legal changes of Henry II. We also argued, however, that neither Henry II nor those around him were conscious of what they were doing. The Black Death and the economic and social disruptions of the 14th century produce a new consciousness of the possibility of social change. Some of the changes still take place below the radar screen. The decline of villeinage falls into this category. But the later Middle Ages sees a number of examples of attempts to affect social conditions by means of changes in the law. Relatively few of them worked, at least in the way in which they were intended. One can, if one wishes, use the example of the later Middle Ages to support an argument that broad government regulation of the economy and society are futile. The legislation is, however, a good reflection of contemporary attitudes, at least among those who had the power to make statutes, and social change certainly did take place. Chaucer’s England and Shakespeare’s England are not the same place. The extent to which some, certainly not all, the differences between the two can be attributed to two centuries of conscious legal manipulation of the </a:t>
            </a:r>
            <a:r>
              <a:rPr lang="en-US" sz="2000" dirty="0" smtClean="0">
                <a:solidFill>
                  <a:schemeClr val="bg1">
                    <a:lumMod val="95000"/>
                  </a:schemeClr>
                </a:solidFill>
              </a:rPr>
              <a:t>social </a:t>
            </a:r>
            <a:r>
              <a:rPr lang="en-US" sz="2000" dirty="0">
                <a:solidFill>
                  <a:schemeClr val="bg1">
                    <a:lumMod val="95000"/>
                  </a:schemeClr>
                </a:solidFill>
              </a:rPr>
              <a:t>structure is unknowable. I’m inclined to think that some of them may be, but that may be my professional bias.</a:t>
            </a:r>
            <a:endParaRPr lang="en-US" sz="2000" dirty="0" smtClean="0">
              <a:solidFill>
                <a:schemeClr val="bg1">
                  <a:lumMod val="95000"/>
                </a:schemeClr>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 Palmer thesis on the effects of the Black Death:</a:t>
            </a:r>
            <a:endParaRPr lang="en-US" altLang="en-US" sz="2400" dirty="0"/>
          </a:p>
        </p:txBody>
      </p:sp>
      <p:sp>
        <p:nvSpPr>
          <p:cNvPr id="8" name="TextBox 7"/>
          <p:cNvSpPr txBox="1"/>
          <p:nvPr/>
        </p:nvSpPr>
        <p:spPr>
          <a:xfrm>
            <a:off x="457200" y="1163781"/>
            <a:ext cx="8063345" cy="3785652"/>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Virtually every change in the law and constitution that occurred in the second half of the fourteenth century can be attributed to the Black Death. With some caution, we will accept his thesis that the action of trespass on the case began with an effort to get the traditional crafts and services, smiths, </a:t>
            </a:r>
            <a:r>
              <a:rPr lang="en-US" sz="2000" dirty="0" smtClean="0">
                <a:solidFill>
                  <a:schemeClr val="bg1"/>
                </a:solidFill>
              </a:rPr>
              <a:t>veterinarians, </a:t>
            </a:r>
            <a:r>
              <a:rPr lang="en-US" sz="2000" dirty="0">
                <a:solidFill>
                  <a:schemeClr val="bg1"/>
                </a:solidFill>
              </a:rPr>
              <a:t>innkeepers, surgeons, millers, and the like, </a:t>
            </a:r>
            <a:r>
              <a:rPr lang="en-US" sz="2000">
                <a:solidFill>
                  <a:schemeClr val="bg1"/>
                </a:solidFill>
              </a:rPr>
              <a:t>to </a:t>
            </a:r>
            <a:r>
              <a:rPr lang="en-US" sz="2000" smtClean="0">
                <a:solidFill>
                  <a:schemeClr val="bg1"/>
                </a:solidFill>
              </a:rPr>
              <a:t>fulfill, and </a:t>
            </a:r>
            <a:r>
              <a:rPr lang="en-US" sz="2000" dirty="0">
                <a:solidFill>
                  <a:schemeClr val="bg1"/>
                </a:solidFill>
              </a:rPr>
              <a:t>perform </a:t>
            </a:r>
            <a:r>
              <a:rPr lang="en-US" sz="2000">
                <a:solidFill>
                  <a:schemeClr val="bg1"/>
                </a:solidFill>
              </a:rPr>
              <a:t>up </a:t>
            </a:r>
            <a:r>
              <a:rPr lang="en-US" sz="2000" smtClean="0">
                <a:solidFill>
                  <a:schemeClr val="bg1"/>
                </a:solidFill>
              </a:rPr>
              <a:t>to, </a:t>
            </a:r>
            <a:r>
              <a:rPr lang="en-US" sz="2000" dirty="0">
                <a:solidFill>
                  <a:schemeClr val="bg1"/>
                </a:solidFill>
              </a:rPr>
              <a:t>their customary obligations. Whether we should go further and attribute, let us say, the changing legal relations between the church and lay society, to the Black Death is a matter about which we may have more doubt. It depends on our positing that the elites who were in control had an overall vision of what they were trying to do, and for this we have no direct evidence</a:t>
            </a:r>
            <a:r>
              <a:rPr lang="en-US" sz="2000" dirty="0" smtClean="0">
                <a:solidFill>
                  <a:schemeClr val="bg1"/>
                </a:solidFill>
              </a:rPr>
              <a: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229600" cy="8291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Fluctuations </a:t>
            </a:r>
            <a:r>
              <a:rPr lang="en-US" altLang="en-US" sz="2400" dirty="0"/>
              <a:t>in wage rates, </a:t>
            </a:r>
            <a:r>
              <a:rPr lang="en-US" altLang="en-US" sz="2400" dirty="0" smtClean="0"/>
              <a:t>1300–1459</a:t>
            </a:r>
            <a:br>
              <a:rPr lang="en-US" altLang="en-US" sz="2400" dirty="0" smtClean="0"/>
            </a:br>
            <a:r>
              <a:rPr lang="en-US" altLang="en-US" sz="2400" dirty="0" smtClean="0"/>
              <a:t>(</a:t>
            </a:r>
            <a:r>
              <a:rPr lang="en-US" altLang="en-US" sz="2000" dirty="0" smtClean="0"/>
              <a:t>scaled and put in terms of the price of wheat, Mats. p. VI</a:t>
            </a:r>
            <a:r>
              <a:rPr lang="en-US" altLang="en-US" sz="2000" dirty="0"/>
              <a:t>–</a:t>
            </a:r>
            <a:r>
              <a:rPr lang="en-US" altLang="en-US" sz="2000" dirty="0" smtClean="0"/>
              <a:t>121)</a:t>
            </a:r>
            <a:r>
              <a:rPr lang="en-US" altLang="en-US" sz="2400" dirty="0" smtClean="0"/>
              <a:t/>
            </a:r>
            <a:br>
              <a:rPr lang="en-US" altLang="en-US" sz="2400" dirty="0" smtClean="0"/>
            </a:b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548298154"/>
              </p:ext>
            </p:extLst>
          </p:nvPr>
        </p:nvGraphicFramePr>
        <p:xfrm>
          <a:off x="1198116" y="1649563"/>
          <a:ext cx="5043657" cy="5110151"/>
        </p:xfrm>
        <a:graphic>
          <a:graphicData uri="http://schemas.openxmlformats.org/drawingml/2006/table">
            <a:tbl>
              <a:tblPr firstRow="1" firstCol="1" lastRow="1" lastCol="1" bandRow="1" bandCol="1">
                <a:tableStyleId>{5C22544A-7EE6-4342-B048-85BDC9FD1C3A}</a:tableStyleId>
              </a:tblPr>
              <a:tblGrid>
                <a:gridCol w="1661646">
                  <a:extLst>
                    <a:ext uri="{9D8B030D-6E8A-4147-A177-3AD203B41FA5}">
                      <a16:colId xmlns:a16="http://schemas.microsoft.com/office/drawing/2014/main" val="19311285"/>
                    </a:ext>
                  </a:extLst>
                </a:gridCol>
                <a:gridCol w="1559838">
                  <a:extLst>
                    <a:ext uri="{9D8B030D-6E8A-4147-A177-3AD203B41FA5}">
                      <a16:colId xmlns:a16="http://schemas.microsoft.com/office/drawing/2014/main" val="3746600356"/>
                    </a:ext>
                  </a:extLst>
                </a:gridCol>
                <a:gridCol w="1822173">
                  <a:extLst>
                    <a:ext uri="{9D8B030D-6E8A-4147-A177-3AD203B41FA5}">
                      <a16:colId xmlns:a16="http://schemas.microsoft.com/office/drawing/2014/main" val="780755496"/>
                    </a:ext>
                  </a:extLst>
                </a:gridCol>
              </a:tblGrid>
              <a:tr h="730022">
                <a:tc>
                  <a:txBody>
                    <a:bodyPr/>
                    <a:lstStyle/>
                    <a:p>
                      <a:pPr marL="0" marR="0">
                        <a:spcBef>
                          <a:spcPts val="0"/>
                        </a:spcBef>
                        <a:spcAft>
                          <a:spcPts val="500"/>
                        </a:spcAft>
                      </a:pPr>
                      <a:r>
                        <a:rPr lang="en-US" sz="900" b="0" dirty="0">
                          <a:solidFill>
                            <a:schemeClr val="tx1"/>
                          </a:solidFill>
                          <a:effectLst/>
                        </a:rPr>
                        <a:t>decade</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900" b="0" dirty="0">
                          <a:solidFill>
                            <a:schemeClr val="tx1"/>
                          </a:solidFill>
                          <a:effectLst/>
                        </a:rPr>
                        <a:t>artisans</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500"/>
                        </a:spcAft>
                      </a:pPr>
                      <a:r>
                        <a:rPr lang="en-US" sz="900" b="0" dirty="0">
                          <a:solidFill>
                            <a:schemeClr val="tx1"/>
                          </a:solidFill>
                          <a:effectLst/>
                        </a:rPr>
                        <a:t>agricultural labourers</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00018088"/>
                  </a:ext>
                </a:extLst>
              </a:tr>
              <a:tr h="486681">
                <a:tc>
                  <a:txBody>
                    <a:bodyPr/>
                    <a:lstStyle/>
                    <a:p>
                      <a:pPr marL="0" marR="0">
                        <a:spcBef>
                          <a:spcPts val="0"/>
                        </a:spcBef>
                        <a:spcAft>
                          <a:spcPts val="500"/>
                        </a:spcAft>
                      </a:pPr>
                      <a:r>
                        <a:rPr lang="en-US" sz="1200" b="0" dirty="0">
                          <a:solidFill>
                            <a:schemeClr val="tx1"/>
                          </a:solidFill>
                          <a:effectLst/>
                        </a:rPr>
                        <a:t>1300–09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100</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100</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49558048"/>
                  </a:ext>
                </a:extLst>
              </a:tr>
              <a:tr h="486681">
                <a:tc>
                  <a:txBody>
                    <a:bodyPr/>
                    <a:lstStyle/>
                    <a:p>
                      <a:pPr marL="0" marR="0">
                        <a:spcBef>
                          <a:spcPts val="0"/>
                        </a:spcBef>
                        <a:spcAft>
                          <a:spcPts val="500"/>
                        </a:spcAft>
                      </a:pPr>
                      <a:r>
                        <a:rPr lang="en-US" sz="1200" b="0" dirty="0">
                          <a:solidFill>
                            <a:schemeClr val="tx1"/>
                          </a:solidFill>
                          <a:effectLst/>
                        </a:rPr>
                        <a:t>1310–19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109</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121</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833807"/>
                  </a:ext>
                </a:extLst>
              </a:tr>
              <a:tr h="486681">
                <a:tc>
                  <a:txBody>
                    <a:bodyPr/>
                    <a:lstStyle/>
                    <a:p>
                      <a:pPr marL="0" marR="0">
                        <a:spcBef>
                          <a:spcPts val="0"/>
                        </a:spcBef>
                        <a:spcAft>
                          <a:spcPts val="500"/>
                        </a:spcAft>
                      </a:pPr>
                      <a:r>
                        <a:rPr lang="en-US" sz="1200" b="0" dirty="0">
                          <a:solidFill>
                            <a:schemeClr val="tx1"/>
                          </a:solidFill>
                          <a:effectLst/>
                        </a:rPr>
                        <a:t>1320–39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121</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140</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7391825"/>
                  </a:ext>
                </a:extLst>
              </a:tr>
              <a:tr h="486681">
                <a:tc>
                  <a:txBody>
                    <a:bodyPr/>
                    <a:lstStyle/>
                    <a:p>
                      <a:pPr marL="0" marR="0">
                        <a:spcBef>
                          <a:spcPts val="0"/>
                        </a:spcBef>
                        <a:spcAft>
                          <a:spcPts val="500"/>
                        </a:spcAft>
                      </a:pPr>
                      <a:r>
                        <a:rPr lang="en-US" sz="1200" b="0" dirty="0">
                          <a:solidFill>
                            <a:schemeClr val="tx1"/>
                          </a:solidFill>
                          <a:effectLst/>
                        </a:rPr>
                        <a:t>1340–59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136</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148</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95689639"/>
                  </a:ext>
                </a:extLst>
              </a:tr>
              <a:tr h="486681">
                <a:tc>
                  <a:txBody>
                    <a:bodyPr/>
                    <a:lstStyle/>
                    <a:p>
                      <a:pPr marL="0" marR="0">
                        <a:spcBef>
                          <a:spcPts val="0"/>
                        </a:spcBef>
                        <a:spcAft>
                          <a:spcPts val="500"/>
                        </a:spcAft>
                      </a:pPr>
                      <a:r>
                        <a:rPr lang="en-US" sz="1200" b="0" dirty="0">
                          <a:solidFill>
                            <a:schemeClr val="tx1"/>
                          </a:solidFill>
                          <a:effectLst/>
                        </a:rPr>
                        <a:t>1360–79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147</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159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96662219"/>
                  </a:ext>
                </a:extLst>
              </a:tr>
              <a:tr h="486681">
                <a:tc>
                  <a:txBody>
                    <a:bodyPr/>
                    <a:lstStyle/>
                    <a:p>
                      <a:pPr marL="0" marR="0">
                        <a:spcBef>
                          <a:spcPts val="0"/>
                        </a:spcBef>
                        <a:spcAft>
                          <a:spcPts val="500"/>
                        </a:spcAft>
                      </a:pPr>
                      <a:r>
                        <a:rPr lang="en-US" sz="1200" b="0" dirty="0">
                          <a:solidFill>
                            <a:schemeClr val="tx1"/>
                          </a:solidFill>
                          <a:effectLst/>
                        </a:rPr>
                        <a:t>1380–99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190</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235</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03366754"/>
                  </a:ext>
                </a:extLst>
              </a:tr>
              <a:tr h="486681">
                <a:tc>
                  <a:txBody>
                    <a:bodyPr/>
                    <a:lstStyle/>
                    <a:p>
                      <a:pPr marL="0" marR="0">
                        <a:spcBef>
                          <a:spcPts val="0"/>
                        </a:spcBef>
                        <a:spcAft>
                          <a:spcPts val="500"/>
                        </a:spcAft>
                      </a:pPr>
                      <a:r>
                        <a:rPr lang="en-US" sz="1200" b="0" dirty="0">
                          <a:solidFill>
                            <a:schemeClr val="tx1"/>
                          </a:solidFill>
                          <a:effectLst/>
                        </a:rPr>
                        <a:t>1400–19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192</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210</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01441358"/>
                  </a:ext>
                </a:extLst>
              </a:tr>
              <a:tr h="486681">
                <a:tc>
                  <a:txBody>
                    <a:bodyPr/>
                    <a:lstStyle/>
                    <a:p>
                      <a:pPr marL="0" marR="0">
                        <a:spcBef>
                          <a:spcPts val="0"/>
                        </a:spcBef>
                        <a:spcAft>
                          <a:spcPts val="500"/>
                        </a:spcAft>
                      </a:pPr>
                      <a:r>
                        <a:rPr lang="en-US" sz="1200" b="0" dirty="0">
                          <a:solidFill>
                            <a:schemeClr val="tx1"/>
                          </a:solidFill>
                          <a:effectLst/>
                        </a:rPr>
                        <a:t>1420–39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effectLst/>
                        </a:rPr>
                        <a:t>182</a:t>
                      </a:r>
                      <a:endParaRPr lang="en-US" sz="12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   200</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64952153"/>
                  </a:ext>
                </a:extLst>
              </a:tr>
              <a:tr h="486681">
                <a:tc>
                  <a:txBody>
                    <a:bodyPr/>
                    <a:lstStyle/>
                    <a:p>
                      <a:pPr marL="0" marR="0">
                        <a:spcBef>
                          <a:spcPts val="0"/>
                        </a:spcBef>
                        <a:spcAft>
                          <a:spcPts val="500"/>
                        </a:spcAft>
                      </a:pPr>
                      <a:r>
                        <a:rPr lang="en-US" sz="1200" b="0" dirty="0">
                          <a:solidFill>
                            <a:schemeClr val="tx1"/>
                          </a:solidFill>
                          <a:effectLst/>
                        </a:rPr>
                        <a:t>1440–59</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r">
                        <a:spcBef>
                          <a:spcPts val="0"/>
                        </a:spcBef>
                        <a:spcAft>
                          <a:spcPts val="500"/>
                        </a:spcAft>
                      </a:pPr>
                      <a:r>
                        <a:rPr lang="en-US" sz="1200" b="0" dirty="0">
                          <a:solidFill>
                            <a:schemeClr val="tx1"/>
                          </a:solidFill>
                          <a:effectLst/>
                        </a:rPr>
                        <a:t>241</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rgbClr val="E7F3F4"/>
                    </a:solidFill>
                  </a:tcPr>
                </a:tc>
                <a:tc>
                  <a:txBody>
                    <a:bodyPr/>
                    <a:lstStyle/>
                    <a:p>
                      <a:pPr marL="0" marR="0" algn="r">
                        <a:spcBef>
                          <a:spcPts val="0"/>
                        </a:spcBef>
                        <a:spcAft>
                          <a:spcPts val="500"/>
                        </a:spcAft>
                      </a:pPr>
                      <a:r>
                        <a:rPr lang="en-US" sz="1200" b="0" dirty="0">
                          <a:solidFill>
                            <a:schemeClr val="tx1"/>
                          </a:solidFill>
                          <a:effectLst/>
                        </a:rPr>
                        <a:t>236</a:t>
                      </a:r>
                      <a:endParaRPr lang="en-US" sz="12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3962327"/>
                  </a:ext>
                </a:extLst>
              </a:tr>
            </a:tbl>
          </a:graphicData>
        </a:graphic>
      </p:graphicFrame>
    </p:spTree>
    <p:extLst>
      <p:ext uri="{BB962C8B-B14F-4D97-AF65-F5344CB8AC3E}">
        <p14:creationId xmlns:p14="http://schemas.microsoft.com/office/powerpoint/2010/main" val="1653518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dirty="0"/>
              <a:t>1351 — Statute of Labourers (25 Edw. 3, stat. 2</a:t>
            </a:r>
            <a:r>
              <a:rPr lang="en-US" altLang="en-US" sz="2400" dirty="0" smtClean="0"/>
              <a:t>)</a:t>
            </a:r>
            <a:endParaRPr lang="en-US" sz="2400" dirty="0"/>
          </a:p>
        </p:txBody>
      </p:sp>
      <p:sp>
        <p:nvSpPr>
          <p:cNvPr id="3" name="Content Placeholder 2"/>
          <p:cNvSpPr>
            <a:spLocks noGrp="1"/>
          </p:cNvSpPr>
          <p:nvPr>
            <p:ph idx="1"/>
          </p:nvPr>
        </p:nvSpPr>
        <p:spPr>
          <a:xfrm>
            <a:off x="457200" y="1101437"/>
            <a:ext cx="8395854" cy="4642138"/>
          </a:xfrm>
        </p:spPr>
        <p:txBody>
          <a:bodyPr/>
          <a:lstStyle/>
          <a:p>
            <a:pPr marL="0" indent="0">
              <a:buNone/>
              <a:defRPr/>
            </a:pPr>
            <a:r>
              <a:rPr lang="en-US" dirty="0"/>
              <a:t>First, that carters, ploughmen, drivers of the plough, shepherds, swineherds, dairymen, and all other servants, shall take the liveries and wages accustomed in the 20th year [1346] or four years before; so that in the countryside where wheat was wont to be given, they shall take for the bushel 10d, or wheat at the will of the giver until it be otherwise ordained. And that they be hired to serve by a whole year, or by other usual terms, and not by the day; and that none pay at haymaking time more than a penny a day; and a mower of meadows for the acre 5d, or 5d by the day; and reapers of corn in the first week of August 2d, and the second 3d, and so till the end of August, and less in the country where less was wont to be given, without meat or drink, or other courtesy to be demanded, given, or taken; and that all workmen bring openly in their hands to the merchant towns their tools, and they shall be hired there in a common place and not privately.</a:t>
            </a:r>
            <a:endParaRPr lang="en-US"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a:t>1351 — Statute of </a:t>
            </a:r>
            <a:r>
              <a:rPr lang="en-US" altLang="en-US" sz="2400" dirty="0" smtClean="0"/>
              <a:t>Labourers (cont’d)</a:t>
            </a:r>
            <a:endParaRPr lang="en-US" sz="2400" dirty="0"/>
          </a:p>
        </p:txBody>
      </p:sp>
      <p:sp>
        <p:nvSpPr>
          <p:cNvPr id="3" name="Content Placeholder 2"/>
          <p:cNvSpPr>
            <a:spLocks noGrp="1"/>
          </p:cNvSpPr>
          <p:nvPr>
            <p:ph idx="1"/>
          </p:nvPr>
        </p:nvSpPr>
        <p:spPr>
          <a:xfrm>
            <a:off x="457200" y="1018310"/>
            <a:ext cx="8229600" cy="5548745"/>
          </a:xfrm>
        </p:spPr>
        <p:txBody>
          <a:bodyPr/>
          <a:lstStyle/>
          <a:p>
            <a:r>
              <a:rPr lang="en-US" dirty="0" smtClean="0"/>
              <a:t>The </a:t>
            </a:r>
            <a:r>
              <a:rPr lang="en-US" dirty="0"/>
              <a:t>statute was remarkably sophisticated for its </a:t>
            </a:r>
            <a:r>
              <a:rPr lang="en-US" dirty="0" smtClean="0"/>
              <a:t>time.</a:t>
            </a:r>
            <a:endParaRPr lang="en-US" dirty="0" smtClean="0"/>
          </a:p>
          <a:p>
            <a:endParaRPr lang="en-US" dirty="0"/>
          </a:p>
          <a:p>
            <a:r>
              <a:rPr lang="en-US" dirty="0" smtClean="0"/>
              <a:t>It </a:t>
            </a:r>
            <a:r>
              <a:rPr lang="en-US" dirty="0"/>
              <a:t>contained an enforcement mechanism that was put into effect</a:t>
            </a:r>
            <a:r>
              <a:rPr lang="en-US" dirty="0" smtClean="0"/>
              <a:t>.</a:t>
            </a:r>
          </a:p>
          <a:p>
            <a:endParaRPr lang="en-US" dirty="0"/>
          </a:p>
          <a:p>
            <a:r>
              <a:rPr lang="en-US" dirty="0"/>
              <a:t>Was it effective</a:t>
            </a:r>
            <a:r>
              <a:rPr lang="en-US" dirty="0"/>
              <a:t>? The most widely accepted view is that it was initially successful in the sense that it kept wages lower than what they would have been otherwise, but that it ultimately was a failure.</a:t>
            </a:r>
            <a:endParaRPr lang="en-US" dirty="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What </a:t>
            </a:r>
            <a:r>
              <a:rPr lang="en-US" altLang="en-US" sz="2400" dirty="0"/>
              <a:t>was the long-term economic effect of the Black Death</a:t>
            </a:r>
            <a:r>
              <a:rPr lang="en-US" altLang="en-US" sz="2400" dirty="0" smtClean="0"/>
              <a:t>?</a:t>
            </a:r>
            <a:endParaRPr lang="en-US" sz="2400" dirty="0"/>
          </a:p>
        </p:txBody>
      </p:sp>
      <p:sp>
        <p:nvSpPr>
          <p:cNvPr id="3" name="Content Placeholder 2"/>
          <p:cNvSpPr>
            <a:spLocks noGrp="1"/>
          </p:cNvSpPr>
          <p:nvPr>
            <p:ph idx="1"/>
          </p:nvPr>
        </p:nvSpPr>
        <p:spPr>
          <a:xfrm>
            <a:off x="278296" y="919765"/>
            <a:ext cx="8603534" cy="5123226"/>
          </a:xfrm>
        </p:spPr>
        <p:txBody>
          <a:bodyPr/>
          <a:lstStyle/>
          <a:p>
            <a:pPr marL="0" indent="0">
              <a:buNone/>
            </a:pPr>
            <a:r>
              <a:rPr lang="en-US" dirty="0"/>
              <a:t>Normally the result of a substantial reduction in population will not be a substantial increase in wages. Both prices and wages will, of course, fluctuate chaotically as a new equilibrium is reached; fewer workers will, of course, mean that they are scarcer, but a general reduction in population will mean that there will be less demand for their services. What happened as a result of the Black Death suggests that the overall demand did not go down commensurate with the reduction in the supply of labor, and, hence, the wage to labor increased. Now for this to have happened, this must mean that the overall population and particularly the upper ranks of the income group which created more of the demand did not decline as much as did the workers. There is some indication that that was the case. For example, the population of religious houses did not go down as much as the overall population. Indeed, the first estimates of the mortality in the plague seriously underestimated its effect because they made use of those figures from </a:t>
            </a:r>
            <a:r>
              <a:rPr lang="en-US" dirty="0" smtClean="0"/>
              <a:t>religious </a:t>
            </a:r>
            <a:r>
              <a:rPr lang="en-US" dirty="0"/>
              <a:t>houses. They have been corrected, painfully and quite uncertainly, on the basis of surviving rolls of manor courts</a:t>
            </a:r>
            <a:r>
              <a:rPr lang="en-US" dirty="0" smtClean="0"/>
              <a:t>.</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Long-term </a:t>
            </a:r>
            <a:r>
              <a:rPr lang="en-US" altLang="en-US" sz="2400" dirty="0"/>
              <a:t>economic effect of the Black </a:t>
            </a:r>
            <a:r>
              <a:rPr lang="en-US" altLang="en-US" sz="2400" dirty="0" smtClean="0"/>
              <a:t>Death (cont’d)</a:t>
            </a:r>
            <a:endParaRPr lang="en-US" sz="2400" dirty="0"/>
          </a:p>
        </p:txBody>
      </p:sp>
      <p:sp>
        <p:nvSpPr>
          <p:cNvPr id="3" name="Content Placeholder 2"/>
          <p:cNvSpPr>
            <a:spLocks noGrp="1"/>
          </p:cNvSpPr>
          <p:nvPr>
            <p:ph idx="1"/>
          </p:nvPr>
        </p:nvSpPr>
        <p:spPr>
          <a:xfrm>
            <a:off x="278296" y="919765"/>
            <a:ext cx="8603534" cy="3797708"/>
          </a:xfrm>
        </p:spPr>
        <p:txBody>
          <a:bodyPr/>
          <a:lstStyle/>
          <a:p>
            <a:pPr marL="0" indent="0">
              <a:buNone/>
            </a:pPr>
            <a:r>
              <a:rPr lang="en-US" dirty="0" smtClean="0"/>
              <a:t>It </a:t>
            </a:r>
            <a:r>
              <a:rPr lang="en-US" dirty="0"/>
              <a:t>now seems fairly clear that the workers were hit harder by the plague than were the rich. Thus, the workers were able to demand higher wages. Since there were fewer workers, we cannot be sure that there was also a wealth </a:t>
            </a:r>
            <a:r>
              <a:rPr lang="en-US" dirty="0" smtClean="0"/>
              <a:t>transfer. It </a:t>
            </a:r>
            <a:r>
              <a:rPr lang="en-US" dirty="0"/>
              <a:t>may just be that the rich were paying the same amount in aggregate, but since there were fewer workers, each worker got more, but there may also have been a wealth transfer as </a:t>
            </a:r>
            <a:r>
              <a:rPr lang="en-US" dirty="0" smtClean="0"/>
              <a:t>well.</a:t>
            </a:r>
            <a:endParaRPr lang="en-US" dirty="0" smtClean="0"/>
          </a:p>
        </p:txBody>
      </p:sp>
    </p:spTree>
    <p:extLst>
      <p:ext uri="{BB962C8B-B14F-4D97-AF65-F5344CB8AC3E}">
        <p14:creationId xmlns:p14="http://schemas.microsoft.com/office/powerpoint/2010/main" val="2561389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6" y="298174"/>
            <a:ext cx="8408504" cy="429190"/>
          </a:xfrm>
        </p:spPr>
        <p:txBody>
          <a:bodyPr/>
          <a:lstStyle/>
          <a:p>
            <a:r>
              <a:rPr lang="en-US" altLang="en-US" sz="2400" dirty="0" smtClean="0"/>
              <a:t>The effect of the Statute of Labourers on the common law</a:t>
            </a:r>
            <a:endParaRPr lang="en-US" sz="2400" dirty="0"/>
          </a:p>
        </p:txBody>
      </p:sp>
      <p:sp>
        <p:nvSpPr>
          <p:cNvPr id="3" name="Content Placeholder 2"/>
          <p:cNvSpPr>
            <a:spLocks noGrp="1"/>
          </p:cNvSpPr>
          <p:nvPr>
            <p:ph idx="1"/>
          </p:nvPr>
        </p:nvSpPr>
        <p:spPr>
          <a:xfrm>
            <a:off x="278296" y="1098670"/>
            <a:ext cx="8603534" cy="3797708"/>
          </a:xfrm>
        </p:spPr>
        <p:txBody>
          <a:bodyPr/>
          <a:lstStyle/>
          <a:p>
            <a:r>
              <a:rPr lang="en-US" dirty="0" smtClean="0"/>
              <a:t>By </a:t>
            </a:r>
            <a:r>
              <a:rPr lang="en-US" dirty="0"/>
              <a:t>the end of the century the courts were allowing a private action to be brought under the statute against those who had agreed to work but then had not performed the work</a:t>
            </a:r>
            <a:r>
              <a:rPr lang="en-US" dirty="0" smtClean="0"/>
              <a:t>.</a:t>
            </a:r>
          </a:p>
          <a:p>
            <a:endParaRPr lang="en-US" dirty="0"/>
          </a:p>
          <a:p>
            <a:r>
              <a:rPr lang="en-US" dirty="0" smtClean="0"/>
              <a:t>Would </a:t>
            </a:r>
            <a:r>
              <a:rPr lang="en-US" dirty="0"/>
              <a:t>this </a:t>
            </a:r>
            <a:r>
              <a:rPr lang="en-US" dirty="0" smtClean="0"/>
              <a:t>action cover </a:t>
            </a:r>
            <a:r>
              <a:rPr lang="en-US" dirty="0"/>
              <a:t>occupations not specifically mentioned in the statute? Perhaps it would cover everyone in a ‘common calling</a:t>
            </a:r>
            <a:r>
              <a:rPr lang="en-US" dirty="0" smtClean="0"/>
              <a:t>’.</a:t>
            </a:r>
          </a:p>
          <a:p>
            <a:endParaRPr lang="en-US" dirty="0"/>
          </a:p>
          <a:p>
            <a:r>
              <a:rPr lang="en-US" dirty="0" smtClean="0"/>
              <a:t>Would </a:t>
            </a:r>
            <a:r>
              <a:rPr lang="en-US" dirty="0"/>
              <a:t>an action of trespass on the case cover failure to perform work when the statute was not mentioned in the writ? Probably not, but it may have had an effect on the long-term development of such an action.</a:t>
            </a:r>
          </a:p>
        </p:txBody>
      </p:sp>
    </p:spTree>
    <p:extLst>
      <p:ext uri="{BB962C8B-B14F-4D97-AF65-F5344CB8AC3E}">
        <p14:creationId xmlns:p14="http://schemas.microsoft.com/office/powerpoint/2010/main" val="3937421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43733</TotalTime>
  <Words>2977</Words>
  <Application>Microsoft Office PowerPoint</Application>
  <PresentationFormat>On-screen Show (4:3)</PresentationFormat>
  <Paragraphs>215</Paragraphs>
  <Slides>21</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bilder constitutionalism</vt:lpstr>
      <vt:lpstr>PowerPoint Presentation</vt:lpstr>
      <vt:lpstr>English population 1086–1635 </vt:lpstr>
      <vt:lpstr>The Palmer thesis on the effects of the Black Death:</vt:lpstr>
      <vt:lpstr>Fluctuations in wage rates, 1300–1459 (scaled and put in terms of the price of wheat, Mats. p. VI–121) </vt:lpstr>
      <vt:lpstr>1351 — Statute of Labourers (25 Edw. 3, stat. 2)</vt:lpstr>
      <vt:lpstr>1351 — Statute of Labourers (cont’d)</vt:lpstr>
      <vt:lpstr>What was the long-term economic effect of the Black Death?</vt:lpstr>
      <vt:lpstr>Long-term economic effect of the Black Death (cont’d)</vt:lpstr>
      <vt:lpstr>The effect of the Statute of Labourers on the common law</vt:lpstr>
      <vt:lpstr>The effect of the peasants’ revolt of 1381</vt:lpstr>
      <vt:lpstr>The situation of the laborer in the 15th century</vt:lpstr>
      <vt:lpstr>PowerPoint Presentation</vt:lpstr>
      <vt:lpstr>Distribution of income c. 1500</vt:lpstr>
      <vt:lpstr>Statutory reflections of increased social stratification</vt:lpstr>
      <vt:lpstr>Livery and maintenance. ‘Bastard feudalism’.</vt:lpstr>
      <vt:lpstr>Livery and maintenance. ‘Bastard feudalism’ (cont’d)</vt:lpstr>
      <vt:lpstr>Livery and maintenance. ‘Bastard feudalism’ (cont’d)</vt:lpstr>
      <vt:lpstr>Livery and maintenance. ‘Bastard feudalism’ (cont’d)</vt:lpstr>
      <vt:lpstr>Tudor social legislation</vt:lpstr>
      <vt:lpstr>Tudor social legislation (cont’d). The Jordan thesis.</vt:lpstr>
      <vt:lpstr>Conclusion</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492</cp:revision>
  <dcterms:created xsi:type="dcterms:W3CDTF">2007-01-08T17:13:49Z</dcterms:created>
  <dcterms:modified xsi:type="dcterms:W3CDTF">2021-10-15T21:37:06Z</dcterms:modified>
</cp:coreProperties>
</file>