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383" r:id="rId2"/>
    <p:sldId id="425" r:id="rId3"/>
    <p:sldId id="471" r:id="rId4"/>
    <p:sldId id="488" r:id="rId5"/>
    <p:sldId id="518" r:id="rId6"/>
    <p:sldId id="468" r:id="rId7"/>
    <p:sldId id="519" r:id="rId8"/>
    <p:sldId id="520" r:id="rId9"/>
    <p:sldId id="521" r:id="rId10"/>
    <p:sldId id="449" r:id="rId11"/>
    <p:sldId id="514" r:id="rId12"/>
    <p:sldId id="522" r:id="rId13"/>
    <p:sldId id="515" r:id="rId14"/>
    <p:sldId id="523" r:id="rId15"/>
    <p:sldId id="516" r:id="rId16"/>
    <p:sldId id="524" r:id="rId17"/>
    <p:sldId id="517" r:id="rId18"/>
    <p:sldId id="525" r:id="rId19"/>
    <p:sldId id="501" r:id="rId20"/>
    <p:sldId id="526" r:id="rId21"/>
    <p:sldId id="502" r:id="rId22"/>
    <p:sldId id="527" r:id="rId23"/>
    <p:sldId id="409" r:id="rId24"/>
    <p:sldId id="445" r:id="rId25"/>
    <p:sldId id="472" r:id="rId26"/>
    <p:sldId id="529" r:id="rId27"/>
    <p:sldId id="528" r:id="rId28"/>
    <p:sldId id="530" r:id="rId29"/>
    <p:sldId id="531" r:id="rId30"/>
    <p:sldId id="532" r:id="rId31"/>
    <p:sldId id="534" r:id="rId32"/>
    <p:sldId id="533" r:id="rId33"/>
    <p:sldId id="535" r:id="rId34"/>
    <p:sldId id="536" r:id="rId35"/>
    <p:sldId id="537" r:id="rId36"/>
    <p:sldId id="538" r:id="rId37"/>
    <p:sldId id="503" r:id="rId38"/>
    <p:sldId id="539" r:id="rId39"/>
    <p:sldId id="540" r:id="rId40"/>
    <p:sldId id="541" r:id="rId41"/>
    <p:sldId id="542" r:id="rId42"/>
    <p:sldId id="543" r:id="rId43"/>
    <p:sldId id="544" r:id="rId44"/>
    <p:sldId id="546" r:id="rId45"/>
    <p:sldId id="545" r:id="rId46"/>
    <p:sldId id="547" r:id="rId47"/>
    <p:sldId id="548" r:id="rId48"/>
    <p:sldId id="549" r:id="rId49"/>
    <p:sldId id="473" r:id="rId50"/>
    <p:sldId id="474" r:id="rId51"/>
    <p:sldId id="550" r:id="rId52"/>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788" autoAdjust="0"/>
    <p:restoredTop sz="91603" autoAdjust="0"/>
  </p:normalViewPr>
  <p:slideViewPr>
    <p:cSldViewPr snapToGrid="0">
      <p:cViewPr varScale="1">
        <p:scale>
          <a:sx n="100" d="100"/>
          <a:sy n="100" d="100"/>
        </p:scale>
        <p:origin x="66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1" d="100"/>
          <a:sy n="81" d="100"/>
        </p:scale>
        <p:origin x="-199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229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714B2F7-B8C7-4292-9CEC-1D3001CE41AF}" type="slidenum">
              <a:rPr lang="en-US" altLang="en-US" smtClean="0"/>
              <a:pPr/>
              <a:t>22</a:t>
            </a:fld>
            <a:endParaRPr lang="en-US" altLang="en-US" dirty="0"/>
          </a:p>
        </p:txBody>
      </p:sp>
    </p:spTree>
    <p:extLst>
      <p:ext uri="{BB962C8B-B14F-4D97-AF65-F5344CB8AC3E}">
        <p14:creationId xmlns:p14="http://schemas.microsoft.com/office/powerpoint/2010/main" val="7986647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23</a:t>
            </a:fld>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24</a:t>
            </a:fld>
            <a:endParaRPr lang="en-US" altLang="en-US" dirty="0"/>
          </a:p>
        </p:txBody>
      </p:sp>
    </p:spTree>
    <p:extLst>
      <p:ext uri="{BB962C8B-B14F-4D97-AF65-F5344CB8AC3E}">
        <p14:creationId xmlns:p14="http://schemas.microsoft.com/office/powerpoint/2010/main" val="10583890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25</a:t>
            </a:fld>
            <a:endParaRPr lang="en-US" altLang="en-US" dirty="0"/>
          </a:p>
        </p:txBody>
      </p:sp>
    </p:spTree>
    <p:extLst>
      <p:ext uri="{BB962C8B-B14F-4D97-AF65-F5344CB8AC3E}">
        <p14:creationId xmlns:p14="http://schemas.microsoft.com/office/powerpoint/2010/main" val="30938169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26</a:t>
            </a:fld>
            <a:endParaRPr lang="en-US" altLang="en-US" dirty="0"/>
          </a:p>
        </p:txBody>
      </p:sp>
    </p:spTree>
    <p:extLst>
      <p:ext uri="{BB962C8B-B14F-4D97-AF65-F5344CB8AC3E}">
        <p14:creationId xmlns:p14="http://schemas.microsoft.com/office/powerpoint/2010/main" val="28623881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27</a:t>
            </a:fld>
            <a:endParaRPr lang="en-US" altLang="en-US" dirty="0"/>
          </a:p>
        </p:txBody>
      </p:sp>
    </p:spTree>
    <p:extLst>
      <p:ext uri="{BB962C8B-B14F-4D97-AF65-F5344CB8AC3E}">
        <p14:creationId xmlns:p14="http://schemas.microsoft.com/office/powerpoint/2010/main" val="13569421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28</a:t>
            </a:fld>
            <a:endParaRPr lang="en-US" altLang="en-US" dirty="0"/>
          </a:p>
        </p:txBody>
      </p:sp>
    </p:spTree>
    <p:extLst>
      <p:ext uri="{BB962C8B-B14F-4D97-AF65-F5344CB8AC3E}">
        <p14:creationId xmlns:p14="http://schemas.microsoft.com/office/powerpoint/2010/main" val="14757442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29</a:t>
            </a:fld>
            <a:endParaRPr lang="en-US" altLang="en-US" dirty="0"/>
          </a:p>
        </p:txBody>
      </p:sp>
    </p:spTree>
    <p:extLst>
      <p:ext uri="{BB962C8B-B14F-4D97-AF65-F5344CB8AC3E}">
        <p14:creationId xmlns:p14="http://schemas.microsoft.com/office/powerpoint/2010/main" val="28344005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30</a:t>
            </a:fld>
            <a:endParaRPr lang="en-US" altLang="en-US" dirty="0"/>
          </a:p>
        </p:txBody>
      </p:sp>
    </p:spTree>
    <p:extLst>
      <p:ext uri="{BB962C8B-B14F-4D97-AF65-F5344CB8AC3E}">
        <p14:creationId xmlns:p14="http://schemas.microsoft.com/office/powerpoint/2010/main" val="26401795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31</a:t>
            </a:fld>
            <a:endParaRPr lang="en-US" altLang="en-US" dirty="0"/>
          </a:p>
        </p:txBody>
      </p:sp>
    </p:spTree>
    <p:extLst>
      <p:ext uri="{BB962C8B-B14F-4D97-AF65-F5344CB8AC3E}">
        <p14:creationId xmlns:p14="http://schemas.microsoft.com/office/powerpoint/2010/main" val="1416095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28583239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32</a:t>
            </a:fld>
            <a:endParaRPr lang="en-US" altLang="en-US" dirty="0"/>
          </a:p>
        </p:txBody>
      </p:sp>
    </p:spTree>
    <p:extLst>
      <p:ext uri="{BB962C8B-B14F-4D97-AF65-F5344CB8AC3E}">
        <p14:creationId xmlns:p14="http://schemas.microsoft.com/office/powerpoint/2010/main" val="13725893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33</a:t>
            </a:fld>
            <a:endParaRPr lang="en-US" altLang="en-US" dirty="0"/>
          </a:p>
        </p:txBody>
      </p:sp>
    </p:spTree>
    <p:extLst>
      <p:ext uri="{BB962C8B-B14F-4D97-AF65-F5344CB8AC3E}">
        <p14:creationId xmlns:p14="http://schemas.microsoft.com/office/powerpoint/2010/main" val="26942756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34</a:t>
            </a:fld>
            <a:endParaRPr lang="en-US" altLang="en-US" dirty="0"/>
          </a:p>
        </p:txBody>
      </p:sp>
    </p:spTree>
    <p:extLst>
      <p:ext uri="{BB962C8B-B14F-4D97-AF65-F5344CB8AC3E}">
        <p14:creationId xmlns:p14="http://schemas.microsoft.com/office/powerpoint/2010/main" val="26501141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35</a:t>
            </a:fld>
            <a:endParaRPr lang="en-US" altLang="en-US" dirty="0"/>
          </a:p>
        </p:txBody>
      </p:sp>
    </p:spTree>
    <p:extLst>
      <p:ext uri="{BB962C8B-B14F-4D97-AF65-F5344CB8AC3E}">
        <p14:creationId xmlns:p14="http://schemas.microsoft.com/office/powerpoint/2010/main" val="6408127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36</a:t>
            </a:fld>
            <a:endParaRPr lang="en-US" altLang="en-US" dirty="0"/>
          </a:p>
        </p:txBody>
      </p:sp>
    </p:spTree>
    <p:extLst>
      <p:ext uri="{BB962C8B-B14F-4D97-AF65-F5344CB8AC3E}">
        <p14:creationId xmlns:p14="http://schemas.microsoft.com/office/powerpoint/2010/main" val="19073322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37</a:t>
            </a:fld>
            <a:endParaRPr lang="en-US" altLang="en-US" dirty="0"/>
          </a:p>
        </p:txBody>
      </p:sp>
    </p:spTree>
    <p:extLst>
      <p:ext uri="{BB962C8B-B14F-4D97-AF65-F5344CB8AC3E}">
        <p14:creationId xmlns:p14="http://schemas.microsoft.com/office/powerpoint/2010/main" val="33154855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38</a:t>
            </a:fld>
            <a:endParaRPr lang="en-US" altLang="en-US" dirty="0"/>
          </a:p>
        </p:txBody>
      </p:sp>
    </p:spTree>
    <p:extLst>
      <p:ext uri="{BB962C8B-B14F-4D97-AF65-F5344CB8AC3E}">
        <p14:creationId xmlns:p14="http://schemas.microsoft.com/office/powerpoint/2010/main" val="11817182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39</a:t>
            </a:fld>
            <a:endParaRPr lang="en-US" altLang="en-US" dirty="0"/>
          </a:p>
        </p:txBody>
      </p:sp>
    </p:spTree>
    <p:extLst>
      <p:ext uri="{BB962C8B-B14F-4D97-AF65-F5344CB8AC3E}">
        <p14:creationId xmlns:p14="http://schemas.microsoft.com/office/powerpoint/2010/main" val="12077639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40</a:t>
            </a:fld>
            <a:endParaRPr lang="en-US" altLang="en-US" dirty="0"/>
          </a:p>
        </p:txBody>
      </p:sp>
    </p:spTree>
    <p:extLst>
      <p:ext uri="{BB962C8B-B14F-4D97-AF65-F5344CB8AC3E}">
        <p14:creationId xmlns:p14="http://schemas.microsoft.com/office/powerpoint/2010/main" val="17330510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41</a:t>
            </a:fld>
            <a:endParaRPr lang="en-US" altLang="en-US" dirty="0"/>
          </a:p>
        </p:txBody>
      </p:sp>
    </p:spTree>
    <p:extLst>
      <p:ext uri="{BB962C8B-B14F-4D97-AF65-F5344CB8AC3E}">
        <p14:creationId xmlns:p14="http://schemas.microsoft.com/office/powerpoint/2010/main" val="923263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6</a:t>
            </a:fld>
            <a:endParaRPr lang="en-US" altLang="en-US" dirty="0"/>
          </a:p>
        </p:txBody>
      </p:sp>
    </p:spTree>
    <p:extLst>
      <p:ext uri="{BB962C8B-B14F-4D97-AF65-F5344CB8AC3E}">
        <p14:creationId xmlns:p14="http://schemas.microsoft.com/office/powerpoint/2010/main" val="35393909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42</a:t>
            </a:fld>
            <a:endParaRPr lang="en-US" altLang="en-US" dirty="0"/>
          </a:p>
        </p:txBody>
      </p:sp>
    </p:spTree>
    <p:extLst>
      <p:ext uri="{BB962C8B-B14F-4D97-AF65-F5344CB8AC3E}">
        <p14:creationId xmlns:p14="http://schemas.microsoft.com/office/powerpoint/2010/main" val="25957766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43</a:t>
            </a:fld>
            <a:endParaRPr lang="en-US" altLang="en-US" dirty="0"/>
          </a:p>
        </p:txBody>
      </p:sp>
    </p:spTree>
    <p:extLst>
      <p:ext uri="{BB962C8B-B14F-4D97-AF65-F5344CB8AC3E}">
        <p14:creationId xmlns:p14="http://schemas.microsoft.com/office/powerpoint/2010/main" val="15648422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44</a:t>
            </a:fld>
            <a:endParaRPr lang="en-US" altLang="en-US" dirty="0"/>
          </a:p>
        </p:txBody>
      </p:sp>
    </p:spTree>
    <p:extLst>
      <p:ext uri="{BB962C8B-B14F-4D97-AF65-F5344CB8AC3E}">
        <p14:creationId xmlns:p14="http://schemas.microsoft.com/office/powerpoint/2010/main" val="22719166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45</a:t>
            </a:fld>
            <a:endParaRPr lang="en-US" altLang="en-US" dirty="0"/>
          </a:p>
        </p:txBody>
      </p:sp>
    </p:spTree>
    <p:extLst>
      <p:ext uri="{BB962C8B-B14F-4D97-AF65-F5344CB8AC3E}">
        <p14:creationId xmlns:p14="http://schemas.microsoft.com/office/powerpoint/2010/main" val="5573209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46</a:t>
            </a:fld>
            <a:endParaRPr lang="en-US" altLang="en-US" dirty="0"/>
          </a:p>
        </p:txBody>
      </p:sp>
    </p:spTree>
    <p:extLst>
      <p:ext uri="{BB962C8B-B14F-4D97-AF65-F5344CB8AC3E}">
        <p14:creationId xmlns:p14="http://schemas.microsoft.com/office/powerpoint/2010/main" val="37395228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47</a:t>
            </a:fld>
            <a:endParaRPr lang="en-US" altLang="en-US" dirty="0"/>
          </a:p>
        </p:txBody>
      </p:sp>
    </p:spTree>
    <p:extLst>
      <p:ext uri="{BB962C8B-B14F-4D97-AF65-F5344CB8AC3E}">
        <p14:creationId xmlns:p14="http://schemas.microsoft.com/office/powerpoint/2010/main" val="11329472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48</a:t>
            </a:fld>
            <a:endParaRPr lang="en-US" altLang="en-US" dirty="0"/>
          </a:p>
        </p:txBody>
      </p:sp>
    </p:spTree>
    <p:extLst>
      <p:ext uri="{BB962C8B-B14F-4D97-AF65-F5344CB8AC3E}">
        <p14:creationId xmlns:p14="http://schemas.microsoft.com/office/powerpoint/2010/main" val="23446912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49</a:t>
            </a:fld>
            <a:endParaRPr lang="en-US" altLang="en-US" dirty="0"/>
          </a:p>
        </p:txBody>
      </p:sp>
    </p:spTree>
    <p:extLst>
      <p:ext uri="{BB962C8B-B14F-4D97-AF65-F5344CB8AC3E}">
        <p14:creationId xmlns:p14="http://schemas.microsoft.com/office/powerpoint/2010/main" val="32912006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50</a:t>
            </a:fld>
            <a:endParaRPr lang="en-US" altLang="en-US" dirty="0"/>
          </a:p>
        </p:txBody>
      </p:sp>
    </p:spTree>
    <p:extLst>
      <p:ext uri="{BB962C8B-B14F-4D97-AF65-F5344CB8AC3E}">
        <p14:creationId xmlns:p14="http://schemas.microsoft.com/office/powerpoint/2010/main" val="316417187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51</a:t>
            </a:fld>
            <a:endParaRPr lang="en-US" altLang="en-US" dirty="0"/>
          </a:p>
        </p:txBody>
      </p:sp>
    </p:spTree>
    <p:extLst>
      <p:ext uri="{BB962C8B-B14F-4D97-AF65-F5344CB8AC3E}">
        <p14:creationId xmlns:p14="http://schemas.microsoft.com/office/powerpoint/2010/main" val="2424487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7</a:t>
            </a:fld>
            <a:endParaRPr lang="en-US" altLang="en-US" dirty="0"/>
          </a:p>
        </p:txBody>
      </p:sp>
    </p:spTree>
    <p:extLst>
      <p:ext uri="{BB962C8B-B14F-4D97-AF65-F5344CB8AC3E}">
        <p14:creationId xmlns:p14="http://schemas.microsoft.com/office/powerpoint/2010/main" val="37433673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8</a:t>
            </a:fld>
            <a:endParaRPr lang="en-US" altLang="en-US" dirty="0"/>
          </a:p>
        </p:txBody>
      </p:sp>
    </p:spTree>
    <p:extLst>
      <p:ext uri="{BB962C8B-B14F-4D97-AF65-F5344CB8AC3E}">
        <p14:creationId xmlns:p14="http://schemas.microsoft.com/office/powerpoint/2010/main" val="197051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9</a:t>
            </a:fld>
            <a:endParaRPr lang="en-US" altLang="en-US" dirty="0"/>
          </a:p>
        </p:txBody>
      </p:sp>
    </p:spTree>
    <p:extLst>
      <p:ext uri="{BB962C8B-B14F-4D97-AF65-F5344CB8AC3E}">
        <p14:creationId xmlns:p14="http://schemas.microsoft.com/office/powerpoint/2010/main" val="737439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229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714B2F7-B8C7-4292-9CEC-1D3001CE41AF}" type="slidenum">
              <a:rPr lang="en-US" altLang="en-US" smtClean="0"/>
              <a:pPr/>
              <a:t>19</a:t>
            </a:fld>
            <a:endParaRPr lang="en-US" altLang="en-US" dirty="0"/>
          </a:p>
        </p:txBody>
      </p:sp>
    </p:spTree>
    <p:extLst>
      <p:ext uri="{BB962C8B-B14F-4D97-AF65-F5344CB8AC3E}">
        <p14:creationId xmlns:p14="http://schemas.microsoft.com/office/powerpoint/2010/main" val="586155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229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714B2F7-B8C7-4292-9CEC-1D3001CE41AF}" type="slidenum">
              <a:rPr lang="en-US" altLang="en-US" smtClean="0"/>
              <a:pPr/>
              <a:t>20</a:t>
            </a:fld>
            <a:endParaRPr lang="en-US" altLang="en-US" dirty="0"/>
          </a:p>
        </p:txBody>
      </p:sp>
    </p:spTree>
    <p:extLst>
      <p:ext uri="{BB962C8B-B14F-4D97-AF65-F5344CB8AC3E}">
        <p14:creationId xmlns:p14="http://schemas.microsoft.com/office/powerpoint/2010/main" val="41016098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229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714B2F7-B8C7-4292-9CEC-1D3001CE41AF}" type="slidenum">
              <a:rPr lang="en-US" altLang="en-US" smtClean="0"/>
              <a:pPr/>
              <a:t>21</a:t>
            </a:fld>
            <a:endParaRPr lang="en-US" altLang="en-US" dirty="0"/>
          </a:p>
        </p:txBody>
      </p:sp>
    </p:spTree>
    <p:extLst>
      <p:ext uri="{BB962C8B-B14F-4D97-AF65-F5344CB8AC3E}">
        <p14:creationId xmlns:p14="http://schemas.microsoft.com/office/powerpoint/2010/main" val="2546170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ls06_07.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a:t>English Constitutional and Legal History:</a:t>
            </a:r>
            <a:br>
              <a:rPr lang="en-US" altLang="en-US" sz="2400" dirty="0"/>
            </a:br>
            <a:r>
              <a:rPr lang="en-US" altLang="en-US" sz="2400" dirty="0" smtClean="0"/>
              <a:t>The ‘Old Personal Actions’ and Contracts in Local Courts</a:t>
            </a:r>
            <a:r>
              <a:rPr lang="en-US" altLang="en-US" dirty="0"/>
              <a:t/>
            </a:r>
            <a:br>
              <a:rPr lang="en-US" altLang="en-US" dirty="0"/>
            </a:br>
            <a:r>
              <a:rPr lang="en-US" altLang="en-US" dirty="0"/>
              <a:t>Lecture </a:t>
            </a:r>
            <a:r>
              <a:rPr lang="en-US" altLang="en-US" dirty="0" smtClean="0"/>
              <a:t>16</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98174"/>
            <a:ext cx="8408504" cy="429190"/>
          </a:xfrm>
        </p:spPr>
        <p:txBody>
          <a:bodyPr/>
          <a:lstStyle/>
          <a:p>
            <a:r>
              <a:rPr lang="en-US" altLang="en-US" sz="2400" dirty="0" smtClean="0"/>
              <a:t>“The unceasing abuse of fundamental ideas”</a:t>
            </a:r>
            <a:endParaRPr lang="en-US" sz="2400" dirty="0"/>
          </a:p>
        </p:txBody>
      </p:sp>
      <p:sp>
        <p:nvSpPr>
          <p:cNvPr id="3" name="Content Placeholder 2"/>
          <p:cNvSpPr>
            <a:spLocks noGrp="1"/>
          </p:cNvSpPr>
          <p:nvPr>
            <p:ph idx="1"/>
          </p:nvPr>
        </p:nvSpPr>
        <p:spPr>
          <a:xfrm>
            <a:off x="278296" y="1058912"/>
            <a:ext cx="8603534" cy="3473331"/>
          </a:xfrm>
        </p:spPr>
        <p:txBody>
          <a:bodyPr/>
          <a:lstStyle/>
          <a:p>
            <a:pPr marL="0" indent="0">
              <a:buNone/>
            </a:pPr>
            <a:r>
              <a:rPr lang="en-US" dirty="0"/>
              <a:t>Though none of our distinctions quite fits the realities of the medieval actions, if we reconstruct the history, we may be able to get some sense of what the fundamental ideas were, how they were abused, and where they proved too strong. For example, we will </a:t>
            </a:r>
            <a:r>
              <a:rPr lang="en-US"/>
              <a:t>discover </a:t>
            </a:r>
            <a:r>
              <a:rPr lang="en-US" smtClean="0"/>
              <a:t>that </a:t>
            </a:r>
            <a:r>
              <a:rPr lang="en-US" dirty="0"/>
              <a:t>for the longest time people had a big </a:t>
            </a:r>
            <a:r>
              <a:rPr lang="en-US" dirty="0" smtClean="0"/>
              <a:t>hang-up </a:t>
            </a:r>
            <a:r>
              <a:rPr lang="en-US" dirty="0"/>
              <a:t>about the actionability of non-feasance in a trespass action, and we will have to ask why. Nonetheless, at this stage of our knowledge we’re going to be able to say more about what happened than about why it happened.</a:t>
            </a:r>
            <a:endParaRPr lang="en-US" dirty="0" smtClean="0"/>
          </a:p>
        </p:txBody>
      </p:sp>
    </p:spTree>
    <p:extLst>
      <p:ext uri="{BB962C8B-B14F-4D97-AF65-F5344CB8AC3E}">
        <p14:creationId xmlns:p14="http://schemas.microsoft.com/office/powerpoint/2010/main" val="28016593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98174"/>
            <a:ext cx="8408504" cy="429190"/>
          </a:xfrm>
        </p:spPr>
        <p:txBody>
          <a:bodyPr/>
          <a:lstStyle/>
          <a:p>
            <a:r>
              <a:rPr lang="en-US" altLang="en-US" sz="2400" dirty="0" smtClean="0"/>
              <a:t>Debt/detinue</a:t>
            </a:r>
            <a:endParaRPr lang="en-US" sz="2400" dirty="0"/>
          </a:p>
        </p:txBody>
      </p:sp>
      <p:sp>
        <p:nvSpPr>
          <p:cNvPr id="3" name="Content Placeholder 2"/>
          <p:cNvSpPr>
            <a:spLocks noGrp="1"/>
          </p:cNvSpPr>
          <p:nvPr>
            <p:ph idx="1"/>
          </p:nvPr>
        </p:nvSpPr>
        <p:spPr>
          <a:xfrm>
            <a:off x="278296" y="919765"/>
            <a:ext cx="8603534" cy="3797708"/>
          </a:xfrm>
        </p:spPr>
        <p:txBody>
          <a:bodyPr/>
          <a:lstStyle/>
          <a:p>
            <a:pPr marL="0" indent="0">
              <a:buNone/>
            </a:pPr>
            <a:r>
              <a:rPr lang="en-US" dirty="0"/>
              <a:t>I speak of them as one for it seems reasonably clear that such they were in the time of </a:t>
            </a:r>
            <a:r>
              <a:rPr lang="en-US" i="1" dirty="0"/>
              <a:t>Glanvill</a:t>
            </a:r>
            <a:r>
              <a:rPr lang="en-US" dirty="0"/>
              <a:t>. The notion of owing and owning is ours not theirs, the notion in the action is that you have something of mine – be it because you owe me money or because I lent you my goods but not that I lost them. Herein lies a clue that the action is not purely </a:t>
            </a:r>
            <a:r>
              <a:rPr lang="en-US" dirty="0" smtClean="0"/>
              <a:t>proprietary </a:t>
            </a:r>
            <a:r>
              <a:rPr lang="en-US" dirty="0"/>
              <a:t>in its origins.</a:t>
            </a:r>
            <a:endParaRPr lang="en-US" dirty="0" smtClean="0"/>
          </a:p>
        </p:txBody>
      </p:sp>
    </p:spTree>
    <p:extLst>
      <p:ext uri="{BB962C8B-B14F-4D97-AF65-F5344CB8AC3E}">
        <p14:creationId xmlns:p14="http://schemas.microsoft.com/office/powerpoint/2010/main" val="25613892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98174"/>
            <a:ext cx="8408504" cy="429190"/>
          </a:xfrm>
        </p:spPr>
        <p:txBody>
          <a:bodyPr/>
          <a:lstStyle/>
          <a:p>
            <a:r>
              <a:rPr lang="en-US" altLang="en-US" sz="2400" dirty="0" smtClean="0"/>
              <a:t>Debt/detinue (cont’d)</a:t>
            </a:r>
            <a:endParaRPr lang="en-US" sz="2400" dirty="0"/>
          </a:p>
        </p:txBody>
      </p:sp>
      <p:sp>
        <p:nvSpPr>
          <p:cNvPr id="3" name="Content Placeholder 2"/>
          <p:cNvSpPr>
            <a:spLocks noGrp="1"/>
          </p:cNvSpPr>
          <p:nvPr>
            <p:ph idx="1"/>
          </p:nvPr>
        </p:nvSpPr>
        <p:spPr>
          <a:xfrm>
            <a:off x="278296" y="727363"/>
            <a:ext cx="8686800" cy="6846253"/>
          </a:xfrm>
        </p:spPr>
        <p:txBody>
          <a:bodyPr/>
          <a:lstStyle/>
          <a:p>
            <a:pPr marL="0" indent="0">
              <a:buNone/>
            </a:pPr>
            <a:r>
              <a:rPr lang="en-US" dirty="0" smtClean="0"/>
              <a:t>There are three </a:t>
            </a:r>
            <a:r>
              <a:rPr lang="en-US" dirty="0"/>
              <a:t>interrelated distinctions in both Roman law and in our own: the distinction between owing and owning, the distinction between obligation and property </a:t>
            </a:r>
            <a:r>
              <a:rPr lang="en-US" dirty="0" smtClean="0"/>
              <a:t>(very </a:t>
            </a:r>
            <a:r>
              <a:rPr lang="en-US" dirty="0"/>
              <a:t>close to the owing-owning distinction), and the distinctions among specific goods, fungibles and money </a:t>
            </a:r>
            <a:r>
              <a:rPr lang="en-US" dirty="0" smtClean="0"/>
              <a:t>(related </a:t>
            </a:r>
            <a:r>
              <a:rPr lang="en-US" dirty="0"/>
              <a:t>to the owing-owning distinction but not quite the same thing). The distinctions are easiest to see in the context of a loan transaction. If I lend you five bucks, you owe me five bucks. The fact that you spend or lose the specific five bucks I lent you is irrelevant. You still owe me five bucks. But if you use the five bucks I lent you to pay your grocer, and so cannot pay me, I have no action against the grocer (unless it was a fraudulent transaction). If I lend you my car, however, I want that car back. If I sue you, and you haven’t got it, you may be able to </a:t>
            </a:r>
            <a:r>
              <a:rPr lang="en-US" dirty="0" smtClean="0"/>
              <a:t>excuse yourself. </a:t>
            </a:r>
            <a:r>
              <a:rPr lang="en-US" dirty="0"/>
              <a:t>That will be determined by the law of obligations. If, however, my car ends up in your driveway (say, because the person to whom I lent put it there), you don’t owe me anything. It’s still my car, and I can get it from you, but if it’s lost or stolen, my action against you ceases. That’s property not obligation. Fungibles sit rather uneasily between the five bucks and the car. </a:t>
            </a:r>
            <a:r>
              <a:rPr lang="en-US" dirty="0" smtClean="0"/>
              <a:t>They may be treated </a:t>
            </a:r>
            <a:r>
              <a:rPr lang="en-US" dirty="0"/>
              <a:t>just like money, </a:t>
            </a:r>
            <a:r>
              <a:rPr lang="en-US" dirty="0" smtClean="0"/>
              <a:t>but they may be treated </a:t>
            </a:r>
            <a:r>
              <a:rPr lang="en-US" dirty="0"/>
              <a:t>more like property, except that I have to be satisfied with an equivalent if someone is held liable to return them to me.</a:t>
            </a:r>
            <a:endParaRPr lang="en-US" dirty="0" smtClean="0"/>
          </a:p>
        </p:txBody>
      </p:sp>
    </p:spTree>
    <p:extLst>
      <p:ext uri="{BB962C8B-B14F-4D97-AF65-F5344CB8AC3E}">
        <p14:creationId xmlns:p14="http://schemas.microsoft.com/office/powerpoint/2010/main" val="1321539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98174"/>
            <a:ext cx="8408504" cy="429190"/>
          </a:xfrm>
        </p:spPr>
        <p:txBody>
          <a:bodyPr/>
          <a:lstStyle/>
          <a:p>
            <a:r>
              <a:rPr lang="en-US" altLang="en-US" sz="2400" dirty="0"/>
              <a:t>Debt/detinue (cont’d)</a:t>
            </a:r>
            <a:endParaRPr lang="en-US" sz="2400" dirty="0"/>
          </a:p>
        </p:txBody>
      </p:sp>
      <p:sp>
        <p:nvSpPr>
          <p:cNvPr id="3" name="Content Placeholder 2"/>
          <p:cNvSpPr>
            <a:spLocks noGrp="1"/>
          </p:cNvSpPr>
          <p:nvPr>
            <p:ph idx="1"/>
          </p:nvPr>
        </p:nvSpPr>
        <p:spPr>
          <a:xfrm>
            <a:off x="278296" y="899886"/>
            <a:ext cx="8603534" cy="5958113"/>
          </a:xfrm>
        </p:spPr>
        <p:txBody>
          <a:bodyPr/>
          <a:lstStyle/>
          <a:p>
            <a:pPr marL="0" indent="0">
              <a:buNone/>
            </a:pPr>
            <a:r>
              <a:rPr lang="en-US" dirty="0" smtClean="0"/>
              <a:t>“The </a:t>
            </a:r>
            <a:r>
              <a:rPr lang="en-US" dirty="0"/>
              <a:t>King to the sheriff greeting. Command N. that justly and without delay he render to R. one hundred marks which he owes, as he says, and whereof he complains that he unjustly deforces him. And unless he will do this, summon him by good summoners that he be before me or my justices at Westminster within fifteen days of the close of Easter to show [why he has not done it</a:t>
            </a:r>
            <a:r>
              <a:rPr lang="en-US" dirty="0" smtClean="0"/>
              <a:t>].”</a:t>
            </a:r>
          </a:p>
          <a:p>
            <a:pPr marL="0" indent="0">
              <a:buNone/>
            </a:pPr>
            <a:r>
              <a:rPr lang="en-US" sz="800" dirty="0" smtClean="0"/>
              <a:t>z</a:t>
            </a:r>
            <a:endParaRPr lang="en-US" sz="800" dirty="0"/>
          </a:p>
          <a:p>
            <a:pPr>
              <a:spcBef>
                <a:spcPts val="0"/>
              </a:spcBef>
            </a:pPr>
            <a:r>
              <a:rPr lang="en-US" dirty="0" smtClean="0"/>
              <a:t>Debt for </a:t>
            </a:r>
            <a:r>
              <a:rPr lang="en-US" i="1" dirty="0" smtClean="0"/>
              <a:t>Glanvill</a:t>
            </a:r>
            <a:r>
              <a:rPr lang="en-US" dirty="0" smtClean="0"/>
              <a:t> is a </a:t>
            </a:r>
            <a:r>
              <a:rPr lang="en-US" i="1" dirty="0" smtClean="0"/>
              <a:t>precipe</a:t>
            </a:r>
            <a:r>
              <a:rPr lang="en-US" dirty="0"/>
              <a:t> writ. The defendant is said </a:t>
            </a:r>
            <a:r>
              <a:rPr lang="en-US" dirty="0" smtClean="0"/>
              <a:t>to ‘deforce’ </a:t>
            </a:r>
            <a:r>
              <a:rPr lang="en-US" dirty="0"/>
              <a:t>the plaintiff. These elements make it like </a:t>
            </a:r>
            <a:r>
              <a:rPr lang="en-US" dirty="0" smtClean="0"/>
              <a:t>property.</a:t>
            </a:r>
          </a:p>
          <a:p>
            <a:pPr>
              <a:spcBef>
                <a:spcPts val="0"/>
              </a:spcBef>
            </a:pPr>
            <a:endParaRPr lang="en-US" sz="800" dirty="0"/>
          </a:p>
          <a:p>
            <a:pPr>
              <a:spcBef>
                <a:spcPts val="0"/>
              </a:spcBef>
            </a:pPr>
            <a:r>
              <a:rPr lang="en-US" dirty="0" smtClean="0"/>
              <a:t>The </a:t>
            </a:r>
            <a:r>
              <a:rPr lang="en-US" dirty="0"/>
              <a:t>count always tells a story that ties the plaintiff to the defendant. The denial is at first </a:t>
            </a:r>
            <a:r>
              <a:rPr lang="en-US" i="1" dirty="0"/>
              <a:t>non tenetur</a:t>
            </a:r>
            <a:r>
              <a:rPr lang="en-US" dirty="0"/>
              <a:t>; it then becomes </a:t>
            </a:r>
            <a:r>
              <a:rPr lang="en-US" i="1" dirty="0"/>
              <a:t>non debet </a:t>
            </a:r>
            <a:r>
              <a:rPr lang="en-US" dirty="0"/>
              <a:t>or </a:t>
            </a:r>
            <a:r>
              <a:rPr lang="en-US" i="1" dirty="0"/>
              <a:t>non detinet</a:t>
            </a:r>
            <a:r>
              <a:rPr lang="en-US" dirty="0"/>
              <a:t>. These elements make it like </a:t>
            </a:r>
            <a:r>
              <a:rPr lang="en-US" dirty="0" smtClean="0"/>
              <a:t>obligation.</a:t>
            </a:r>
          </a:p>
          <a:p>
            <a:pPr>
              <a:spcBef>
                <a:spcPts val="0"/>
              </a:spcBef>
            </a:pPr>
            <a:endParaRPr lang="en-US" sz="800" dirty="0"/>
          </a:p>
          <a:p>
            <a:pPr>
              <a:spcBef>
                <a:spcPts val="0"/>
              </a:spcBef>
            </a:pPr>
            <a:r>
              <a:rPr lang="en-US" dirty="0" smtClean="0"/>
              <a:t>The </a:t>
            </a:r>
            <a:r>
              <a:rPr lang="en-US" dirty="0"/>
              <a:t>mode of proof is wager of law, later the jury at the defendant’s option, and many chose that option. The pleas are very limited. Paid and so </a:t>
            </a:r>
            <a:r>
              <a:rPr lang="en-US" i="1" dirty="0"/>
              <a:t>non debet </a:t>
            </a:r>
            <a:r>
              <a:rPr lang="en-US" dirty="0"/>
              <a:t>becomes possible, a concession to the jury. Paid and so non debet becomes possible, a concession to the jury. The defendant may not allege payment in another county because he may wage his law.</a:t>
            </a:r>
            <a:endParaRPr lang="en-US" dirty="0" smtClean="0"/>
          </a:p>
        </p:txBody>
      </p:sp>
    </p:spTree>
    <p:extLst>
      <p:ext uri="{BB962C8B-B14F-4D97-AF65-F5344CB8AC3E}">
        <p14:creationId xmlns:p14="http://schemas.microsoft.com/office/powerpoint/2010/main" val="39374210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98174"/>
            <a:ext cx="8408504" cy="429190"/>
          </a:xfrm>
        </p:spPr>
        <p:txBody>
          <a:bodyPr/>
          <a:lstStyle/>
          <a:p>
            <a:r>
              <a:rPr lang="en-US" altLang="en-US" sz="2400" dirty="0"/>
              <a:t>Debt/detinue (cont’d)</a:t>
            </a:r>
            <a:endParaRPr lang="en-US" sz="2400" dirty="0"/>
          </a:p>
        </p:txBody>
      </p:sp>
      <p:sp>
        <p:nvSpPr>
          <p:cNvPr id="3" name="Content Placeholder 2"/>
          <p:cNvSpPr>
            <a:spLocks noGrp="1"/>
          </p:cNvSpPr>
          <p:nvPr>
            <p:ph idx="1"/>
          </p:nvPr>
        </p:nvSpPr>
        <p:spPr>
          <a:xfrm>
            <a:off x="278296" y="899886"/>
            <a:ext cx="8603534" cy="5958113"/>
          </a:xfrm>
        </p:spPr>
        <p:txBody>
          <a:bodyPr/>
          <a:lstStyle/>
          <a:p>
            <a:pPr marL="0" indent="0">
              <a:spcBef>
                <a:spcPts val="0"/>
              </a:spcBef>
              <a:buNone/>
            </a:pPr>
            <a:r>
              <a:rPr lang="en-US" dirty="0"/>
              <a:t>There are a couple of important exceptions to the general rule of availability of wager of law</a:t>
            </a:r>
            <a:r>
              <a:rPr lang="en-US" dirty="0" smtClean="0"/>
              <a:t>:</a:t>
            </a:r>
          </a:p>
          <a:p>
            <a:pPr marL="0" indent="0">
              <a:spcBef>
                <a:spcPts val="0"/>
              </a:spcBef>
              <a:buNone/>
            </a:pPr>
            <a:endParaRPr lang="en-US" sz="800" dirty="0" smtClean="0"/>
          </a:p>
          <a:p>
            <a:pPr>
              <a:spcBef>
                <a:spcPts val="0"/>
              </a:spcBef>
            </a:pPr>
            <a:r>
              <a:rPr lang="en-US" dirty="0" smtClean="0"/>
              <a:t>The </a:t>
            </a:r>
            <a:r>
              <a:rPr lang="en-US" dirty="0"/>
              <a:t>defendant cannot wage his law against his own instrument under seal (variously called a bond, a deed, or a specialty). He must plead “this is not my deed” (</a:t>
            </a:r>
            <a:r>
              <a:rPr lang="en-US" i="1" dirty="0"/>
              <a:t>non est factum</a:t>
            </a:r>
            <a:r>
              <a:rPr lang="en-US" dirty="0"/>
              <a:t>), which will go to the jury, or accord and satisfaction, and for this he needs a specialty</a:t>
            </a:r>
            <a:r>
              <a:rPr lang="en-US" dirty="0" smtClean="0"/>
              <a:t>.</a:t>
            </a:r>
          </a:p>
          <a:p>
            <a:pPr>
              <a:spcBef>
                <a:spcPts val="0"/>
              </a:spcBef>
            </a:pPr>
            <a:endParaRPr lang="en-US" sz="800" dirty="0"/>
          </a:p>
          <a:p>
            <a:pPr>
              <a:spcBef>
                <a:spcPts val="0"/>
              </a:spcBef>
            </a:pPr>
            <a:r>
              <a:rPr lang="en-US" dirty="0"/>
              <a:t>The defendant’s executor cannot wage the debtor’s law. Thus, if your debtor is dead you must have a bond.</a:t>
            </a:r>
            <a:endParaRPr lang="en-US" dirty="0" smtClean="0"/>
          </a:p>
        </p:txBody>
      </p:sp>
    </p:spTree>
    <p:extLst>
      <p:ext uri="{BB962C8B-B14F-4D97-AF65-F5344CB8AC3E}">
        <p14:creationId xmlns:p14="http://schemas.microsoft.com/office/powerpoint/2010/main" val="12591440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98174"/>
            <a:ext cx="8408504" cy="429190"/>
          </a:xfrm>
        </p:spPr>
        <p:txBody>
          <a:bodyPr/>
          <a:lstStyle/>
          <a:p>
            <a:r>
              <a:rPr lang="en-US" altLang="en-US" sz="2400" dirty="0" smtClean="0"/>
              <a:t>The </a:t>
            </a:r>
            <a:r>
              <a:rPr lang="en-US" altLang="en-US" sz="2400" dirty="0" smtClean="0"/>
              <a:t>separation of debt and detinue</a:t>
            </a:r>
            <a:endParaRPr lang="en-US" sz="2400" dirty="0"/>
          </a:p>
        </p:txBody>
      </p:sp>
      <p:sp>
        <p:nvSpPr>
          <p:cNvPr id="3" name="Content Placeholder 2"/>
          <p:cNvSpPr>
            <a:spLocks noGrp="1"/>
          </p:cNvSpPr>
          <p:nvPr>
            <p:ph idx="1"/>
          </p:nvPr>
        </p:nvSpPr>
        <p:spPr>
          <a:xfrm>
            <a:off x="278296" y="1098670"/>
            <a:ext cx="8603534" cy="3797708"/>
          </a:xfrm>
        </p:spPr>
        <p:txBody>
          <a:bodyPr/>
          <a:lstStyle/>
          <a:p>
            <a:r>
              <a:rPr lang="en-US" dirty="0" smtClean="0"/>
              <a:t>In </a:t>
            </a:r>
            <a:r>
              <a:rPr lang="en-US" dirty="0"/>
              <a:t>the mid-thirteenth </a:t>
            </a:r>
            <a:r>
              <a:rPr lang="en-US" dirty="0" smtClean="0"/>
              <a:t>century, </a:t>
            </a:r>
            <a:r>
              <a:rPr lang="en-US" dirty="0"/>
              <a:t>“he owes and detains” (</a:t>
            </a:r>
            <a:r>
              <a:rPr lang="en-US" i="1" dirty="0"/>
              <a:t>debet et detinet</a:t>
            </a:r>
            <a:r>
              <a:rPr lang="en-US" dirty="0"/>
              <a:t>) become the appropriate words in the writ for claims of money between the original </a:t>
            </a:r>
            <a:r>
              <a:rPr lang="en-US" dirty="0" smtClean="0"/>
              <a:t>parties. All </a:t>
            </a:r>
            <a:r>
              <a:rPr lang="en-US" dirty="0"/>
              <a:t>the rest (a claim for anything other than money or a claim by or against executors) allege “he detains” (</a:t>
            </a:r>
            <a:r>
              <a:rPr lang="en-US" i="1" dirty="0"/>
              <a:t>detinet</a:t>
            </a:r>
            <a:r>
              <a:rPr lang="en-US" dirty="0"/>
              <a:t>) only</a:t>
            </a:r>
            <a:r>
              <a:rPr lang="en-US" dirty="0" smtClean="0"/>
              <a:t>.</a:t>
            </a:r>
          </a:p>
          <a:p>
            <a:endParaRPr lang="en-US" sz="800" dirty="0"/>
          </a:p>
          <a:p>
            <a:pPr>
              <a:spcBef>
                <a:spcPts val="0"/>
              </a:spcBef>
            </a:pPr>
            <a:r>
              <a:rPr lang="en-US" dirty="0" smtClean="0"/>
              <a:t>By </a:t>
            </a:r>
            <a:r>
              <a:rPr lang="en-US" dirty="0"/>
              <a:t>the 16th</a:t>
            </a:r>
            <a:r>
              <a:rPr lang="en-US" dirty="0" smtClean="0"/>
              <a:t> </a:t>
            </a:r>
            <a:r>
              <a:rPr lang="en-US" dirty="0"/>
              <a:t>century debt has become an action for a specific sum (no general </a:t>
            </a:r>
            <a:r>
              <a:rPr lang="en-US" dirty="0" smtClean="0"/>
              <a:t>damages) </a:t>
            </a:r>
            <a:r>
              <a:rPr lang="en-US" dirty="0"/>
              <a:t>of money or fungibles. The action for fungibles is called debt in the </a:t>
            </a:r>
            <a:r>
              <a:rPr lang="en-US" i="1" dirty="0"/>
              <a:t>detinet</a:t>
            </a:r>
            <a:r>
              <a:rPr lang="en-US" dirty="0"/>
              <a:t> in the 16th century, maybe a bit earlier. The awkwardness of this nomenclature suggests </a:t>
            </a:r>
            <a:r>
              <a:rPr lang="en-US" dirty="0" smtClean="0"/>
              <a:t>changing conceptions.</a:t>
            </a:r>
            <a:endParaRPr lang="en-US" dirty="0"/>
          </a:p>
        </p:txBody>
      </p:sp>
    </p:spTree>
    <p:extLst>
      <p:ext uri="{BB962C8B-B14F-4D97-AF65-F5344CB8AC3E}">
        <p14:creationId xmlns:p14="http://schemas.microsoft.com/office/powerpoint/2010/main" val="36875922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139148"/>
            <a:ext cx="8408504" cy="429190"/>
          </a:xfrm>
        </p:spPr>
        <p:txBody>
          <a:bodyPr/>
          <a:lstStyle/>
          <a:p>
            <a:r>
              <a:rPr lang="en-US" altLang="en-US" sz="2400" dirty="0" smtClean="0"/>
              <a:t>Subcategories of </a:t>
            </a:r>
            <a:r>
              <a:rPr lang="en-US" altLang="en-US" sz="2400" dirty="0" smtClean="0"/>
              <a:t>debt</a:t>
            </a:r>
            <a:endParaRPr lang="en-US" sz="2400" dirty="0"/>
          </a:p>
        </p:txBody>
      </p:sp>
      <p:sp>
        <p:nvSpPr>
          <p:cNvPr id="3" name="Content Placeholder 2"/>
          <p:cNvSpPr>
            <a:spLocks noGrp="1"/>
          </p:cNvSpPr>
          <p:nvPr>
            <p:ph idx="1"/>
          </p:nvPr>
        </p:nvSpPr>
        <p:spPr>
          <a:xfrm>
            <a:off x="180781" y="727364"/>
            <a:ext cx="8603534" cy="6130636"/>
          </a:xfrm>
        </p:spPr>
        <p:txBody>
          <a:bodyPr/>
          <a:lstStyle/>
          <a:p>
            <a:r>
              <a:rPr lang="en-US" dirty="0" smtClean="0"/>
              <a:t>Debt </a:t>
            </a:r>
            <a:r>
              <a:rPr lang="en-US" dirty="0"/>
              <a:t>on an obligation – debt for which the plaintiff has a sealed instrument to support his claim. From the mid-fourteenth century throughout the rest of the M.A., the most common obligation is the penal bond. The face of the bond contains a promise by the debtor to pay a sum of money. The back of the bond, however, says that the obligation is cancelled if the debtor does something (such as build a house for the plaintiff or pay him a sum of money) by a certain date. Use of the penal bond allows the parties to get around the fact that in debt incidental and consequential damages cannot be recovered. </a:t>
            </a:r>
            <a:r>
              <a:rPr lang="en-US" dirty="0" smtClean="0"/>
              <a:t>The </a:t>
            </a:r>
            <a:r>
              <a:rPr lang="en-US" dirty="0"/>
              <a:t>amount on the face of the bond can be and frequently is quite penal. Double the value of the contract is typical. Performance or non-performance of the condition is an issue for the </a:t>
            </a:r>
            <a:r>
              <a:rPr lang="en-US" dirty="0" smtClean="0"/>
              <a:t>jury</a:t>
            </a:r>
            <a:r>
              <a:rPr lang="en-US" dirty="0"/>
              <a:t>..</a:t>
            </a:r>
          </a:p>
          <a:p>
            <a:endParaRPr lang="en-US" sz="800" dirty="0"/>
          </a:p>
          <a:p>
            <a:pPr>
              <a:spcBef>
                <a:spcPts val="0"/>
              </a:spcBef>
            </a:pPr>
            <a:r>
              <a:rPr lang="en-US" dirty="0" smtClean="0"/>
              <a:t>Debt </a:t>
            </a:r>
            <a:r>
              <a:rPr lang="en-US" dirty="0"/>
              <a:t>on a contract – The word contract here </a:t>
            </a:r>
            <a:r>
              <a:rPr lang="en-US" dirty="0" smtClean="0"/>
              <a:t>implies </a:t>
            </a:r>
            <a:r>
              <a:rPr lang="en-US" dirty="0"/>
              <a:t>what we would call a partially performed contract. I lent you money, and so you owe it to me. I delivered goods to you, and so you must pay the sales price. The notion here is described as </a:t>
            </a:r>
            <a:r>
              <a:rPr lang="en-US" i="1" dirty="0"/>
              <a:t>quid pro quo</a:t>
            </a:r>
            <a:r>
              <a:rPr lang="en-US" dirty="0"/>
              <a:t>. To the requirement that the plaintiff must have performed, the law admits an exception in the 15th c. in the case of sales of goods. The seller need not have delivered the goods if he could have delivered them.</a:t>
            </a:r>
            <a:endParaRPr lang="en-US" dirty="0"/>
          </a:p>
        </p:txBody>
      </p:sp>
    </p:spTree>
    <p:extLst>
      <p:ext uri="{BB962C8B-B14F-4D97-AF65-F5344CB8AC3E}">
        <p14:creationId xmlns:p14="http://schemas.microsoft.com/office/powerpoint/2010/main" val="24622481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38538"/>
            <a:ext cx="8408504" cy="429190"/>
          </a:xfrm>
        </p:spPr>
        <p:txBody>
          <a:bodyPr/>
          <a:lstStyle/>
          <a:p>
            <a:r>
              <a:rPr lang="en-US" altLang="en-US" sz="2400" dirty="0" smtClean="0"/>
              <a:t>Detinue and its s</a:t>
            </a:r>
            <a:r>
              <a:rPr lang="en-US" altLang="en-US" sz="2400" dirty="0" smtClean="0"/>
              <a:t>ubcategories</a:t>
            </a:r>
            <a:endParaRPr lang="en-US" sz="2400" dirty="0"/>
          </a:p>
        </p:txBody>
      </p:sp>
      <p:sp>
        <p:nvSpPr>
          <p:cNvPr id="3" name="Content Placeholder 2"/>
          <p:cNvSpPr>
            <a:spLocks noGrp="1"/>
          </p:cNvSpPr>
          <p:nvPr>
            <p:ph idx="1"/>
          </p:nvPr>
        </p:nvSpPr>
        <p:spPr>
          <a:xfrm>
            <a:off x="278296" y="687607"/>
            <a:ext cx="8865704" cy="5943599"/>
          </a:xfrm>
        </p:spPr>
        <p:txBody>
          <a:bodyPr/>
          <a:lstStyle/>
          <a:p>
            <a:pPr marL="0" indent="0">
              <a:buNone/>
            </a:pPr>
            <a:r>
              <a:rPr lang="en-US" dirty="0" smtClean="0"/>
              <a:t>Detinue </a:t>
            </a:r>
            <a:r>
              <a:rPr lang="en-US" dirty="0"/>
              <a:t>becomes the general action for return of goods. In sales contracts, for example, it is the action for the buyer who has paid but has not gotten delivery of the goods. Detinue also has two subcategories</a:t>
            </a:r>
            <a:r>
              <a:rPr lang="en-US" dirty="0" smtClean="0"/>
              <a:t>:</a:t>
            </a:r>
          </a:p>
          <a:p>
            <a:pPr marL="0" indent="0">
              <a:buNone/>
            </a:pPr>
            <a:endParaRPr lang="en-US" sz="800" dirty="0" smtClean="0"/>
          </a:p>
          <a:p>
            <a:pPr>
              <a:spcBef>
                <a:spcPts val="0"/>
              </a:spcBef>
            </a:pPr>
            <a:r>
              <a:rPr lang="en-US" i="1" dirty="0" smtClean="0"/>
              <a:t>Sur </a:t>
            </a:r>
            <a:r>
              <a:rPr lang="en-US" i="1" dirty="0"/>
              <a:t>bailment </a:t>
            </a:r>
            <a:r>
              <a:rPr lang="en-US" dirty="0"/>
              <a:t>– that is to say detinue on the loan or lease of personal property. </a:t>
            </a:r>
            <a:r>
              <a:rPr lang="en-US" dirty="0" smtClean="0"/>
              <a:t>Could the </a:t>
            </a:r>
            <a:r>
              <a:rPr lang="en-US" dirty="0"/>
              <a:t>defendant plead incapacity, minority or insanity? </a:t>
            </a:r>
            <a:r>
              <a:rPr lang="en-US" i="1" dirty="0"/>
              <a:t>Glanvill</a:t>
            </a:r>
            <a:r>
              <a:rPr lang="en-US" dirty="0"/>
              <a:t> suggests that all debts are like the Roman </a:t>
            </a:r>
            <a:r>
              <a:rPr lang="en-US" i="1" dirty="0"/>
              <a:t>mutuum</a:t>
            </a:r>
            <a:r>
              <a:rPr lang="en-US" dirty="0"/>
              <a:t>, strict </a:t>
            </a:r>
            <a:r>
              <a:rPr lang="en-US" dirty="0" smtClean="0"/>
              <a:t>liability: </a:t>
            </a:r>
            <a:r>
              <a:rPr lang="en-US" dirty="0"/>
              <a:t>“I lend my chattel to you gratuitously to be taken and used in your service. When the term of service is completed, you are bound to return my chattel to me without deterioration, provided that it still exists. But if the chattel itself has perished or has been lost, in whatever way, while in your custody, you are bound absolutely to render me a reasonable price for it.” </a:t>
            </a:r>
            <a:r>
              <a:rPr lang="en-US" i="1" dirty="0"/>
              <a:t>Bracton</a:t>
            </a:r>
            <a:r>
              <a:rPr lang="en-US" dirty="0"/>
              <a:t> gives </a:t>
            </a:r>
            <a:r>
              <a:rPr lang="en-US" dirty="0" smtClean="0"/>
              <a:t>a different answer: </a:t>
            </a:r>
            <a:r>
              <a:rPr lang="en-US" dirty="0"/>
              <a:t>“he who has taken a loan for use is bound to restore the very thing, and, [though] he is not excused if he shows as much care in its safekeeping as he ordinarily bestows on his own goods if another could have safeguarded the thing with greater care, [he] is not held liable for </a:t>
            </a:r>
            <a:r>
              <a:rPr lang="en-US" i="1" dirty="0"/>
              <a:t>force majeure</a:t>
            </a:r>
            <a:r>
              <a:rPr lang="en-US" dirty="0"/>
              <a:t> or accidents unless there has been </a:t>
            </a:r>
            <a:r>
              <a:rPr lang="en-US" i="1" dirty="0"/>
              <a:t>culpa</a:t>
            </a:r>
            <a:r>
              <a:rPr lang="en-US" dirty="0"/>
              <a:t> (‘fault’). 14th c. cases tend to follow </a:t>
            </a:r>
            <a:r>
              <a:rPr lang="en-US" dirty="0" smtClean="0"/>
              <a:t>Bracton, </a:t>
            </a:r>
            <a:r>
              <a:rPr lang="en-US" dirty="0"/>
              <a:t>but in the late 15th c. liability </a:t>
            </a:r>
            <a:r>
              <a:rPr lang="en-US" dirty="0" smtClean="0"/>
              <a:t>was tightened up </a:t>
            </a:r>
            <a:r>
              <a:rPr lang="en-US" dirty="0"/>
              <a:t>– only an act of God, or the king’s enemies will excuse because the bailee can sue a robber.</a:t>
            </a:r>
            <a:endParaRPr lang="en-US" dirty="0"/>
          </a:p>
        </p:txBody>
      </p:sp>
    </p:spTree>
    <p:extLst>
      <p:ext uri="{BB962C8B-B14F-4D97-AF65-F5344CB8AC3E}">
        <p14:creationId xmlns:p14="http://schemas.microsoft.com/office/powerpoint/2010/main" val="17370620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38538"/>
            <a:ext cx="8408504" cy="429190"/>
          </a:xfrm>
        </p:spPr>
        <p:txBody>
          <a:bodyPr/>
          <a:lstStyle/>
          <a:p>
            <a:r>
              <a:rPr lang="en-US" altLang="en-US" sz="2400" dirty="0" smtClean="0"/>
              <a:t>Detinue and its s</a:t>
            </a:r>
            <a:r>
              <a:rPr lang="en-US" altLang="en-US" sz="2400" dirty="0" smtClean="0"/>
              <a:t>ubcategories (cont’d)</a:t>
            </a:r>
            <a:endParaRPr lang="en-US" sz="2400" dirty="0"/>
          </a:p>
        </p:txBody>
      </p:sp>
      <p:sp>
        <p:nvSpPr>
          <p:cNvPr id="3" name="Content Placeholder 2"/>
          <p:cNvSpPr>
            <a:spLocks noGrp="1"/>
          </p:cNvSpPr>
          <p:nvPr>
            <p:ph idx="1"/>
          </p:nvPr>
        </p:nvSpPr>
        <p:spPr>
          <a:xfrm>
            <a:off x="278296" y="687607"/>
            <a:ext cx="8865704" cy="5943599"/>
          </a:xfrm>
        </p:spPr>
        <p:txBody>
          <a:bodyPr/>
          <a:lstStyle/>
          <a:p>
            <a:pPr>
              <a:spcBef>
                <a:spcPts val="0"/>
              </a:spcBef>
            </a:pPr>
            <a:r>
              <a:rPr lang="en-US" i="1" dirty="0" smtClean="0"/>
              <a:t>Sur </a:t>
            </a:r>
            <a:r>
              <a:rPr lang="en-US" i="1" dirty="0"/>
              <a:t>trover</a:t>
            </a:r>
            <a:r>
              <a:rPr lang="en-US" dirty="0"/>
              <a:t> </a:t>
            </a:r>
            <a:r>
              <a:rPr lang="en-US" dirty="0" smtClean="0"/>
              <a:t>(‘on a finding’) – </a:t>
            </a:r>
            <a:r>
              <a:rPr lang="en-US" dirty="0"/>
              <a:t>Is an odd ball which doesn’t fit our emerging scheme that is at once contractual and proprietary. Rather, it seems to be purely proprietary. Perhaps the first case involves a </a:t>
            </a:r>
            <a:r>
              <a:rPr lang="en-US"/>
              <a:t>woman </a:t>
            </a:r>
            <a:r>
              <a:rPr lang="en-US" smtClean="0"/>
              <a:t>named Haliday, </a:t>
            </a:r>
            <a:r>
              <a:rPr lang="en-US" dirty="0"/>
              <a:t>in which the plaintiff alleged that he bailed goods to the defendant’s husband and that they came into her hands as his executrix. The problem was that he had not brought the action against her as executrix, and the court said that the specific method by which they came into her hands could not be traversed, so the plaintiff changed his count and simply alleged that she had them, which she denied. Later, plaintiffs in this situation came to argue that the defendant had found the goods, and the court held that the loss and finding alleged in the count could not be traversed. The development </a:t>
            </a:r>
            <a:r>
              <a:rPr lang="en-US" dirty="0" smtClean="0"/>
              <a:t>is </a:t>
            </a:r>
            <a:r>
              <a:rPr lang="en-US" dirty="0"/>
              <a:t>related to the </a:t>
            </a:r>
            <a:r>
              <a:rPr lang="en-US" i="1" dirty="0"/>
              <a:t>devenit ad manus </a:t>
            </a:r>
            <a:r>
              <a:rPr lang="en-US" dirty="0"/>
              <a:t>count in detinue of charters and, perhaps, to </a:t>
            </a:r>
            <a:r>
              <a:rPr lang="en-US" i="1" dirty="0"/>
              <a:t>de re adirata</a:t>
            </a:r>
            <a:r>
              <a:rPr lang="en-US" dirty="0"/>
              <a:t>, an action in the local courts for recovery of stolen goods. Detinue </a:t>
            </a:r>
            <a:r>
              <a:rPr lang="en-US" i="1" dirty="0"/>
              <a:t>sur trover </a:t>
            </a:r>
            <a:r>
              <a:rPr lang="en-US" dirty="0"/>
              <a:t>is not fixed until mid–15th c. </a:t>
            </a:r>
            <a:r>
              <a:rPr lang="en-US" i="1" dirty="0" smtClean="0"/>
              <a:t>Carles </a:t>
            </a:r>
            <a:r>
              <a:rPr lang="en-US" i="1" dirty="0"/>
              <a:t>v. </a:t>
            </a:r>
            <a:r>
              <a:rPr lang="en-US" i="1" dirty="0" smtClean="0"/>
              <a:t>Malpas</a:t>
            </a:r>
            <a:r>
              <a:rPr lang="en-US" dirty="0" smtClean="0"/>
              <a:t> </a:t>
            </a:r>
            <a:r>
              <a:rPr lang="en-US" dirty="0"/>
              <a:t>is generally regarded as the key case, and Littleton’s reference in the last paragraph to “a new-found Haliday” may well be reference to the case of 100 years earlier. </a:t>
            </a:r>
            <a:r>
              <a:rPr lang="en-US" dirty="0" smtClean="0"/>
              <a:t>In </a:t>
            </a:r>
            <a:r>
              <a:rPr lang="en-US" dirty="0"/>
              <a:t>detinue </a:t>
            </a:r>
            <a:r>
              <a:rPr lang="en-US" i="1" dirty="0"/>
              <a:t>sur trover</a:t>
            </a:r>
            <a:r>
              <a:rPr lang="en-US" dirty="0"/>
              <a:t> the defendant can allege simply </a:t>
            </a:r>
            <a:r>
              <a:rPr lang="en-US" dirty="0" smtClean="0"/>
              <a:t>s/he </a:t>
            </a:r>
            <a:r>
              <a:rPr lang="en-US" dirty="0"/>
              <a:t>doesn’t have the goods. That is a total defense.</a:t>
            </a:r>
            <a:endParaRPr lang="en-US" dirty="0"/>
          </a:p>
        </p:txBody>
      </p:sp>
    </p:spTree>
    <p:extLst>
      <p:ext uri="{BB962C8B-B14F-4D97-AF65-F5344CB8AC3E}">
        <p14:creationId xmlns:p14="http://schemas.microsoft.com/office/powerpoint/2010/main" val="1975436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8"/>
            <a:ext cx="8229600" cy="83131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When</a:t>
            </a:r>
            <a:r>
              <a:rPr lang="en-US" sz="2400" dirty="0"/>
              <a:t>, if ever, did medieval English law perceive the property/obligation distinction the way we </a:t>
            </a:r>
            <a:r>
              <a:rPr lang="en-US" sz="2400" dirty="0" smtClean="0"/>
              <a:t>do?</a:t>
            </a:r>
            <a:endParaRPr lang="en-US" altLang="en-US" sz="2400" i="1" dirty="0"/>
          </a:p>
        </p:txBody>
      </p:sp>
      <p:sp>
        <p:nvSpPr>
          <p:cNvPr id="2" name="Rectangle 1"/>
          <p:cNvSpPr/>
          <p:nvPr/>
        </p:nvSpPr>
        <p:spPr>
          <a:xfrm>
            <a:off x="457200" y="1105954"/>
            <a:ext cx="8527774" cy="5878532"/>
          </a:xfrm>
          <a:prstGeom prst="rect">
            <a:avLst/>
          </a:prstGeom>
        </p:spPr>
        <p:txBody>
          <a:bodyPr wrap="square">
            <a:spAutoFit/>
          </a:bodyPr>
          <a:lstStyle/>
          <a:p>
            <a:pPr marL="342900" indent="-342900">
              <a:buFont typeface="Arial" panose="020B0604020202020204" pitchFamily="34" charset="0"/>
              <a:buChar char="•"/>
            </a:pPr>
            <a:r>
              <a:rPr lang="en-US" sz="2000" dirty="0" smtClean="0">
                <a:solidFill>
                  <a:schemeClr val="bg1"/>
                </a:solidFill>
              </a:rPr>
              <a:t>Not </a:t>
            </a:r>
            <a:r>
              <a:rPr lang="en-US" sz="2000" dirty="0">
                <a:solidFill>
                  <a:schemeClr val="bg1"/>
                </a:solidFill>
              </a:rPr>
              <a:t>at the time of the origins of the debt/detinue action, for there property and obligation were merged.</a:t>
            </a:r>
            <a:endParaRPr lang="en-US" sz="2000" dirty="0" smtClean="0">
              <a:solidFill>
                <a:schemeClr val="bg1"/>
              </a:solidFill>
            </a:endParaRPr>
          </a:p>
          <a:p>
            <a:pPr marL="342900" indent="-342900">
              <a:buFont typeface="Arial" panose="020B0604020202020204" pitchFamily="34" charset="0"/>
              <a:buChar char="•"/>
            </a:pPr>
            <a:endParaRPr lang="en-US" sz="800" dirty="0">
              <a:solidFill>
                <a:schemeClr val="bg1"/>
              </a:solidFill>
            </a:endParaRPr>
          </a:p>
          <a:p>
            <a:pPr marL="342900" indent="-342900">
              <a:buFont typeface="Arial" panose="020B0604020202020204" pitchFamily="34" charset="0"/>
              <a:buChar char="•"/>
            </a:pPr>
            <a:r>
              <a:rPr lang="en-US" sz="2000" dirty="0" smtClean="0">
                <a:solidFill>
                  <a:schemeClr val="bg1"/>
                </a:solidFill>
              </a:rPr>
              <a:t>Not </a:t>
            </a:r>
            <a:r>
              <a:rPr lang="en-US" sz="2000" dirty="0">
                <a:solidFill>
                  <a:schemeClr val="bg1"/>
                </a:solidFill>
              </a:rPr>
              <a:t>at the time that debt and detinue split in the mid-thirteenth century, because then debt is available only for money as between the original parties to the transaction</a:t>
            </a:r>
            <a:r>
              <a:rPr lang="en-US" sz="2000" dirty="0" smtClean="0">
                <a:solidFill>
                  <a:schemeClr val="bg1"/>
                </a:solidFill>
              </a:rPr>
              <a:t>.</a:t>
            </a:r>
          </a:p>
          <a:p>
            <a:pPr marL="342900" indent="-342900">
              <a:buFont typeface="Arial" panose="020B0604020202020204" pitchFamily="34" charset="0"/>
              <a:buChar char="•"/>
            </a:pPr>
            <a:endParaRPr lang="en-US" sz="800" dirty="0">
              <a:solidFill>
                <a:schemeClr val="bg1"/>
              </a:solidFill>
            </a:endParaRPr>
          </a:p>
          <a:p>
            <a:pPr marL="342900" indent="-342900">
              <a:buFont typeface="Arial" panose="020B0604020202020204" pitchFamily="34" charset="0"/>
              <a:buChar char="•"/>
            </a:pPr>
            <a:r>
              <a:rPr lang="en-US" sz="2000" i="1" dirty="0" smtClean="0">
                <a:solidFill>
                  <a:schemeClr val="bg1"/>
                </a:solidFill>
              </a:rPr>
              <a:t>Bracton</a:t>
            </a:r>
            <a:r>
              <a:rPr lang="en-US" sz="2000" dirty="0" smtClean="0">
                <a:solidFill>
                  <a:schemeClr val="bg1"/>
                </a:solidFill>
              </a:rPr>
              <a:t> </a:t>
            </a:r>
            <a:r>
              <a:rPr lang="en-US" sz="2000" dirty="0">
                <a:solidFill>
                  <a:schemeClr val="bg1"/>
                </a:solidFill>
              </a:rPr>
              <a:t>probably perceives the distinction between property and obligation because he says that money lost is still owed but goods lost through no fault of the borrower are not owed, but this may be Roman law not English, and the fact that </a:t>
            </a:r>
            <a:r>
              <a:rPr lang="en-US" sz="2000" i="1" dirty="0" smtClean="0">
                <a:solidFill>
                  <a:schemeClr val="bg1"/>
                </a:solidFill>
              </a:rPr>
              <a:t>Britton</a:t>
            </a:r>
            <a:r>
              <a:rPr lang="en-US" sz="2000" dirty="0" smtClean="0">
                <a:solidFill>
                  <a:schemeClr val="bg1"/>
                </a:solidFill>
              </a:rPr>
              <a:t>, trying to reproduce </a:t>
            </a:r>
            <a:r>
              <a:rPr lang="en-US" sz="2000" i="1" dirty="0" smtClean="0">
                <a:solidFill>
                  <a:schemeClr val="bg1"/>
                </a:solidFill>
              </a:rPr>
              <a:t>Bracton</a:t>
            </a:r>
            <a:r>
              <a:rPr lang="en-US" sz="2000" dirty="0" smtClean="0">
                <a:solidFill>
                  <a:schemeClr val="bg1"/>
                </a:solidFill>
              </a:rPr>
              <a:t>’s distinction, </a:t>
            </a:r>
            <a:r>
              <a:rPr lang="en-US" sz="2000" dirty="0">
                <a:solidFill>
                  <a:schemeClr val="bg1"/>
                </a:solidFill>
              </a:rPr>
              <a:t>gets it all </a:t>
            </a:r>
            <a:r>
              <a:rPr lang="en-US" sz="2000" dirty="0" smtClean="0">
                <a:solidFill>
                  <a:schemeClr val="bg1"/>
                </a:solidFill>
              </a:rPr>
              <a:t>wrong </a:t>
            </a:r>
            <a:r>
              <a:rPr lang="en-US" sz="2000" dirty="0">
                <a:solidFill>
                  <a:schemeClr val="bg1"/>
                </a:solidFill>
              </a:rPr>
              <a:t>suggests </a:t>
            </a:r>
            <a:r>
              <a:rPr lang="en-US" sz="2000" dirty="0" smtClean="0">
                <a:solidFill>
                  <a:schemeClr val="bg1"/>
                </a:solidFill>
              </a:rPr>
              <a:t>as much.</a:t>
            </a:r>
          </a:p>
          <a:p>
            <a:pPr marL="342900" indent="-342900">
              <a:buFont typeface="Arial" panose="020B0604020202020204" pitchFamily="34" charset="0"/>
              <a:buChar char="•"/>
            </a:pPr>
            <a:endParaRPr lang="en-US" sz="800" dirty="0">
              <a:solidFill>
                <a:schemeClr val="bg1"/>
              </a:solidFill>
            </a:endParaRPr>
          </a:p>
          <a:p>
            <a:pPr marL="342900" indent="-342900">
              <a:buFont typeface="Arial" panose="020B0604020202020204" pitchFamily="34" charset="0"/>
              <a:buChar char="•"/>
            </a:pPr>
            <a:r>
              <a:rPr lang="en-US" sz="2000" dirty="0" smtClean="0">
                <a:solidFill>
                  <a:schemeClr val="bg1"/>
                </a:solidFill>
              </a:rPr>
              <a:t>At </a:t>
            </a:r>
            <a:r>
              <a:rPr lang="en-US" sz="2000" dirty="0">
                <a:solidFill>
                  <a:schemeClr val="bg1"/>
                </a:solidFill>
              </a:rPr>
              <a:t>the end of the 15th century the notion that property passes with sale will give the seller an action for the money even if he has not delivered, but after some hesitancy the buyer will not have an action in detinue for the goods unless he has paid. </a:t>
            </a:r>
            <a:r>
              <a:rPr lang="en-US" sz="2000" dirty="0" smtClean="0">
                <a:solidFill>
                  <a:schemeClr val="bg1"/>
                </a:solidFill>
              </a:rPr>
              <a:t>The </a:t>
            </a:r>
            <a:r>
              <a:rPr lang="en-US" sz="2000" dirty="0">
                <a:solidFill>
                  <a:schemeClr val="bg1"/>
                </a:solidFill>
              </a:rPr>
              <a:t>rule about passage of property suggests that the property-obligation distinction is being </a:t>
            </a:r>
            <a:r>
              <a:rPr lang="en-US" sz="2000" dirty="0" smtClean="0">
                <a:solidFill>
                  <a:schemeClr val="bg1"/>
                </a:solidFill>
              </a:rPr>
              <a:t>perceived, </a:t>
            </a:r>
            <a:r>
              <a:rPr lang="en-US" sz="2000" dirty="0">
                <a:solidFill>
                  <a:schemeClr val="bg1"/>
                </a:solidFill>
              </a:rPr>
              <a:t>but the imbalance in the two actions suggests that the emerging idea has still not been integrated into the actions.</a:t>
            </a:r>
            <a:endParaRPr lang="en-US" sz="2000" dirty="0">
              <a:solidFill>
                <a:schemeClr val="bg1"/>
              </a:solidFill>
            </a:endParaRPr>
          </a:p>
        </p:txBody>
      </p:sp>
    </p:spTree>
    <p:extLst>
      <p:ext uri="{BB962C8B-B14F-4D97-AF65-F5344CB8AC3E}">
        <p14:creationId xmlns:p14="http://schemas.microsoft.com/office/powerpoint/2010/main" val="1268048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4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Summary of Lecture 14</a:t>
            </a:r>
            <a:endParaRPr lang="en-US" altLang="en-US" sz="2400" dirty="0"/>
          </a:p>
        </p:txBody>
      </p:sp>
      <p:sp>
        <p:nvSpPr>
          <p:cNvPr id="8" name="TextBox 7"/>
          <p:cNvSpPr txBox="1"/>
          <p:nvPr/>
        </p:nvSpPr>
        <p:spPr>
          <a:xfrm>
            <a:off x="363682" y="1223715"/>
            <a:ext cx="8416636" cy="4893647"/>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development of a bicameral parliament</a:t>
            </a:r>
            <a:r>
              <a:rPr lang="en-US" sz="2000" dirty="0" smtClean="0">
                <a:solidFill>
                  <a:schemeClr val="bg1"/>
                </a:solidFill>
              </a:rPr>
              <a:t>.</a:t>
            </a:r>
          </a:p>
          <a:p>
            <a:pPr marL="342900"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gradual growth of its involvement in taxation and legislation and the custom of consulting it on great matters of the realm</a:t>
            </a:r>
            <a:r>
              <a:rPr lang="en-US" sz="2000" dirty="0" smtClean="0">
                <a:solidFill>
                  <a:schemeClr val="bg1"/>
                </a:solidFill>
              </a:rPr>
              <a:t>.</a:t>
            </a:r>
          </a:p>
          <a:p>
            <a:pPr marL="342900"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growth of the power of the council and of the departments of state</a:t>
            </a:r>
            <a:r>
              <a:rPr lang="en-US" sz="2000" dirty="0" smtClean="0">
                <a:solidFill>
                  <a:schemeClr val="bg1"/>
                </a:solidFill>
              </a:rPr>
              <a:t>.</a:t>
            </a:r>
          </a:p>
          <a:p>
            <a:pPr marL="342900"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attempt of the magnates to control them by controlling appointments</a:t>
            </a:r>
            <a:r>
              <a:rPr lang="en-US" sz="2000" dirty="0" smtClean="0">
                <a:solidFill>
                  <a:schemeClr val="bg1"/>
                </a:solidFill>
              </a:rPr>
              <a:t>.</a:t>
            </a:r>
          </a:p>
          <a:p>
            <a:pPr marL="342900"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attempt of the king to control them through the wardrobe and the chamber</a:t>
            </a:r>
            <a:r>
              <a:rPr lang="en-US" sz="2000" dirty="0" smtClean="0">
                <a:solidFill>
                  <a:schemeClr val="bg1"/>
                </a:solidFill>
              </a:rPr>
              <a:t>.</a:t>
            </a:r>
          </a:p>
          <a:p>
            <a:pPr marL="342900"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All </a:t>
            </a:r>
            <a:r>
              <a:rPr lang="en-US" sz="2000" dirty="0">
                <a:solidFill>
                  <a:schemeClr val="bg1"/>
                </a:solidFill>
              </a:rPr>
              <a:t>of this took place against the background of extraordinary social changes that occurred in the period. We explored these changes in Lecture 15. Not only is the world changing but government is getting a sense that maybe it can do something about it by law.</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8"/>
            <a:ext cx="8229600" cy="44097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The </a:t>
            </a:r>
            <a:r>
              <a:rPr lang="en-US" sz="2400" dirty="0"/>
              <a:t>property/obligation distinction </a:t>
            </a:r>
            <a:r>
              <a:rPr lang="en-US" sz="2400" dirty="0" smtClean="0"/>
              <a:t>(cont’d)</a:t>
            </a:r>
            <a:endParaRPr lang="en-US" altLang="en-US" sz="2400" i="1" dirty="0"/>
          </a:p>
        </p:txBody>
      </p:sp>
      <p:sp>
        <p:nvSpPr>
          <p:cNvPr id="2" name="Rectangle 1"/>
          <p:cNvSpPr/>
          <p:nvPr/>
        </p:nvSpPr>
        <p:spPr>
          <a:xfrm>
            <a:off x="457200" y="1105954"/>
            <a:ext cx="8527774" cy="5447645"/>
          </a:xfrm>
          <a:prstGeom prst="rect">
            <a:avLst/>
          </a:prstGeom>
        </p:spPr>
        <p:txBody>
          <a:bodyPr wrap="square">
            <a:spAutoFit/>
          </a:bodyPr>
          <a:lstStyle/>
          <a:p>
            <a:pPr marL="342900" indent="-342900">
              <a:buFont typeface="Arial" panose="020B0604020202020204" pitchFamily="34" charset="0"/>
              <a:buChar char="•"/>
            </a:pPr>
            <a:r>
              <a:rPr lang="en-US" sz="2000" i="1" dirty="0" smtClean="0">
                <a:solidFill>
                  <a:schemeClr val="bg1"/>
                </a:solidFill>
              </a:rPr>
              <a:t>Bracton</a:t>
            </a:r>
            <a:r>
              <a:rPr lang="en-US" sz="2000" dirty="0" smtClean="0">
                <a:solidFill>
                  <a:schemeClr val="bg1"/>
                </a:solidFill>
              </a:rPr>
              <a:t>’s </a:t>
            </a:r>
            <a:r>
              <a:rPr lang="en-US" sz="2000" dirty="0">
                <a:solidFill>
                  <a:schemeClr val="bg1"/>
                </a:solidFill>
              </a:rPr>
              <a:t>rule about the bailee’s liability is followed in the 14th </a:t>
            </a:r>
            <a:r>
              <a:rPr lang="en-US" sz="2000" dirty="0" smtClean="0">
                <a:solidFill>
                  <a:schemeClr val="bg1"/>
                </a:solidFill>
              </a:rPr>
              <a:t>century; </a:t>
            </a:r>
            <a:r>
              <a:rPr lang="en-US" sz="2000" dirty="0">
                <a:solidFill>
                  <a:schemeClr val="bg1"/>
                </a:solidFill>
              </a:rPr>
              <a:t>so </a:t>
            </a:r>
            <a:r>
              <a:rPr lang="en-US" sz="2000" dirty="0" smtClean="0">
                <a:solidFill>
                  <a:schemeClr val="bg1"/>
                </a:solidFill>
              </a:rPr>
              <a:t>there </a:t>
            </a:r>
            <a:r>
              <a:rPr lang="en-US" sz="2000" dirty="0">
                <a:solidFill>
                  <a:schemeClr val="bg1"/>
                </a:solidFill>
              </a:rPr>
              <a:t>is </a:t>
            </a:r>
            <a:r>
              <a:rPr lang="en-US" sz="2000" dirty="0" smtClean="0">
                <a:solidFill>
                  <a:schemeClr val="bg1"/>
                </a:solidFill>
              </a:rPr>
              <a:t>relatively </a:t>
            </a:r>
            <a:r>
              <a:rPr lang="en-US" sz="2000" dirty="0">
                <a:solidFill>
                  <a:schemeClr val="bg1"/>
                </a:solidFill>
              </a:rPr>
              <a:t>little need to distinguish between the bailee and the finder. When the bailee’s liability becomes stricter in the 15th century we also see the emergence of the distinction between detinue sur bailment and detinue sur trover. In the latter the trover is fictional (making the action purely proprietary), and the defendant has no liability if s/he doesn’t have the goods.</a:t>
            </a:r>
            <a:endParaRPr lang="en-US" sz="800" dirty="0">
              <a:solidFill>
                <a:schemeClr val="bg1"/>
              </a:solidFill>
            </a:endParaRPr>
          </a:p>
          <a:p>
            <a:pPr marL="342900" indent="-342900">
              <a:buFont typeface="Arial" panose="020B0604020202020204" pitchFamily="34" charset="0"/>
              <a:buChar char="•"/>
            </a:pPr>
            <a:endParaRPr lang="en-US" sz="800" dirty="0">
              <a:solidFill>
                <a:schemeClr val="bg1"/>
              </a:solidFill>
            </a:endParaRPr>
          </a:p>
          <a:p>
            <a:pPr marL="342900" indent="-342900">
              <a:buFont typeface="Arial" panose="020B0604020202020204" pitchFamily="34" charset="0"/>
              <a:buChar char="•"/>
            </a:pPr>
            <a:r>
              <a:rPr lang="en-US" sz="2000" dirty="0">
                <a:solidFill>
                  <a:schemeClr val="bg1"/>
                </a:solidFill>
              </a:rPr>
              <a:t>The original idea is imbalance of accounts, and this can be seen most clearly in the admittedly few restitution cases in the 14th century. Hints of the distinction between property and obligation emerge at the end of the 15th century in both sales and bailment cases, but the original idea is never completely lost. This is a problem to which we will have to return when we ask the question whether England had really developed a unified notion of contract by the time of and shortly after </a:t>
            </a:r>
            <a:r>
              <a:rPr lang="en-US" sz="2000" i="1" dirty="0">
                <a:solidFill>
                  <a:schemeClr val="bg1"/>
                </a:solidFill>
              </a:rPr>
              <a:t>Slade’s Case</a:t>
            </a:r>
            <a:r>
              <a:rPr lang="en-US" sz="2000" dirty="0">
                <a:solidFill>
                  <a:schemeClr val="bg1"/>
                </a:solidFill>
              </a:rPr>
              <a:t>. The striking thing about this development is how it parallels what happened about real property. Property emerges out of obligation.</a:t>
            </a:r>
            <a:endParaRPr lang="en-US" sz="800" dirty="0">
              <a:solidFill>
                <a:schemeClr val="bg1"/>
              </a:solidFill>
            </a:endParaRPr>
          </a:p>
        </p:txBody>
      </p:sp>
    </p:spTree>
    <p:extLst>
      <p:ext uri="{BB962C8B-B14F-4D97-AF65-F5344CB8AC3E}">
        <p14:creationId xmlns:p14="http://schemas.microsoft.com/office/powerpoint/2010/main" val="12591492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9"/>
            <a:ext cx="8229600" cy="4735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Covenant</a:t>
            </a:r>
            <a:endParaRPr lang="en-US" altLang="en-US" sz="2400" i="1" dirty="0"/>
          </a:p>
        </p:txBody>
      </p:sp>
      <p:sp>
        <p:nvSpPr>
          <p:cNvPr id="2" name="Rectangle 1"/>
          <p:cNvSpPr/>
          <p:nvPr/>
        </p:nvSpPr>
        <p:spPr>
          <a:xfrm>
            <a:off x="457200" y="921628"/>
            <a:ext cx="8686800" cy="5447645"/>
          </a:xfrm>
          <a:prstGeom prst="rect">
            <a:avLst/>
          </a:prstGeom>
        </p:spPr>
        <p:txBody>
          <a:bodyPr wrap="square">
            <a:spAutoFit/>
          </a:bodyPr>
          <a:lstStyle/>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word </a:t>
            </a:r>
            <a:r>
              <a:rPr lang="en-US" sz="2000" dirty="0" smtClean="0">
                <a:solidFill>
                  <a:schemeClr val="bg1"/>
                </a:solidFill>
              </a:rPr>
              <a:t>‘contract’ </a:t>
            </a:r>
            <a:r>
              <a:rPr lang="en-US" sz="2000" dirty="0">
                <a:solidFill>
                  <a:schemeClr val="bg1"/>
                </a:solidFill>
              </a:rPr>
              <a:t>does not mean what we mean by contract. It is a partially executed contract. If we </a:t>
            </a:r>
            <a:r>
              <a:rPr lang="en-US" sz="2000" dirty="0" smtClean="0">
                <a:solidFill>
                  <a:schemeClr val="bg1"/>
                </a:solidFill>
              </a:rPr>
              <a:t>what </a:t>
            </a:r>
            <a:r>
              <a:rPr lang="en-US" sz="2000" dirty="0">
                <a:solidFill>
                  <a:schemeClr val="bg1"/>
                </a:solidFill>
              </a:rPr>
              <a:t>word was used in the 13th century for a simple agreement, the answer would be </a:t>
            </a:r>
            <a:r>
              <a:rPr lang="en-US" sz="2000" dirty="0" smtClean="0">
                <a:solidFill>
                  <a:schemeClr val="bg1"/>
                </a:solidFill>
              </a:rPr>
              <a:t>‘covenant’, </a:t>
            </a:r>
            <a:r>
              <a:rPr lang="en-US" sz="2000" dirty="0">
                <a:solidFill>
                  <a:schemeClr val="bg1"/>
                </a:solidFill>
              </a:rPr>
              <a:t>which derives from Latin </a:t>
            </a:r>
            <a:r>
              <a:rPr lang="en-US" sz="2000" i="1" dirty="0">
                <a:solidFill>
                  <a:schemeClr val="bg1"/>
                </a:solidFill>
              </a:rPr>
              <a:t>convenire</a:t>
            </a:r>
            <a:r>
              <a:rPr lang="en-US" sz="2000" dirty="0">
                <a:solidFill>
                  <a:schemeClr val="bg1"/>
                </a:solidFill>
              </a:rPr>
              <a:t>, which means to come </a:t>
            </a:r>
            <a:r>
              <a:rPr lang="en-US" sz="2000" dirty="0" smtClean="0">
                <a:solidFill>
                  <a:schemeClr val="bg1"/>
                </a:solidFill>
              </a:rPr>
              <a:t>together, i.e., a </a:t>
            </a:r>
            <a:r>
              <a:rPr lang="en-US" sz="2000" dirty="0">
                <a:solidFill>
                  <a:schemeClr val="bg1"/>
                </a:solidFill>
              </a:rPr>
              <a:t>meeting of the minds</a:t>
            </a:r>
            <a:r>
              <a:rPr lang="en-US" sz="2000" dirty="0" smtClean="0">
                <a:solidFill>
                  <a:schemeClr val="bg1"/>
                </a:solidFill>
              </a:rPr>
              <a:t>.</a:t>
            </a:r>
          </a:p>
          <a:p>
            <a:pPr marL="342900" indent="-342900">
              <a:buFont typeface="Arial" panose="020B0604020202020204" pitchFamily="34" charset="0"/>
              <a:buChar char="•"/>
            </a:pPr>
            <a:endParaRPr lang="en-US" sz="800" dirty="0" smtClean="0">
              <a:solidFill>
                <a:schemeClr val="bg1"/>
              </a:solidFill>
            </a:endParaRPr>
          </a:p>
          <a:p>
            <a:pPr marL="342900" indent="-342900">
              <a:buFont typeface="Arial" panose="020B0604020202020204" pitchFamily="34" charset="0"/>
              <a:buChar char="•"/>
            </a:pPr>
            <a:r>
              <a:rPr lang="en-US" sz="2000" dirty="0" smtClean="0">
                <a:solidFill>
                  <a:schemeClr val="bg1"/>
                </a:solidFill>
              </a:rPr>
              <a:t>Actions </a:t>
            </a:r>
            <a:r>
              <a:rPr lang="en-US" sz="2000" dirty="0">
                <a:solidFill>
                  <a:schemeClr val="bg1"/>
                </a:solidFill>
              </a:rPr>
              <a:t>on covenants exist from the early </a:t>
            </a:r>
            <a:r>
              <a:rPr lang="en-US" sz="2000" dirty="0" smtClean="0">
                <a:solidFill>
                  <a:schemeClr val="bg1"/>
                </a:solidFill>
              </a:rPr>
              <a:t>13th </a:t>
            </a:r>
            <a:r>
              <a:rPr lang="en-US" sz="2000" dirty="0">
                <a:solidFill>
                  <a:schemeClr val="bg1"/>
                </a:solidFill>
              </a:rPr>
              <a:t>century. </a:t>
            </a:r>
            <a:r>
              <a:rPr lang="en-US" sz="2000" dirty="0" smtClean="0">
                <a:solidFill>
                  <a:schemeClr val="bg1"/>
                </a:solidFill>
              </a:rPr>
              <a:t>Somehow </a:t>
            </a:r>
            <a:r>
              <a:rPr lang="en-US" sz="2000" dirty="0">
                <a:solidFill>
                  <a:schemeClr val="bg1"/>
                </a:solidFill>
              </a:rPr>
              <a:t>early in the 14th century, perhaps before, it was decided that in order to bring an action for a covenant in the central royal courts you must have a sealed instrument to support it. </a:t>
            </a:r>
            <a:r>
              <a:rPr lang="en-US" sz="2000" dirty="0" smtClean="0">
                <a:solidFill>
                  <a:schemeClr val="bg1"/>
                </a:solidFill>
              </a:rPr>
              <a:t>The Statute of Wales tells </a:t>
            </a:r>
            <a:r>
              <a:rPr lang="en-US" sz="2000" dirty="0">
                <a:solidFill>
                  <a:schemeClr val="bg1"/>
                </a:solidFill>
              </a:rPr>
              <a:t>us that covenant actions go to the jury, and recent work has confirmed that for the most part they did. But there’s a problem with using juries in cases of executory contracts because the jury is supposed to know only what happened in the county from which they came. But there are two possible pleas in covenant: “I didn’t agree” or “I performed.” There’s no reason why these two things need have happened in the same county. This is quite dramatically illustrated in the </a:t>
            </a:r>
            <a:r>
              <a:rPr lang="en-US" sz="2000" i="1" dirty="0">
                <a:solidFill>
                  <a:schemeClr val="bg1"/>
                </a:solidFill>
              </a:rPr>
              <a:t>Waltham Hay Carrier’s Case </a:t>
            </a:r>
            <a:r>
              <a:rPr lang="en-US" sz="2000" dirty="0" smtClean="0">
                <a:solidFill>
                  <a:schemeClr val="bg1"/>
                </a:solidFill>
              </a:rPr>
              <a:t>from </a:t>
            </a:r>
            <a:r>
              <a:rPr lang="en-US" sz="2000" dirty="0">
                <a:solidFill>
                  <a:schemeClr val="bg1"/>
                </a:solidFill>
              </a:rPr>
              <a:t>the eyre of London of 1321. </a:t>
            </a:r>
            <a:r>
              <a:rPr lang="en-US" sz="2000" dirty="0" smtClean="0">
                <a:solidFill>
                  <a:schemeClr val="bg1"/>
                </a:solidFill>
              </a:rPr>
              <a:t>(cont’d on next slide)</a:t>
            </a:r>
            <a:endParaRPr lang="en-US" sz="2000" dirty="0">
              <a:solidFill>
                <a:schemeClr val="bg1"/>
              </a:solidFill>
            </a:endParaRPr>
          </a:p>
        </p:txBody>
      </p:sp>
    </p:spTree>
    <p:extLst>
      <p:ext uri="{BB962C8B-B14F-4D97-AF65-F5344CB8AC3E}">
        <p14:creationId xmlns:p14="http://schemas.microsoft.com/office/powerpoint/2010/main" val="37064448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9"/>
            <a:ext cx="8229600" cy="4735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Covenant (cont’d)</a:t>
            </a:r>
            <a:endParaRPr lang="en-US" altLang="en-US" sz="2400" i="1" dirty="0"/>
          </a:p>
        </p:txBody>
      </p:sp>
      <p:sp>
        <p:nvSpPr>
          <p:cNvPr id="2" name="Rectangle 1"/>
          <p:cNvSpPr/>
          <p:nvPr/>
        </p:nvSpPr>
        <p:spPr>
          <a:xfrm>
            <a:off x="457200" y="748145"/>
            <a:ext cx="8686800" cy="6063198"/>
          </a:xfrm>
          <a:prstGeom prst="rect">
            <a:avLst/>
          </a:prstGeom>
        </p:spPr>
        <p:txBody>
          <a:bodyPr wrap="square">
            <a:spAutoFit/>
          </a:bodyPr>
          <a:lstStyle/>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defendant was alleged to have agreed to carry a carry a barge load of hay from Waltham, </a:t>
            </a:r>
            <a:r>
              <a:rPr lang="en-US" sz="2000" dirty="0" smtClean="0">
                <a:solidFill>
                  <a:schemeClr val="bg1"/>
                </a:solidFill>
              </a:rPr>
              <a:t>in </a:t>
            </a:r>
            <a:r>
              <a:rPr lang="en-US" sz="2000" dirty="0">
                <a:solidFill>
                  <a:schemeClr val="bg1"/>
                </a:solidFill>
              </a:rPr>
              <a:t>Essex, to London. H</a:t>
            </a:r>
            <a:r>
              <a:rPr lang="en-US" sz="2000" dirty="0" smtClean="0">
                <a:solidFill>
                  <a:schemeClr val="bg1"/>
                </a:solidFill>
              </a:rPr>
              <a:t>e </a:t>
            </a:r>
            <a:r>
              <a:rPr lang="en-US" sz="2000" dirty="0">
                <a:solidFill>
                  <a:schemeClr val="bg1"/>
                </a:solidFill>
              </a:rPr>
              <a:t>was </a:t>
            </a:r>
            <a:r>
              <a:rPr lang="en-US" sz="2000" dirty="0" smtClean="0">
                <a:solidFill>
                  <a:schemeClr val="bg1"/>
                </a:solidFill>
              </a:rPr>
              <a:t>also alleged </a:t>
            </a:r>
            <a:r>
              <a:rPr lang="en-US" sz="2000" dirty="0">
                <a:solidFill>
                  <a:schemeClr val="bg1"/>
                </a:solidFill>
              </a:rPr>
              <a:t>to have received the hay in Waltham, but to have failed to carry it to London. The defendant’s counsel points out </a:t>
            </a:r>
            <a:r>
              <a:rPr lang="en-US" sz="2000" dirty="0" smtClean="0">
                <a:solidFill>
                  <a:schemeClr val="bg1"/>
                </a:solidFill>
              </a:rPr>
              <a:t>correctly that </a:t>
            </a:r>
            <a:r>
              <a:rPr lang="en-US" sz="2000" dirty="0">
                <a:solidFill>
                  <a:schemeClr val="bg1"/>
                </a:solidFill>
              </a:rPr>
              <a:t>Waltham was outside the court’s </a:t>
            </a:r>
            <a:r>
              <a:rPr lang="en-US" sz="2000" dirty="0" smtClean="0">
                <a:solidFill>
                  <a:schemeClr val="bg1"/>
                </a:solidFill>
              </a:rPr>
              <a:t>jurisdiction, </a:t>
            </a:r>
            <a:r>
              <a:rPr lang="en-US" sz="2000" dirty="0">
                <a:solidFill>
                  <a:schemeClr val="bg1"/>
                </a:solidFill>
              </a:rPr>
              <a:t>but the </a:t>
            </a:r>
            <a:r>
              <a:rPr lang="en-US" sz="2000" dirty="0" smtClean="0">
                <a:solidFill>
                  <a:schemeClr val="bg1"/>
                </a:solidFill>
              </a:rPr>
              <a:t>CJ </a:t>
            </a:r>
            <a:r>
              <a:rPr lang="en-US" sz="2000" dirty="0">
                <a:solidFill>
                  <a:schemeClr val="bg1"/>
                </a:solidFill>
              </a:rPr>
              <a:t>bullies him into taking another </a:t>
            </a:r>
            <a:r>
              <a:rPr lang="en-US" sz="2000" dirty="0" smtClean="0">
                <a:solidFill>
                  <a:schemeClr val="bg1"/>
                </a:solidFill>
              </a:rPr>
              <a:t>plea. He </a:t>
            </a:r>
            <a:r>
              <a:rPr lang="en-US" sz="2000" dirty="0">
                <a:solidFill>
                  <a:schemeClr val="bg1"/>
                </a:solidFill>
              </a:rPr>
              <a:t>asks what the plaintiff has to show for his covenant. The latter replies that it was a simple agreement. The defendant alleges that the plaintiff must show a specialty, to which the plaintiff replies, in essence: “For a cartload of hay; you’ve got to be </a:t>
            </a:r>
            <a:r>
              <a:rPr lang="en-US" sz="2000" dirty="0" smtClean="0">
                <a:solidFill>
                  <a:schemeClr val="bg1"/>
                </a:solidFill>
              </a:rPr>
              <a:t>kidding.” </a:t>
            </a:r>
            <a:r>
              <a:rPr lang="en-US" sz="2000" dirty="0">
                <a:solidFill>
                  <a:schemeClr val="bg1"/>
                </a:solidFill>
              </a:rPr>
              <a:t>But the CJ </a:t>
            </a:r>
            <a:r>
              <a:rPr lang="en-US" sz="2000" dirty="0" smtClean="0">
                <a:solidFill>
                  <a:schemeClr val="bg1"/>
                </a:solidFill>
              </a:rPr>
              <a:t>says: </a:t>
            </a:r>
            <a:r>
              <a:rPr lang="en-US" sz="2000" dirty="0">
                <a:solidFill>
                  <a:schemeClr val="bg1"/>
                </a:solidFill>
              </a:rPr>
              <a:t>“We shall not undo the law for a cartload of hay. Covenant is none other than the assent of parties that lies in specialty.” And the plaintiff was non-suited</a:t>
            </a:r>
            <a:r>
              <a:rPr lang="en-US" sz="2000" dirty="0" smtClean="0">
                <a:solidFill>
                  <a:schemeClr val="bg1"/>
                </a:solidFill>
              </a:rPr>
              <a:t>.</a:t>
            </a:r>
          </a:p>
          <a:p>
            <a:pPr marL="342900" indent="-342900">
              <a:buFont typeface="Arial" panose="020B0604020202020204" pitchFamily="34" charset="0"/>
              <a:buChar char="•"/>
            </a:pPr>
            <a:endParaRPr lang="en-US" sz="800" dirty="0">
              <a:solidFill>
                <a:schemeClr val="bg1"/>
              </a:solidFill>
            </a:endParaRPr>
          </a:p>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remedy in covenant is performance, perhaps early on specific </a:t>
            </a:r>
            <a:r>
              <a:rPr lang="en-US" sz="2000" dirty="0" smtClean="0">
                <a:solidFill>
                  <a:schemeClr val="bg1"/>
                </a:solidFill>
              </a:rPr>
              <a:t>performance, </a:t>
            </a:r>
            <a:r>
              <a:rPr lang="en-US" sz="2000" dirty="0">
                <a:solidFill>
                  <a:schemeClr val="bg1"/>
                </a:solidFill>
              </a:rPr>
              <a:t>particularly in cases involving </a:t>
            </a:r>
            <a:r>
              <a:rPr lang="en-US" sz="2000" dirty="0" smtClean="0">
                <a:solidFill>
                  <a:schemeClr val="bg1"/>
                </a:solidFill>
              </a:rPr>
              <a:t>leases. Then </a:t>
            </a:r>
            <a:r>
              <a:rPr lang="en-US" sz="2000" dirty="0">
                <a:solidFill>
                  <a:schemeClr val="bg1"/>
                </a:solidFill>
              </a:rPr>
              <a:t>it changes to the value of the performance. No incidental or consequential damages are </a:t>
            </a:r>
            <a:r>
              <a:rPr lang="en-US" sz="2000" dirty="0" smtClean="0">
                <a:solidFill>
                  <a:schemeClr val="bg1"/>
                </a:solidFill>
              </a:rPr>
              <a:t>allowed, </a:t>
            </a:r>
            <a:r>
              <a:rPr lang="en-US" sz="2000" dirty="0">
                <a:solidFill>
                  <a:schemeClr val="bg1"/>
                </a:solidFill>
              </a:rPr>
              <a:t>and that fact perhaps more than the need for a seal is what causes the rise of the penal bond. Building contracts seem to lead the way. In </a:t>
            </a:r>
            <a:r>
              <a:rPr lang="en-US" sz="2000" dirty="0" smtClean="0">
                <a:solidFill>
                  <a:schemeClr val="bg1"/>
                </a:solidFill>
              </a:rPr>
              <a:t>1352, </a:t>
            </a:r>
            <a:r>
              <a:rPr lang="en-US" sz="2000" i="1" dirty="0" smtClean="0">
                <a:solidFill>
                  <a:schemeClr val="bg1"/>
                </a:solidFill>
              </a:rPr>
              <a:t>capias</a:t>
            </a:r>
            <a:r>
              <a:rPr lang="en-US" sz="2000" dirty="0" smtClean="0">
                <a:solidFill>
                  <a:schemeClr val="bg1"/>
                </a:solidFill>
              </a:rPr>
              <a:t> </a:t>
            </a:r>
            <a:r>
              <a:rPr lang="en-US" sz="2000" dirty="0">
                <a:solidFill>
                  <a:schemeClr val="bg1"/>
                </a:solidFill>
              </a:rPr>
              <a:t>is extended to debt actions but not to covenant actions, but by that time the action of covenant </a:t>
            </a:r>
            <a:r>
              <a:rPr lang="en-US" sz="2000" dirty="0" smtClean="0">
                <a:solidFill>
                  <a:schemeClr val="bg1"/>
                </a:solidFill>
              </a:rPr>
              <a:t>was </a:t>
            </a:r>
            <a:r>
              <a:rPr lang="en-US" sz="2000" dirty="0">
                <a:solidFill>
                  <a:schemeClr val="bg1"/>
                </a:solidFill>
              </a:rPr>
              <a:t>dead, except for leases and apprenticeships.</a:t>
            </a:r>
            <a:endParaRPr lang="en-US" sz="2000" dirty="0">
              <a:solidFill>
                <a:schemeClr val="bg1"/>
              </a:solidFill>
            </a:endParaRPr>
          </a:p>
        </p:txBody>
      </p:sp>
    </p:spTree>
    <p:extLst>
      <p:ext uri="{BB962C8B-B14F-4D97-AF65-F5344CB8AC3E}">
        <p14:creationId xmlns:p14="http://schemas.microsoft.com/office/powerpoint/2010/main" val="23220429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5663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Account</a:t>
            </a:r>
            <a:endParaRPr lang="en-US" altLang="en-US" sz="2400" dirty="0"/>
          </a:p>
        </p:txBody>
      </p:sp>
      <p:sp>
        <p:nvSpPr>
          <p:cNvPr id="14342" name="TextBox 9"/>
          <p:cNvSpPr txBox="1">
            <a:spLocks noChangeArrowheads="1"/>
          </p:cNvSpPr>
          <p:nvPr/>
        </p:nvSpPr>
        <p:spPr bwMode="auto">
          <a:xfrm>
            <a:off x="457200" y="831273"/>
            <a:ext cx="8458200"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sz="2000" dirty="0" smtClean="0">
                <a:solidFill>
                  <a:schemeClr val="bg1"/>
                </a:solidFill>
              </a:rPr>
              <a:t>Account </a:t>
            </a:r>
            <a:r>
              <a:rPr lang="en-US" sz="2000" dirty="0">
                <a:solidFill>
                  <a:schemeClr val="bg1"/>
                </a:solidFill>
              </a:rPr>
              <a:t>is another you have my money action, but with the extra attraction of obligation to account. The procedure is complicated. One first establishes the obligation to account. The taking of the account is then committed to arbitrators. The result of their accounting could then be recovered by way of writ of debt. How these arbitrators were chosen is something of a mystery, but the defendant was put in prison until the arbitrators completed their work, and there are certainly suspicions that plaintiffs had too much influence on the arbitrators. </a:t>
            </a:r>
            <a:r>
              <a:rPr lang="en-US" sz="2000" dirty="0" smtClean="0">
                <a:solidFill>
                  <a:schemeClr val="bg1"/>
                </a:solidFill>
              </a:rPr>
              <a:t>The </a:t>
            </a:r>
            <a:r>
              <a:rPr lang="en-US" sz="2000" dirty="0">
                <a:solidFill>
                  <a:schemeClr val="bg1"/>
                </a:solidFill>
              </a:rPr>
              <a:t>action was at first available, it would seem, only against manorial bailiffs, who had an obligation to account to their principals. Hence, their failure to do so could be regarded as a wrong. In </a:t>
            </a:r>
            <a:r>
              <a:rPr lang="en-US" sz="2000" dirty="0" smtClean="0">
                <a:solidFill>
                  <a:schemeClr val="bg1"/>
                </a:solidFill>
              </a:rPr>
              <a:t>1267 </a:t>
            </a:r>
            <a:r>
              <a:rPr lang="en-US" sz="2000" dirty="0">
                <a:solidFill>
                  <a:schemeClr val="bg1"/>
                </a:solidFill>
              </a:rPr>
              <a:t>the action was extended to guardians in socage, who had a similar obligation. Early in the 14th century, it became available against receivers more generally, particularly mercantile ones, perhaps as a result of the </a:t>
            </a:r>
            <a:r>
              <a:rPr lang="en-US" sz="2000" dirty="0" smtClean="0">
                <a:solidFill>
                  <a:schemeClr val="bg1"/>
                </a:solidFill>
              </a:rPr>
              <a:t>Statute </a:t>
            </a:r>
            <a:r>
              <a:rPr lang="en-US" sz="2000" dirty="0">
                <a:solidFill>
                  <a:schemeClr val="bg1"/>
                </a:solidFill>
              </a:rPr>
              <a:t>of Westminster II of 1285. At various periods in the later Middle Ages and early modern periods the action seems to have been used for quasi-contractual recoveries. The action is quite common in some periods in the later Middle Ages, but for reasons that are not completely clear, the action died out in the 16th century. The problem may be that the central royal courts did not trust the merchants.</a:t>
            </a:r>
            <a:endParaRPr lang="en-US" sz="1000" dirty="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A glimpse at contract in the local courts: St. Ives fair court</a:t>
            </a:r>
            <a:endParaRPr lang="en-US" altLang="en-US" sz="2400" dirty="0"/>
          </a:p>
        </p:txBody>
      </p:sp>
      <p:sp>
        <p:nvSpPr>
          <p:cNvPr id="14342" name="TextBox 9"/>
          <p:cNvSpPr txBox="1">
            <a:spLocks noChangeArrowheads="1"/>
          </p:cNvSpPr>
          <p:nvPr/>
        </p:nvSpPr>
        <p:spPr bwMode="auto">
          <a:xfrm>
            <a:off x="498764" y="862013"/>
            <a:ext cx="8645236" cy="5570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pPr>
            <a:r>
              <a:rPr lang="nb-NO" sz="2000" smtClean="0">
                <a:solidFill>
                  <a:schemeClr val="bg1"/>
                </a:solidFill>
              </a:rPr>
              <a:t>Ribaud </a:t>
            </a:r>
            <a:r>
              <a:rPr lang="nb-NO" sz="2000">
                <a:solidFill>
                  <a:schemeClr val="bg1"/>
                </a:solidFill>
              </a:rPr>
              <a:t>v. Russell, </a:t>
            </a:r>
            <a:r>
              <a:rPr lang="nb-NO" sz="2000" i="1">
                <a:solidFill>
                  <a:schemeClr val="bg1"/>
                </a:solidFill>
              </a:rPr>
              <a:t>Mats</a:t>
            </a:r>
            <a:r>
              <a:rPr lang="nb-NO" sz="2000">
                <a:solidFill>
                  <a:schemeClr val="bg1"/>
                </a:solidFill>
              </a:rPr>
              <a:t>. p. VII–33 (</a:t>
            </a:r>
            <a:r>
              <a:rPr lang="nb-NO" sz="2000">
                <a:solidFill>
                  <a:schemeClr val="bg1"/>
                </a:solidFill>
              </a:rPr>
              <a:t>1287</a:t>
            </a:r>
            <a:r>
              <a:rPr lang="nb-NO" sz="2000" smtClean="0">
                <a:solidFill>
                  <a:schemeClr val="bg1"/>
                </a:solidFill>
              </a:rPr>
              <a:t>):</a:t>
            </a:r>
          </a:p>
          <a:p>
            <a:pPr marL="342900" indent="-342900">
              <a:buFont typeface="Arial" panose="020B0604020202020204" pitchFamily="34" charset="0"/>
              <a:buChar char="•"/>
            </a:pPr>
            <a:endParaRPr lang="en-US" sz="800" dirty="0" smtClean="0">
              <a:solidFill>
                <a:schemeClr val="bg1"/>
              </a:solidFill>
            </a:endParaRPr>
          </a:p>
          <a:p>
            <a:r>
              <a:rPr lang="en-US" sz="2000" dirty="0">
                <a:solidFill>
                  <a:schemeClr val="bg1"/>
                </a:solidFill>
              </a:rPr>
              <a:t>Gilbert Ribaud </a:t>
            </a:r>
            <a:r>
              <a:rPr lang="en-US" sz="2000" dirty="0" smtClean="0">
                <a:solidFill>
                  <a:schemeClr val="bg1"/>
                </a:solidFill>
              </a:rPr>
              <a:t>complains </a:t>
            </a:r>
            <a:r>
              <a:rPr lang="en-US" sz="2000" dirty="0">
                <a:solidFill>
                  <a:schemeClr val="bg1"/>
                </a:solidFill>
              </a:rPr>
              <a:t>of William Russell and Walter Clerk </a:t>
            </a:r>
            <a:r>
              <a:rPr lang="en-US" sz="2000" dirty="0" smtClean="0">
                <a:solidFill>
                  <a:schemeClr val="bg1"/>
                </a:solidFill>
              </a:rPr>
              <a:t>of Haddenham. </a:t>
            </a:r>
            <a:r>
              <a:rPr lang="en-US" sz="2000" dirty="0">
                <a:solidFill>
                  <a:schemeClr val="bg1"/>
                </a:solidFill>
              </a:rPr>
              <a:t>Pledge to prosecute, his faith; pledge of the defendants, feathers</a:t>
            </a:r>
            <a:r>
              <a:rPr lang="en-US" sz="2000" dirty="0" smtClean="0">
                <a:solidFill>
                  <a:schemeClr val="bg1"/>
                </a:solidFill>
              </a:rPr>
              <a:t>.</a:t>
            </a:r>
          </a:p>
          <a:p>
            <a:endParaRPr lang="en-US" sz="800" dirty="0">
              <a:solidFill>
                <a:schemeClr val="bg1"/>
              </a:solidFill>
            </a:endParaRPr>
          </a:p>
          <a:p>
            <a:r>
              <a:rPr lang="en-US" sz="2000" dirty="0">
                <a:solidFill>
                  <a:schemeClr val="bg1"/>
                </a:solidFill>
              </a:rPr>
              <a:t>And Gilbert appears and complains of the said William and Walter, for that they unjustly detain from him and do not pay him 9s. 6d.; and unjustly because, whereas it was covenanted between him, Gilbert, and the said William and Walter, in the town of Bury St. Edmunds [Suffolk] in the house of Alice Coterun, on the Monday before the feast of St. Nicholas last past, a year ago [3 December 1285], that the said Gilbert should sell eleven sacks of feathers and that he should receive as his stipend 12d. for each sack, the said Gilbert as broker of the said William and Walter sold these sacks to a certain John Waterbailie </a:t>
            </a:r>
            <a:r>
              <a:rPr lang="en-US" sz="2000" dirty="0" smtClean="0">
                <a:solidFill>
                  <a:schemeClr val="bg1"/>
                </a:solidFill>
              </a:rPr>
              <a:t>of Provins. And </a:t>
            </a:r>
            <a:r>
              <a:rPr lang="en-US" sz="2000" dirty="0">
                <a:solidFill>
                  <a:schemeClr val="bg1"/>
                </a:solidFill>
              </a:rPr>
              <a:t>after the said sale had been made the said Gilbert firmly believed that his stipend, 9s. 6d., would be paid to him according to the covenant (</a:t>
            </a:r>
            <a:r>
              <a:rPr lang="en-US" sz="2000" i="1" dirty="0">
                <a:solidFill>
                  <a:schemeClr val="bg1"/>
                </a:solidFill>
              </a:rPr>
              <a:t>secundum convencionem</a:t>
            </a:r>
            <a:r>
              <a:rPr lang="en-US" sz="2000" dirty="0">
                <a:solidFill>
                  <a:schemeClr val="bg1"/>
                </a:solidFill>
              </a:rPr>
              <a:t>); but the said William and Walter have detained the said money from him and still detain it, to his damage a half-mark. And he produces suit</a:t>
            </a:r>
            <a:r>
              <a:rPr lang="en-US" sz="2000" dirty="0" smtClean="0">
                <a:solidFill>
                  <a:schemeClr val="bg1"/>
                </a:solidFill>
              </a:rPr>
              <a:t>.</a:t>
            </a:r>
            <a:endParaRPr lang="en-US" sz="2000" dirty="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0071316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St. Ives fair </a:t>
            </a:r>
            <a:r>
              <a:rPr lang="en-US" sz="2400" dirty="0" smtClean="0"/>
              <a:t>court: </a:t>
            </a:r>
            <a:r>
              <a:rPr lang="nb-NO" sz="2400"/>
              <a:t>Ribaud v. Russell</a:t>
            </a:r>
            <a:r>
              <a:rPr lang="en-US" sz="2400" dirty="0" smtClean="0"/>
              <a:t> </a:t>
            </a:r>
            <a:r>
              <a:rPr lang="en-US" sz="2400" dirty="0"/>
              <a:t>(cont’d)</a:t>
            </a:r>
            <a:endParaRPr lang="en-US" altLang="en-US" sz="2400" dirty="0"/>
          </a:p>
        </p:txBody>
      </p:sp>
      <p:sp>
        <p:nvSpPr>
          <p:cNvPr id="14342" name="TextBox 9"/>
          <p:cNvSpPr txBox="1">
            <a:spLocks noChangeArrowheads="1"/>
          </p:cNvSpPr>
          <p:nvPr/>
        </p:nvSpPr>
        <p:spPr bwMode="auto">
          <a:xfrm>
            <a:off x="519546" y="862013"/>
            <a:ext cx="8440304"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sz="2000" dirty="0">
                <a:solidFill>
                  <a:schemeClr val="bg1"/>
                </a:solidFill>
              </a:rPr>
              <a:t>The said Walter and William are present and deny all which should be denied word for word, and they are at their law. [i.e., wager of law] And because they cannot find pledges to make </a:t>
            </a:r>
            <a:r>
              <a:rPr lang="en-US" sz="2000" dirty="0" smtClean="0">
                <a:solidFill>
                  <a:schemeClr val="bg1"/>
                </a:solidFill>
              </a:rPr>
              <a:t>their law, </a:t>
            </a:r>
            <a:r>
              <a:rPr lang="en-US" sz="2000" dirty="0">
                <a:solidFill>
                  <a:schemeClr val="bg1"/>
                </a:solidFill>
              </a:rPr>
              <a:t>the said Gilbert craves judgment against them, as against those who are convicted, both for the damages and for the principal</a:t>
            </a:r>
            <a:r>
              <a:rPr lang="en-US" sz="2000" dirty="0" smtClean="0">
                <a:solidFill>
                  <a:schemeClr val="bg1"/>
                </a:solidFill>
              </a:rPr>
              <a:t>.</a:t>
            </a:r>
          </a:p>
          <a:p>
            <a:endParaRPr lang="en-US" sz="800" dirty="0" smtClean="0">
              <a:solidFill>
                <a:schemeClr val="bg1"/>
              </a:solidFill>
            </a:endParaRPr>
          </a:p>
          <a:p>
            <a:r>
              <a:rPr lang="en-US" sz="2000" dirty="0">
                <a:solidFill>
                  <a:schemeClr val="bg1"/>
                </a:solidFill>
              </a:rPr>
              <a:t>Wherefore it is awarded that the said William and Walter make satisfaction to the said Gilbert and be in mercy for the unjust detention. They are poor: pledge, their bodies. And afterwards they were liberated, each on his own pledge of faith</a:t>
            </a:r>
            <a:r>
              <a:rPr lang="en-US" sz="2000" dirty="0" smtClean="0">
                <a:solidFill>
                  <a:schemeClr val="bg1"/>
                </a:solidFill>
              </a:rPr>
              <a:t>.</a:t>
            </a:r>
          </a:p>
          <a:p>
            <a:endParaRPr lang="en-US" sz="800" dirty="0" smtClean="0">
              <a:solidFill>
                <a:schemeClr val="bg1"/>
              </a:solidFill>
            </a:endParaRPr>
          </a:p>
          <a:p>
            <a:r>
              <a:rPr lang="en-US" sz="2000" dirty="0">
                <a:solidFill>
                  <a:schemeClr val="bg1"/>
                </a:solidFill>
              </a:rPr>
              <a:t>Comment: </a:t>
            </a:r>
            <a:r>
              <a:rPr lang="en-US" sz="2000" dirty="0" smtClean="0">
                <a:solidFill>
                  <a:schemeClr val="bg1"/>
                </a:solidFill>
              </a:rPr>
              <a:t>The </a:t>
            </a:r>
            <a:r>
              <a:rPr lang="en-US" sz="2000" dirty="0">
                <a:solidFill>
                  <a:schemeClr val="bg1"/>
                </a:solidFill>
              </a:rPr>
              <a:t>use of the words ‘covenant’ and ‘detain’. This would be debt on a contract in the central royal courts, but the words are clearly not being used here in </a:t>
            </a:r>
            <a:r>
              <a:rPr lang="en-US" sz="2000" dirty="0" smtClean="0">
                <a:solidFill>
                  <a:schemeClr val="bg1"/>
                </a:solidFill>
              </a:rPr>
              <a:t>the </a:t>
            </a:r>
            <a:r>
              <a:rPr lang="en-US" sz="2000" dirty="0">
                <a:solidFill>
                  <a:schemeClr val="bg1"/>
                </a:solidFill>
              </a:rPr>
              <a:t>technical sense </a:t>
            </a:r>
            <a:r>
              <a:rPr lang="en-US" sz="2000" dirty="0" smtClean="0">
                <a:solidFill>
                  <a:schemeClr val="bg1"/>
                </a:solidFill>
              </a:rPr>
              <a:t>of </a:t>
            </a:r>
            <a:r>
              <a:rPr lang="en-US" sz="2000" dirty="0">
                <a:solidFill>
                  <a:schemeClr val="bg1"/>
                </a:solidFill>
              </a:rPr>
              <a:t>the central royal courts. The use of the word ‘covenant’ reminds us that the base meaning of the word is simply ‘promise’; and the use of the word ‘detain’ reminds us that even in the central royal courts in debt actions in the central royal the defendant is said to ‘owe’ (</a:t>
            </a:r>
            <a:r>
              <a:rPr lang="en-US" sz="2000" i="1" dirty="0">
                <a:solidFill>
                  <a:schemeClr val="bg1"/>
                </a:solidFill>
              </a:rPr>
              <a:t>debet</a:t>
            </a:r>
            <a:r>
              <a:rPr lang="en-US" sz="2000" dirty="0">
                <a:solidFill>
                  <a:schemeClr val="bg1"/>
                </a:solidFill>
              </a:rPr>
              <a:t>) and ‘detain’ (</a:t>
            </a:r>
            <a:r>
              <a:rPr lang="en-US" sz="2000" i="1" dirty="0">
                <a:solidFill>
                  <a:schemeClr val="bg1"/>
                </a:solidFill>
              </a:rPr>
              <a:t>detinet</a:t>
            </a:r>
            <a:r>
              <a:rPr lang="en-US" sz="2000" dirty="0">
                <a:solidFill>
                  <a:schemeClr val="bg1"/>
                </a:solidFill>
              </a:rPr>
              <a:t>).</a:t>
            </a:r>
            <a:endParaRPr lang="en-US" sz="2000" dirty="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2174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St. Ives fair </a:t>
            </a:r>
            <a:r>
              <a:rPr lang="en-US" sz="2400" dirty="0" smtClean="0"/>
              <a:t>court: </a:t>
            </a:r>
            <a:r>
              <a:rPr lang="en-US" sz="2400" i="1" dirty="0"/>
              <a:t>Eltisley v. Barber</a:t>
            </a:r>
            <a:r>
              <a:rPr lang="en-US" sz="2400" dirty="0"/>
              <a:t>, </a:t>
            </a:r>
            <a:r>
              <a:rPr lang="en-US" sz="2400" dirty="0" smtClean="0"/>
              <a:t>(</a:t>
            </a:r>
            <a:r>
              <a:rPr lang="en-US" sz="2400" i="1" dirty="0" smtClean="0"/>
              <a:t>Mats</a:t>
            </a:r>
            <a:r>
              <a:rPr lang="en-US" sz="2400" dirty="0"/>
              <a:t>., p. </a:t>
            </a:r>
            <a:r>
              <a:rPr lang="en-US" sz="2400" dirty="0" smtClean="0"/>
              <a:t>VII–33)</a:t>
            </a:r>
            <a:endParaRPr lang="en-US" altLang="en-US" sz="2400" dirty="0"/>
          </a:p>
        </p:txBody>
      </p:sp>
      <p:sp>
        <p:nvSpPr>
          <p:cNvPr id="14342" name="TextBox 9"/>
          <p:cNvSpPr txBox="1">
            <a:spLocks noChangeArrowheads="1"/>
          </p:cNvSpPr>
          <p:nvPr/>
        </p:nvSpPr>
        <p:spPr bwMode="auto">
          <a:xfrm>
            <a:off x="519546" y="862013"/>
            <a:ext cx="8440304"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sz="2000" dirty="0">
                <a:solidFill>
                  <a:schemeClr val="bg1"/>
                </a:solidFill>
              </a:rPr>
              <a:t>John, son of John of Eltisley [Cambs.], complains of Roger </a:t>
            </a:r>
            <a:r>
              <a:rPr lang="en-US" sz="2000" dirty="0" smtClean="0">
                <a:solidFill>
                  <a:schemeClr val="bg1"/>
                </a:solidFill>
              </a:rPr>
              <a:t>Barber, for </a:t>
            </a:r>
            <a:r>
              <a:rPr lang="en-US" sz="2000" dirty="0">
                <a:solidFill>
                  <a:schemeClr val="bg1"/>
                </a:solidFill>
              </a:rPr>
              <a:t>that he has unjustly broken a covenant with him; and unjustly because, whereas the said John was in the vill of Ramsey [</a:t>
            </a:r>
            <a:r>
              <a:rPr lang="en-US" sz="2000" dirty="0" smtClean="0">
                <a:solidFill>
                  <a:schemeClr val="bg1"/>
                </a:solidFill>
              </a:rPr>
              <a:t>Hunts] </a:t>
            </a:r>
            <a:r>
              <a:rPr lang="en-US" sz="2000" dirty="0">
                <a:solidFill>
                  <a:schemeClr val="bg1"/>
                </a:solidFill>
              </a:rPr>
              <a:t>on the Monday after Epiphany last past, a year ago [7 January 1286], in the house of Thomas Buck, the said Roger came there and undertook (</a:t>
            </a:r>
            <a:r>
              <a:rPr lang="en-US" sz="2000" i="1" dirty="0">
                <a:solidFill>
                  <a:schemeClr val="bg1"/>
                </a:solidFill>
              </a:rPr>
              <a:t>manucepit</a:t>
            </a:r>
            <a:r>
              <a:rPr lang="en-US" sz="2000" dirty="0">
                <a:solidFill>
                  <a:schemeClr val="bg1"/>
                </a:solidFill>
              </a:rPr>
              <a:t>) to cure his, John’s, head of baldness for 9d., which the said John paid in advance</a:t>
            </a:r>
            <a:r>
              <a:rPr lang="en-US" sz="2000" dirty="0" smtClean="0">
                <a:solidFill>
                  <a:schemeClr val="bg1"/>
                </a:solidFill>
              </a:rPr>
              <a:t>.</a:t>
            </a:r>
          </a:p>
          <a:p>
            <a:endParaRPr lang="en-US" sz="800" dirty="0" smtClean="0">
              <a:solidFill>
                <a:schemeClr val="bg1"/>
              </a:solidFill>
            </a:endParaRPr>
          </a:p>
          <a:p>
            <a:r>
              <a:rPr lang="en-US" sz="2000" dirty="0">
                <a:solidFill>
                  <a:schemeClr val="bg1"/>
                </a:solidFill>
              </a:rPr>
              <a:t>The said Roger was present and denied tort and force, etc., and put himself on his law; and in finding pledges of his law withdrew from the bar without leave</a:t>
            </a:r>
            <a:r>
              <a:rPr lang="en-US" sz="2000" dirty="0" smtClean="0">
                <a:solidFill>
                  <a:schemeClr val="bg1"/>
                </a:solidFill>
              </a:rPr>
              <a:t>.</a:t>
            </a:r>
          </a:p>
          <a:p>
            <a:endParaRPr lang="en-US" sz="800" dirty="0" smtClean="0">
              <a:solidFill>
                <a:schemeClr val="bg1"/>
              </a:solidFill>
            </a:endParaRPr>
          </a:p>
          <a:p>
            <a:r>
              <a:rPr lang="en-US" sz="2000" dirty="0">
                <a:solidFill>
                  <a:schemeClr val="bg1"/>
                </a:solidFill>
              </a:rPr>
              <a:t>Therefore the said John craved judgment against him as against one who is convicted</a:t>
            </a:r>
            <a:r>
              <a:rPr lang="en-US" sz="2000" dirty="0" smtClean="0">
                <a:solidFill>
                  <a:schemeClr val="bg1"/>
                </a:solidFill>
              </a:rPr>
              <a:t>.</a:t>
            </a:r>
          </a:p>
          <a:p>
            <a:endParaRPr lang="en-US" sz="800" dirty="0" smtClean="0">
              <a:solidFill>
                <a:schemeClr val="bg1"/>
              </a:solidFill>
            </a:endParaRPr>
          </a:p>
          <a:p>
            <a:r>
              <a:rPr lang="en-US" sz="2000" dirty="0">
                <a:solidFill>
                  <a:schemeClr val="bg1"/>
                </a:solidFill>
              </a:rPr>
              <a:t>Wherefore it is awarded that the said Roger make satisfaction to the said John for 9d., the sum claimed, and for his damages, which are remitted, and that he be in mercy 6d. for the trespass.</a:t>
            </a:r>
            <a:endParaRPr lang="en-US" sz="2000" dirty="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42794023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St. Ives fair </a:t>
            </a:r>
            <a:r>
              <a:rPr lang="en-US" sz="2400" dirty="0" smtClean="0"/>
              <a:t>court: </a:t>
            </a:r>
            <a:r>
              <a:rPr lang="en-US" sz="2400" i="1" dirty="0"/>
              <a:t>Eltisley v. Barber</a:t>
            </a:r>
            <a:r>
              <a:rPr lang="en-US" sz="2400" dirty="0"/>
              <a:t>, </a:t>
            </a:r>
            <a:r>
              <a:rPr lang="en-US" sz="2400" dirty="0" smtClean="0"/>
              <a:t>(cont’d)</a:t>
            </a:r>
            <a:endParaRPr lang="en-US" altLang="en-US" sz="2400" dirty="0"/>
          </a:p>
        </p:txBody>
      </p:sp>
      <p:sp>
        <p:nvSpPr>
          <p:cNvPr id="14342" name="TextBox 9"/>
          <p:cNvSpPr txBox="1">
            <a:spLocks noChangeArrowheads="1"/>
          </p:cNvSpPr>
          <p:nvPr/>
        </p:nvSpPr>
        <p:spPr bwMode="auto">
          <a:xfrm>
            <a:off x="519546" y="862013"/>
            <a:ext cx="8440304"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sz="2000" dirty="0">
                <a:solidFill>
                  <a:schemeClr val="bg1"/>
                </a:solidFill>
              </a:rPr>
              <a:t>Comment: Roger’s nostrum is Rogaine, 700 years in advance of the product, and at least according to the complaint, it didn’t work any better then than it does now. Roger withdraws without leave of the court and is therefore convicted. John gets his money back, and the barber is fined for the ‘trespass’, which certainly is not what that word would mean in the central royal courts, but is a generic word for ‘wrong’. Apparently no damages are awarded</a:t>
            </a:r>
            <a:r>
              <a:rPr lang="en-US" sz="2000" dirty="0" smtClean="0">
                <a:solidFill>
                  <a:schemeClr val="bg1"/>
                </a:solidFill>
              </a:rPr>
              <a:t>.</a:t>
            </a:r>
            <a:endParaRPr lang="en-US" sz="2000" dirty="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7440252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St. Ives fair </a:t>
            </a:r>
            <a:r>
              <a:rPr lang="en-US" sz="2400" dirty="0" smtClean="0"/>
              <a:t>court: </a:t>
            </a:r>
            <a:r>
              <a:rPr lang="nb-NO" sz="2400" smtClean="0"/>
              <a:t>Long’s Case</a:t>
            </a:r>
            <a:r>
              <a:rPr lang="en-US" sz="2400" dirty="0" smtClean="0"/>
              <a:t> </a:t>
            </a:r>
            <a:r>
              <a:rPr lang="en-US" sz="2400" dirty="0" smtClean="0"/>
              <a:t>(</a:t>
            </a:r>
            <a:r>
              <a:rPr lang="en-US" sz="2400" i="1" dirty="0" smtClean="0"/>
              <a:t>Mats</a:t>
            </a:r>
            <a:r>
              <a:rPr lang="en-US" sz="2400" dirty="0" smtClean="0"/>
              <a:t>. p. VII</a:t>
            </a:r>
            <a:r>
              <a:rPr lang="nb-NO" sz="2400" smtClean="0"/>
              <a:t>–34)</a:t>
            </a:r>
            <a:endParaRPr lang="en-US" altLang="en-US" sz="2400" dirty="0"/>
          </a:p>
        </p:txBody>
      </p:sp>
      <p:sp>
        <p:nvSpPr>
          <p:cNvPr id="14342" name="TextBox 9"/>
          <p:cNvSpPr txBox="1">
            <a:spLocks noChangeArrowheads="1"/>
          </p:cNvSpPr>
          <p:nvPr/>
        </p:nvSpPr>
        <p:spPr bwMode="auto">
          <a:xfrm>
            <a:off x="519546" y="862013"/>
            <a:ext cx="8440304" cy="587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sz="2000" dirty="0">
                <a:solidFill>
                  <a:schemeClr val="bg1"/>
                </a:solidFill>
              </a:rPr>
              <a:t>Peter Long of London complains of Geoffrey of Cam </a:t>
            </a:r>
            <a:r>
              <a:rPr lang="en-US" sz="2000" dirty="0" smtClean="0">
                <a:solidFill>
                  <a:schemeClr val="bg1"/>
                </a:solidFill>
              </a:rPr>
              <a:t>and </a:t>
            </a:r>
            <a:r>
              <a:rPr lang="en-US" sz="2000" dirty="0">
                <a:solidFill>
                  <a:schemeClr val="bg1"/>
                </a:solidFill>
              </a:rPr>
              <a:t>says that he unjustly detains from him 600 ells of canvas, which he, Peter, through his broker Hamon of Bury St. Edmunds, bespoke [i.e., ordered] and bought from him in his booth in the vill of St. Ives, on the Friday after the feast of St. John before the </a:t>
            </a:r>
            <a:r>
              <a:rPr lang="en-US" sz="2000" dirty="0" smtClean="0">
                <a:solidFill>
                  <a:schemeClr val="bg1"/>
                </a:solidFill>
              </a:rPr>
              <a:t>Latin, </a:t>
            </a:r>
            <a:r>
              <a:rPr lang="en-US" sz="2000" dirty="0">
                <a:solidFill>
                  <a:schemeClr val="bg1"/>
                </a:solidFill>
              </a:rPr>
              <a:t>for 29s. the hundred and a farthing as a God’s penny, to his damage 40s. And he produces </a:t>
            </a:r>
            <a:r>
              <a:rPr lang="en-US" sz="2000" dirty="0" smtClean="0">
                <a:solidFill>
                  <a:schemeClr val="bg1"/>
                </a:solidFill>
              </a:rPr>
              <a:t>suit.</a:t>
            </a:r>
            <a:endParaRPr lang="en-US" sz="2000" dirty="0">
              <a:solidFill>
                <a:schemeClr val="bg1"/>
              </a:solidFill>
            </a:endParaRPr>
          </a:p>
          <a:p>
            <a:endParaRPr lang="en-US" sz="800" dirty="0" smtClean="0">
              <a:solidFill>
                <a:schemeClr val="bg1"/>
              </a:solidFill>
            </a:endParaRPr>
          </a:p>
          <a:p>
            <a:r>
              <a:rPr lang="en-US" sz="2000" dirty="0">
                <a:solidFill>
                  <a:schemeClr val="bg1"/>
                </a:solidFill>
              </a:rPr>
              <a:t>The said Geoffrey is present and denies tort and force, etc., and says that he never sold the said canvas to the said Peter or to any broker of his; but he says that the said Hamon came to his booth and offered him 27s. for each hundred ells of the canvas and thereupon threw down a farthing as a God’s penny,[i.e., earnest </a:t>
            </a:r>
            <a:r>
              <a:rPr lang="en-US" sz="2000" dirty="0" smtClean="0">
                <a:solidFill>
                  <a:schemeClr val="bg1"/>
                </a:solidFill>
              </a:rPr>
              <a:t>money] </a:t>
            </a:r>
            <a:r>
              <a:rPr lang="en-US" sz="2000" dirty="0">
                <a:solidFill>
                  <a:schemeClr val="bg1"/>
                </a:solidFill>
              </a:rPr>
              <a:t>against the will and without the assent of Geoffrey. And that this is true he craves may be inquired, and the adverse party does likewise; and a day is given them on Monday..</a:t>
            </a:r>
          </a:p>
          <a:p>
            <a:endParaRPr lang="en-US" sz="800" dirty="0" smtClean="0">
              <a:solidFill>
                <a:schemeClr val="bg1"/>
              </a:solidFill>
            </a:endParaRPr>
          </a:p>
          <a:p>
            <a:r>
              <a:rPr lang="en-US" sz="2000" dirty="0">
                <a:solidFill>
                  <a:schemeClr val="bg1"/>
                </a:solidFill>
              </a:rPr>
              <a:t>On that day the inquest comes and says that the said Geoffrey of Cam never granted the said canvas to the said Peter at the price alleged by the said Hamon, his broker. Therefore it is awarded that the said Peter be in mercy for his false claim. He is pardoned by Brother John of Eton (Warden of the Fair).</a:t>
            </a:r>
            <a:endParaRPr lang="en-US" sz="2000" dirty="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8957721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St. Ives fair </a:t>
            </a:r>
            <a:r>
              <a:rPr lang="en-US" sz="2400" dirty="0" smtClean="0"/>
              <a:t>court: </a:t>
            </a:r>
            <a:r>
              <a:rPr lang="nb-NO" sz="2400" smtClean="0"/>
              <a:t>Long’s Case</a:t>
            </a:r>
            <a:r>
              <a:rPr lang="en-US" sz="2400" dirty="0" smtClean="0"/>
              <a:t> </a:t>
            </a:r>
            <a:r>
              <a:rPr lang="en-US" sz="2400" dirty="0" smtClean="0"/>
              <a:t>(cont’d</a:t>
            </a:r>
            <a:r>
              <a:rPr lang="nb-NO" sz="2400" smtClean="0"/>
              <a:t>)</a:t>
            </a:r>
            <a:endParaRPr lang="en-US" altLang="en-US" sz="2400" dirty="0"/>
          </a:p>
        </p:txBody>
      </p:sp>
      <p:sp>
        <p:nvSpPr>
          <p:cNvPr id="14342" name="TextBox 9"/>
          <p:cNvSpPr txBox="1">
            <a:spLocks noChangeArrowheads="1"/>
          </p:cNvSpPr>
          <p:nvPr/>
        </p:nvSpPr>
        <p:spPr bwMode="auto">
          <a:xfrm>
            <a:off x="457200" y="1259578"/>
            <a:ext cx="8440304"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sz="2000" dirty="0">
                <a:solidFill>
                  <a:schemeClr val="bg1"/>
                </a:solidFill>
              </a:rPr>
              <a:t>Comment: Why does </a:t>
            </a:r>
            <a:r>
              <a:rPr lang="en-US" sz="2000" i="1" dirty="0">
                <a:solidFill>
                  <a:schemeClr val="bg1"/>
                </a:solidFill>
              </a:rPr>
              <a:t>Eltisley</a:t>
            </a:r>
            <a:r>
              <a:rPr lang="en-US" sz="2000" dirty="0">
                <a:solidFill>
                  <a:schemeClr val="bg1"/>
                </a:solidFill>
              </a:rPr>
              <a:t> call for wager of law and </a:t>
            </a:r>
            <a:r>
              <a:rPr lang="en-US" sz="2000" i="1" dirty="0">
                <a:solidFill>
                  <a:schemeClr val="bg1"/>
                </a:solidFill>
              </a:rPr>
              <a:t>Long</a:t>
            </a:r>
            <a:r>
              <a:rPr lang="en-US" sz="2000" dirty="0">
                <a:solidFill>
                  <a:schemeClr val="bg1"/>
                </a:solidFill>
              </a:rPr>
              <a:t> for an inquest? The record doesn’t say. In both cases it is the defendant who suggests the method of proof. But it may be that we have a survival here of the notion that real function of the judge is to determine who is to prove what and how</a:t>
            </a:r>
            <a:r>
              <a:rPr lang="en-US" sz="2000" dirty="0" smtClean="0">
                <a:solidFill>
                  <a:schemeClr val="bg1"/>
                </a:solidFill>
              </a:rPr>
              <a:t>.</a:t>
            </a: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9867893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 </a:t>
            </a:r>
            <a:r>
              <a:rPr lang="en-US" altLang="en-US" sz="2400" dirty="0" smtClean="0"/>
              <a:t>personal actions in the </a:t>
            </a:r>
            <a:r>
              <a:rPr lang="en-US" sz="2400" dirty="0" smtClean="0"/>
              <a:t>14th </a:t>
            </a:r>
            <a:r>
              <a:rPr lang="en-US" sz="2400" dirty="0"/>
              <a:t>and 15th centuries</a:t>
            </a:r>
            <a:endParaRPr lang="en-US" altLang="en-US" sz="2400" dirty="0"/>
          </a:p>
        </p:txBody>
      </p:sp>
      <p:sp>
        <p:nvSpPr>
          <p:cNvPr id="8" name="TextBox 7"/>
          <p:cNvSpPr txBox="1"/>
          <p:nvPr/>
        </p:nvSpPr>
        <p:spPr>
          <a:xfrm>
            <a:off x="457200" y="1163781"/>
            <a:ext cx="8063345" cy="4401205"/>
          </a:xfrm>
          <a:prstGeom prst="rect">
            <a:avLst/>
          </a:prstGeom>
          <a:noFill/>
        </p:spPr>
        <p:txBody>
          <a:bodyPr wrap="square">
            <a:spAutoFit/>
          </a:bodyPr>
          <a:lstStyle/>
          <a:p>
            <a:pPr>
              <a:defRPr/>
            </a:pPr>
            <a:r>
              <a:rPr lang="en-US" sz="2000" dirty="0" smtClean="0">
                <a:solidFill>
                  <a:schemeClr val="bg1"/>
                </a:solidFill>
              </a:rPr>
              <a:t>The </a:t>
            </a:r>
            <a:r>
              <a:rPr lang="en-US" sz="2000" dirty="0">
                <a:solidFill>
                  <a:schemeClr val="bg1"/>
                </a:solidFill>
              </a:rPr>
              <a:t>14th and 15th centuries were also important ones for private law, particularly what is to be called tort and contract, but the relationship between the two sets of developments is tenuous. Unlike what we have learned in the </a:t>
            </a:r>
            <a:r>
              <a:rPr lang="en-US" sz="2000" dirty="0" smtClean="0">
                <a:solidFill>
                  <a:schemeClr val="bg1"/>
                </a:solidFill>
              </a:rPr>
              <a:t>Anglo-Saxon, Anglo-Norman, </a:t>
            </a:r>
            <a:r>
              <a:rPr lang="en-US" sz="2000" dirty="0">
                <a:solidFill>
                  <a:schemeClr val="bg1"/>
                </a:solidFill>
              </a:rPr>
              <a:t>and Angevin periods we cannot trace neat lines between changes in private law and changes in society in these </a:t>
            </a:r>
            <a:r>
              <a:rPr lang="en-US" sz="2000" dirty="0" smtClean="0">
                <a:solidFill>
                  <a:schemeClr val="bg1"/>
                </a:solidFill>
              </a:rPr>
              <a:t>periods. </a:t>
            </a:r>
            <a:r>
              <a:rPr lang="en-US" sz="2000" dirty="0">
                <a:solidFill>
                  <a:schemeClr val="bg1"/>
                </a:solidFill>
              </a:rPr>
              <a:t>There are a number of possible explanations for this phenomenon. </a:t>
            </a:r>
            <a:r>
              <a:rPr lang="en-US" sz="2000" dirty="0" smtClean="0">
                <a:solidFill>
                  <a:schemeClr val="bg1"/>
                </a:solidFill>
              </a:rPr>
              <a:t>We </a:t>
            </a:r>
            <a:r>
              <a:rPr lang="en-US" sz="2000" dirty="0">
                <a:solidFill>
                  <a:schemeClr val="bg1"/>
                </a:solidFill>
              </a:rPr>
              <a:t>treat of only two here</a:t>
            </a:r>
            <a:r>
              <a:rPr lang="en-US" sz="2000" dirty="0" smtClean="0">
                <a:solidFill>
                  <a:schemeClr val="bg1"/>
                </a:solidFill>
              </a:rPr>
              <a:t>:</a:t>
            </a:r>
          </a:p>
          <a:p>
            <a:pP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Tort </a:t>
            </a:r>
            <a:r>
              <a:rPr lang="en-US" sz="2000" dirty="0">
                <a:solidFill>
                  <a:schemeClr val="bg1"/>
                </a:solidFill>
              </a:rPr>
              <a:t>and contract are not the most important things the central royal courts are doing</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In </a:t>
            </a:r>
            <a:r>
              <a:rPr lang="en-US" sz="2000" dirty="0">
                <a:solidFill>
                  <a:schemeClr val="bg1"/>
                </a:solidFill>
              </a:rPr>
              <a:t>the early 14th century for reasons that are not entirely clear, the legal profession turned in on itself.</a:t>
            </a:r>
          </a:p>
          <a:p>
            <a:pPr marL="342900" indent="-342900">
              <a:buFont typeface="Arial" panose="020B0604020202020204" pitchFamily="34" charset="0"/>
              <a:buChar char="•"/>
              <a:defRPr/>
            </a:pP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09762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St. Ives fair </a:t>
            </a:r>
            <a:r>
              <a:rPr lang="en-US" sz="2400" dirty="0" smtClean="0"/>
              <a:t>court: </a:t>
            </a:r>
            <a:r>
              <a:rPr lang="nb-NO" sz="2400" smtClean="0"/>
              <a:t>Colne v. Marshall</a:t>
            </a:r>
            <a:r>
              <a:rPr lang="en-US" sz="2400" dirty="0" smtClean="0"/>
              <a:t> </a:t>
            </a:r>
            <a:r>
              <a:rPr lang="en-US" sz="2400" dirty="0" smtClean="0"/>
              <a:t>(</a:t>
            </a:r>
            <a:r>
              <a:rPr lang="en-US" sz="2400" i="1" dirty="0" smtClean="0"/>
              <a:t>Mats</a:t>
            </a:r>
            <a:r>
              <a:rPr lang="en-US" sz="2400" dirty="0" smtClean="0"/>
              <a:t>. p. VII</a:t>
            </a:r>
            <a:r>
              <a:rPr lang="nb-NO" sz="2400" smtClean="0"/>
              <a:t>–33)</a:t>
            </a:r>
            <a:endParaRPr lang="en-US" altLang="en-US" sz="2400" dirty="0"/>
          </a:p>
        </p:txBody>
      </p:sp>
      <p:sp>
        <p:nvSpPr>
          <p:cNvPr id="14342" name="TextBox 9"/>
          <p:cNvSpPr txBox="1">
            <a:spLocks noChangeArrowheads="1"/>
          </p:cNvSpPr>
          <p:nvPr/>
        </p:nvSpPr>
        <p:spPr bwMode="auto">
          <a:xfrm>
            <a:off x="519546" y="862013"/>
            <a:ext cx="8440304" cy="390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sz="2000" dirty="0">
                <a:solidFill>
                  <a:schemeClr val="bg1"/>
                </a:solidFill>
              </a:rPr>
              <a:t>John, son of Alan of Colne, complains of Robert Marshall and his son Adam, and says that, whereas on Wednesday last he brought a certain horse of his to the workshop of the said Robert and Adam to have three of the said horse’s feet shod with new shoes and to have a fourth shoe removed for 2d., the said Robert and Adam removed the shoe from one foot of the said horse and put a new shoe on another foot, but they broke their covenant as to the other two feet; wherefore the said John by the delay of the said Robert and Adam lost the sale of his horse on that day from the third to the ninth hour, to his damage a half-mark</a:t>
            </a:r>
            <a:r>
              <a:rPr lang="en-US" sz="2000" dirty="0" smtClean="0">
                <a:solidFill>
                  <a:schemeClr val="bg1"/>
                </a:solidFill>
              </a:rPr>
              <a:t>.</a:t>
            </a:r>
          </a:p>
          <a:p>
            <a:endParaRPr lang="en-US" sz="800" dirty="0" smtClean="0">
              <a:solidFill>
                <a:schemeClr val="bg1"/>
              </a:solidFill>
            </a:endParaRPr>
          </a:p>
          <a:p>
            <a:r>
              <a:rPr lang="en-US" sz="2000" dirty="0">
                <a:solidFill>
                  <a:schemeClr val="bg1"/>
                </a:solidFill>
              </a:rPr>
              <a:t>Comment: As we have seen, there’s a big problem with getting consequential damages for the non-performance of a covenant in the central royal courts. There seems to be no problem with it here.</a:t>
            </a:r>
            <a:endParaRPr lang="en-US" sz="2000" dirty="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34712704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St. Ives fair court: </a:t>
            </a:r>
            <a:r>
              <a:rPr lang="en-US" sz="2400" dirty="0" smtClean="0"/>
              <a:t>Spicer </a:t>
            </a:r>
            <a:r>
              <a:rPr lang="en-US" sz="2400" dirty="0"/>
              <a:t>v. </a:t>
            </a:r>
            <a:r>
              <a:rPr lang="en-US" sz="2400" dirty="0" smtClean="0"/>
              <a:t>Chapman </a:t>
            </a:r>
            <a:r>
              <a:rPr lang="en-US" sz="2400" dirty="0" smtClean="0"/>
              <a:t>(</a:t>
            </a:r>
            <a:r>
              <a:rPr lang="en-US" sz="2400" i="1" dirty="0" smtClean="0"/>
              <a:t>Mats</a:t>
            </a:r>
            <a:r>
              <a:rPr lang="en-US" sz="2400" dirty="0" smtClean="0"/>
              <a:t>. p. VII</a:t>
            </a:r>
            <a:r>
              <a:rPr lang="nb-NO" sz="2400" smtClean="0"/>
              <a:t>–34)</a:t>
            </a:r>
            <a:endParaRPr lang="en-US" altLang="en-US" sz="2400" dirty="0"/>
          </a:p>
        </p:txBody>
      </p:sp>
      <p:sp>
        <p:nvSpPr>
          <p:cNvPr id="14342" name="TextBox 9"/>
          <p:cNvSpPr txBox="1">
            <a:spLocks noChangeArrowheads="1"/>
          </p:cNvSpPr>
          <p:nvPr/>
        </p:nvSpPr>
        <p:spPr bwMode="auto">
          <a:xfrm>
            <a:off x="519546" y="862013"/>
            <a:ext cx="8440304"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000" dirty="0">
                <a:solidFill>
                  <a:schemeClr val="bg1"/>
                </a:solidFill>
              </a:rPr>
              <a:t>On Sat. before Candlemas 24 </a:t>
            </a:r>
            <a:r>
              <a:rPr lang="en-US" sz="2000" dirty="0" smtClean="0">
                <a:solidFill>
                  <a:schemeClr val="bg1"/>
                </a:solidFill>
              </a:rPr>
              <a:t>Edw. </a:t>
            </a:r>
            <a:r>
              <a:rPr lang="en-US" sz="2000" dirty="0">
                <a:solidFill>
                  <a:schemeClr val="bg1"/>
                </a:solidFill>
              </a:rPr>
              <a:t>I </a:t>
            </a:r>
            <a:r>
              <a:rPr lang="en-US" sz="2000" dirty="0" smtClean="0">
                <a:solidFill>
                  <a:schemeClr val="bg1"/>
                </a:solidFill>
              </a:rPr>
              <a:t>(29 Jan. </a:t>
            </a:r>
            <a:r>
              <a:rPr lang="en-US" sz="2000" dirty="0">
                <a:solidFill>
                  <a:schemeClr val="bg1"/>
                </a:solidFill>
              </a:rPr>
              <a:t>1295/6), John Spicer and Peter Chapman agreed to be partners in trading porret seed (seed for a kind of leek or onion) in Scotland on a 2/3, 1/3 basis, and Peter gave John 60s as working capital..</a:t>
            </a:r>
          </a:p>
          <a:p>
            <a:endParaRPr lang="en-US" sz="800" dirty="0" smtClean="0">
              <a:solidFill>
                <a:schemeClr val="bg1"/>
              </a:solidFill>
            </a:endParaRPr>
          </a:p>
          <a:p>
            <a:pPr marL="342900" indent="-342900">
              <a:buFont typeface="Arial" panose="020B0604020202020204" pitchFamily="34" charset="0"/>
              <a:buChar char="•"/>
            </a:pPr>
            <a:r>
              <a:rPr lang="en-US" sz="2000" dirty="0">
                <a:solidFill>
                  <a:schemeClr val="bg1"/>
                </a:solidFill>
              </a:rPr>
              <a:t>On his return from his first journey John gave Peter a horse worth 30s as his share of the profit</a:t>
            </a:r>
            <a:r>
              <a:rPr lang="en-US" sz="2000" dirty="0" smtClean="0">
                <a:solidFill>
                  <a:schemeClr val="bg1"/>
                </a:solidFill>
              </a:rPr>
              <a:t>.</a:t>
            </a:r>
          </a:p>
          <a:p>
            <a:pPr marL="342900" indent="-342900">
              <a:buFont typeface="Arial" panose="020B0604020202020204" pitchFamily="34" charset="0"/>
              <a:buChar char="•"/>
            </a:pPr>
            <a:endParaRPr lang="en-US" sz="800" dirty="0">
              <a:solidFill>
                <a:schemeClr val="bg1"/>
              </a:solidFill>
            </a:endParaRPr>
          </a:p>
          <a:p>
            <a:pPr marL="342900" indent="-342900">
              <a:buFont typeface="Arial" panose="020B0604020202020204" pitchFamily="34" charset="0"/>
              <a:buChar char="•"/>
            </a:pPr>
            <a:r>
              <a:rPr lang="en-US" sz="2000" dirty="0">
                <a:solidFill>
                  <a:schemeClr val="bg1"/>
                </a:solidFill>
              </a:rPr>
              <a:t>Upon return from a second journey, later in the spring of 1295, John gave Peter another horse worth 25s as his share of the </a:t>
            </a:r>
            <a:r>
              <a:rPr lang="en-US" sz="2000" dirty="0" smtClean="0">
                <a:solidFill>
                  <a:schemeClr val="bg1"/>
                </a:solidFill>
              </a:rPr>
              <a:t>profit.</a:t>
            </a:r>
          </a:p>
          <a:p>
            <a:pPr marL="342900" indent="-342900">
              <a:buFont typeface="Arial" panose="020B0604020202020204" pitchFamily="34" charset="0"/>
              <a:buChar char="•"/>
            </a:pPr>
            <a:endParaRPr lang="en-US" sz="800" dirty="0">
              <a:solidFill>
                <a:schemeClr val="bg1"/>
              </a:solidFill>
            </a:endParaRPr>
          </a:p>
          <a:p>
            <a:pPr marL="342900" indent="-342900">
              <a:buFont typeface="Arial" panose="020B0604020202020204" pitchFamily="34" charset="0"/>
              <a:buChar char="•"/>
            </a:pPr>
            <a:r>
              <a:rPr lang="en-US" sz="2000" dirty="0">
                <a:solidFill>
                  <a:schemeClr val="bg1"/>
                </a:solidFill>
              </a:rPr>
              <a:t>A third journey, undertaken in the spring of 1296, was a disaster, and John lost 33 marks (440s</a:t>
            </a:r>
            <a:r>
              <a:rPr lang="en-US" sz="2000" dirty="0" smtClean="0">
                <a:solidFill>
                  <a:schemeClr val="bg1"/>
                </a:solidFill>
              </a:rPr>
              <a:t>).</a:t>
            </a:r>
          </a:p>
          <a:p>
            <a:pPr marL="342900" indent="-342900">
              <a:buFont typeface="Arial" panose="020B0604020202020204" pitchFamily="34" charset="0"/>
              <a:buChar char="•"/>
            </a:pPr>
            <a:endParaRPr lang="en-US" sz="800" dirty="0">
              <a:solidFill>
                <a:schemeClr val="bg1"/>
              </a:solidFill>
            </a:endParaRPr>
          </a:p>
          <a:p>
            <a:pPr marL="342900" indent="-342900">
              <a:buFont typeface="Arial" panose="020B0604020202020204" pitchFamily="34" charset="0"/>
              <a:buChar char="•"/>
            </a:pPr>
            <a:r>
              <a:rPr lang="en-US" sz="2000" dirty="0">
                <a:solidFill>
                  <a:schemeClr val="bg1"/>
                </a:solidFill>
              </a:rPr>
              <a:t>He demanded 1/3 of the loss (146s 8d) from Peter, but Peter said he wanted his capital back</a:t>
            </a:r>
            <a:r>
              <a:rPr lang="en-US" sz="2000" dirty="0" smtClean="0">
                <a:solidFill>
                  <a:schemeClr val="bg1"/>
                </a:solidFill>
              </a:rPr>
              <a:t>.</a:t>
            </a:r>
          </a:p>
          <a:p>
            <a:pPr marL="342900" indent="-342900">
              <a:buFont typeface="Arial" panose="020B0604020202020204" pitchFamily="34" charset="0"/>
              <a:buChar char="•"/>
            </a:pPr>
            <a:endParaRPr lang="en-US" sz="800" dirty="0">
              <a:solidFill>
                <a:schemeClr val="bg1"/>
              </a:solidFill>
            </a:endParaRPr>
          </a:p>
          <a:p>
            <a:pPr marL="342900" indent="-342900">
              <a:buFont typeface="Arial" panose="020B0604020202020204" pitchFamily="34" charset="0"/>
              <a:buChar char="•"/>
            </a:pPr>
            <a:r>
              <a:rPr lang="en-US" sz="2000" dirty="0">
                <a:solidFill>
                  <a:schemeClr val="bg1"/>
                </a:solidFill>
              </a:rPr>
              <a:t>John delivered to Peter 10s plus 50s worth of land </a:t>
            </a:r>
            <a:r>
              <a:rPr lang="en-US" sz="2000" dirty="0" smtClean="0">
                <a:solidFill>
                  <a:schemeClr val="bg1"/>
                </a:solidFill>
              </a:rPr>
              <a:t>(the </a:t>
            </a:r>
            <a:r>
              <a:rPr lang="en-US" sz="2000" dirty="0">
                <a:solidFill>
                  <a:schemeClr val="bg1"/>
                </a:solidFill>
              </a:rPr>
              <a:t>60s that Peter initially contributed) and 10.5d, </a:t>
            </a:r>
            <a:r>
              <a:rPr lang="en-US" sz="2000" dirty="0" smtClean="0">
                <a:solidFill>
                  <a:schemeClr val="bg1"/>
                </a:solidFill>
              </a:rPr>
              <a:t>the remaining </a:t>
            </a:r>
            <a:r>
              <a:rPr lang="en-US" sz="2000" dirty="0">
                <a:solidFill>
                  <a:schemeClr val="bg1"/>
                </a:solidFill>
              </a:rPr>
              <a:t>on the profits from the first two journeys.</a:t>
            </a:r>
            <a:endParaRPr lang="en-US" sz="2000" dirty="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3769712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St. Ives fair court: </a:t>
            </a:r>
            <a:r>
              <a:rPr lang="en-US" sz="2400" dirty="0" smtClean="0"/>
              <a:t>Spicer </a:t>
            </a:r>
            <a:r>
              <a:rPr lang="en-US" sz="2400" dirty="0"/>
              <a:t>v. </a:t>
            </a:r>
            <a:r>
              <a:rPr lang="en-US" sz="2400" dirty="0" smtClean="0"/>
              <a:t>Chapman </a:t>
            </a:r>
            <a:r>
              <a:rPr lang="en-US" sz="2400" dirty="0" smtClean="0"/>
              <a:t>(cont’d</a:t>
            </a:r>
            <a:r>
              <a:rPr lang="nb-NO" sz="2400" smtClean="0"/>
              <a:t>)</a:t>
            </a:r>
            <a:endParaRPr lang="en-US" altLang="en-US" sz="2400" dirty="0"/>
          </a:p>
        </p:txBody>
      </p:sp>
      <p:sp>
        <p:nvSpPr>
          <p:cNvPr id="14342" name="TextBox 9"/>
          <p:cNvSpPr txBox="1">
            <a:spLocks noChangeArrowheads="1"/>
          </p:cNvSpPr>
          <p:nvPr/>
        </p:nvSpPr>
        <p:spPr bwMode="auto">
          <a:xfrm>
            <a:off x="519546" y="862013"/>
            <a:ext cx="8440304"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000" dirty="0">
                <a:solidFill>
                  <a:schemeClr val="bg1"/>
                </a:solidFill>
              </a:rPr>
              <a:t>John now claims, four years later, damages of 100s </a:t>
            </a:r>
            <a:r>
              <a:rPr lang="en-US" sz="2000" dirty="0" smtClean="0">
                <a:solidFill>
                  <a:schemeClr val="bg1"/>
                </a:solidFill>
              </a:rPr>
              <a:t>(What </a:t>
            </a:r>
            <a:r>
              <a:rPr lang="en-US" sz="2000" dirty="0">
                <a:solidFill>
                  <a:schemeClr val="bg1"/>
                </a:solidFill>
              </a:rPr>
              <a:t>we have below suggests that the damages claimed should have been 146s 8d, i.e., 11 </a:t>
            </a:r>
            <a:r>
              <a:rPr lang="en-US" sz="2000" dirty="0" smtClean="0">
                <a:solidFill>
                  <a:schemeClr val="bg1"/>
                </a:solidFill>
              </a:rPr>
              <a:t>marks, </a:t>
            </a:r>
            <a:r>
              <a:rPr lang="en-US" sz="2000" dirty="0">
                <a:solidFill>
                  <a:schemeClr val="bg1"/>
                </a:solidFill>
              </a:rPr>
              <a:t>and what we offer in the </a:t>
            </a:r>
            <a:r>
              <a:rPr lang="en-US" sz="2000">
                <a:solidFill>
                  <a:schemeClr val="bg1"/>
                </a:solidFill>
              </a:rPr>
              <a:t>next </a:t>
            </a:r>
            <a:r>
              <a:rPr lang="en-US" sz="2000" smtClean="0">
                <a:solidFill>
                  <a:schemeClr val="bg1"/>
                </a:solidFill>
              </a:rPr>
              <a:t>tables </a:t>
            </a:r>
            <a:r>
              <a:rPr lang="en-US" sz="2000" dirty="0">
                <a:solidFill>
                  <a:schemeClr val="bg1"/>
                </a:solidFill>
              </a:rPr>
              <a:t>shows a way in which we might come close to 100s</a:t>
            </a:r>
            <a:r>
              <a:rPr lang="en-US" sz="2000" dirty="0" smtClean="0">
                <a:solidFill>
                  <a:schemeClr val="bg1"/>
                </a:solidFill>
              </a:rPr>
              <a:t>.)</a:t>
            </a:r>
            <a:endParaRPr lang="en-US" sz="2000" dirty="0">
              <a:solidFill>
                <a:schemeClr val="bg1"/>
              </a:solidFill>
            </a:endParaRPr>
          </a:p>
          <a:p>
            <a:endParaRPr lang="en-US" sz="800" dirty="0" smtClean="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graphicFrame>
        <p:nvGraphicFramePr>
          <p:cNvPr id="2" name="Table 1"/>
          <p:cNvGraphicFramePr>
            <a:graphicFrameLocks noGrp="1"/>
          </p:cNvGraphicFramePr>
          <p:nvPr>
            <p:extLst>
              <p:ext uri="{D42A27DB-BD31-4B8C-83A1-F6EECF244321}">
                <p14:modId xmlns:p14="http://schemas.microsoft.com/office/powerpoint/2010/main" val="493123739"/>
              </p:ext>
            </p:extLst>
          </p:nvPr>
        </p:nvGraphicFramePr>
        <p:xfrm>
          <a:off x="628650" y="2308560"/>
          <a:ext cx="7886700" cy="3398661"/>
        </p:xfrm>
        <a:graphic>
          <a:graphicData uri="http://schemas.openxmlformats.org/drawingml/2006/table">
            <a:tbl>
              <a:tblPr firstRow="1" firstCol="1" lastRow="1" lastCol="1" bandRow="1" bandCol="1">
                <a:tableStyleId>{5C22544A-7EE6-4342-B048-85BDC9FD1C3A}</a:tableStyleId>
              </a:tblPr>
              <a:tblGrid>
                <a:gridCol w="1577340">
                  <a:extLst>
                    <a:ext uri="{9D8B030D-6E8A-4147-A177-3AD203B41FA5}">
                      <a16:colId xmlns:a16="http://schemas.microsoft.com/office/drawing/2014/main" val="1821900831"/>
                    </a:ext>
                  </a:extLst>
                </a:gridCol>
                <a:gridCol w="1577340">
                  <a:extLst>
                    <a:ext uri="{9D8B030D-6E8A-4147-A177-3AD203B41FA5}">
                      <a16:colId xmlns:a16="http://schemas.microsoft.com/office/drawing/2014/main" val="1860452169"/>
                    </a:ext>
                  </a:extLst>
                </a:gridCol>
                <a:gridCol w="1577340">
                  <a:extLst>
                    <a:ext uri="{9D8B030D-6E8A-4147-A177-3AD203B41FA5}">
                      <a16:colId xmlns:a16="http://schemas.microsoft.com/office/drawing/2014/main" val="108546539"/>
                    </a:ext>
                  </a:extLst>
                </a:gridCol>
                <a:gridCol w="1577340">
                  <a:extLst>
                    <a:ext uri="{9D8B030D-6E8A-4147-A177-3AD203B41FA5}">
                      <a16:colId xmlns:a16="http://schemas.microsoft.com/office/drawing/2014/main" val="621231757"/>
                    </a:ext>
                  </a:extLst>
                </a:gridCol>
                <a:gridCol w="1577340">
                  <a:extLst>
                    <a:ext uri="{9D8B030D-6E8A-4147-A177-3AD203B41FA5}">
                      <a16:colId xmlns:a16="http://schemas.microsoft.com/office/drawing/2014/main" val="1165969242"/>
                    </a:ext>
                  </a:extLst>
                </a:gridCol>
              </a:tblGrid>
              <a:tr h="424563">
                <a:tc gridSpan="2">
                  <a:txBody>
                    <a:bodyPr/>
                    <a:lstStyle/>
                    <a:p>
                      <a:pPr marL="0" marR="0" algn="ctr">
                        <a:spcBef>
                          <a:spcPts val="0"/>
                        </a:spcBef>
                        <a:spcAft>
                          <a:spcPts val="0"/>
                        </a:spcAft>
                      </a:pPr>
                      <a:r>
                        <a:rPr lang="en-US" sz="1400" dirty="0">
                          <a:solidFill>
                            <a:schemeClr val="tx1"/>
                          </a:solidFill>
                          <a:effectLst/>
                        </a:rPr>
                        <a:t>Spicer</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lgn="ctr">
                        <a:spcBef>
                          <a:spcPts val="0"/>
                        </a:spcBef>
                        <a:spcAft>
                          <a:spcPts val="0"/>
                        </a:spcAft>
                      </a:pPr>
                      <a:r>
                        <a:rPr lang="en-US" sz="1400" dirty="0">
                          <a:solidFill>
                            <a:schemeClr val="tx1"/>
                          </a:solidFill>
                          <a:effectLst/>
                        </a:rPr>
                        <a:t>Chapman</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gn="ctr">
                        <a:spcBef>
                          <a:spcPts val="0"/>
                        </a:spcBef>
                        <a:spcAft>
                          <a:spcPts val="0"/>
                        </a:spcAft>
                      </a:pPr>
                      <a:r>
                        <a:rPr lang="en-US" sz="1400" dirty="0">
                          <a:solidFill>
                            <a:schemeClr val="tx1"/>
                          </a:solidFill>
                          <a:effectLst/>
                        </a:rPr>
                        <a:t>For</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79944"/>
                  </a:ext>
                </a:extLst>
              </a:tr>
              <a:tr h="424563">
                <a:tc>
                  <a:txBody>
                    <a:bodyPr/>
                    <a:lstStyle/>
                    <a:p>
                      <a:pPr marL="0" marR="0">
                        <a:spcBef>
                          <a:spcPts val="0"/>
                        </a:spcBef>
                        <a:spcAft>
                          <a:spcPts val="0"/>
                        </a:spcAft>
                      </a:pPr>
                      <a:r>
                        <a:rPr lang="en-US" sz="1400" dirty="0">
                          <a:solidFill>
                            <a:schemeClr val="tx1"/>
                          </a:solidFill>
                          <a:effectLst/>
                        </a:rPr>
                        <a:t>+60s</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 </a:t>
                      </a:r>
                      <a:endParaRPr lang="en-US"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-60s</a:t>
                      </a:r>
                      <a:endParaRPr lang="en-US"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 </a:t>
                      </a:r>
                      <a:endParaRPr lang="en-US"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solidFill>
                            <a:schemeClr val="tx1"/>
                          </a:solidFill>
                          <a:effectLst/>
                        </a:rPr>
                        <a:t>initial capital</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43338216"/>
                  </a:ext>
                </a:extLst>
              </a:tr>
              <a:tr h="424563">
                <a:tc>
                  <a:txBody>
                    <a:bodyPr/>
                    <a:lstStyle/>
                    <a:p>
                      <a:pPr marL="0" marR="0">
                        <a:spcBef>
                          <a:spcPts val="0"/>
                        </a:spcBef>
                        <a:spcAft>
                          <a:spcPts val="0"/>
                        </a:spcAft>
                      </a:pPr>
                      <a:r>
                        <a:rPr lang="en-US" sz="1400" dirty="0">
                          <a:solidFill>
                            <a:schemeClr val="tx1"/>
                          </a:solidFill>
                          <a:effectLst/>
                        </a:rPr>
                        <a:t>-30s</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 </a:t>
                      </a:r>
                      <a:endParaRPr lang="en-US"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+30s</a:t>
                      </a:r>
                      <a:endParaRPr lang="en-US"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 </a:t>
                      </a:r>
                      <a:endParaRPr lang="en-US"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solidFill>
                            <a:schemeClr val="tx1"/>
                          </a:solidFill>
                          <a:effectLst/>
                        </a:rPr>
                        <a:t>horse</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00365243"/>
                  </a:ext>
                </a:extLst>
              </a:tr>
              <a:tr h="424563">
                <a:tc>
                  <a:txBody>
                    <a:bodyPr/>
                    <a:lstStyle/>
                    <a:p>
                      <a:pPr marL="0" marR="0">
                        <a:spcBef>
                          <a:spcPts val="0"/>
                        </a:spcBef>
                        <a:spcAft>
                          <a:spcPts val="0"/>
                        </a:spcAft>
                      </a:pPr>
                      <a:r>
                        <a:rPr lang="en-US" sz="1400" dirty="0">
                          <a:solidFill>
                            <a:schemeClr val="tx1"/>
                          </a:solidFill>
                          <a:effectLst/>
                        </a:rPr>
                        <a:t>-25s</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 </a:t>
                      </a:r>
                      <a:endParaRPr lang="en-US"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+25s</a:t>
                      </a:r>
                      <a:endParaRPr lang="en-US"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 </a:t>
                      </a:r>
                      <a:endParaRPr lang="en-US"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solidFill>
                            <a:schemeClr val="tx1"/>
                          </a:solidFill>
                          <a:effectLst/>
                        </a:rPr>
                        <a:t>horse + saddle</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06359162"/>
                  </a:ext>
                </a:extLst>
              </a:tr>
              <a:tr h="424563">
                <a:tc>
                  <a:txBody>
                    <a:bodyPr/>
                    <a:lstStyle/>
                    <a:p>
                      <a:pPr marL="0" marR="0">
                        <a:spcBef>
                          <a:spcPts val="0"/>
                        </a:spcBef>
                        <a:spcAft>
                          <a:spcPts val="0"/>
                        </a:spcAft>
                      </a:pPr>
                      <a:r>
                        <a:rPr lang="en-US" sz="1400" dirty="0">
                          <a:solidFill>
                            <a:schemeClr val="tx1"/>
                          </a:solidFill>
                          <a:effectLst/>
                        </a:rPr>
                        <a:t>+55s</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10.5d</a:t>
                      </a:r>
                      <a:endParaRPr lang="en-US"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 </a:t>
                      </a:r>
                      <a:endParaRPr lang="en-US"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 </a:t>
                      </a:r>
                      <a:endParaRPr lang="en-US"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solidFill>
                            <a:schemeClr val="tx1"/>
                          </a:solidFill>
                          <a:effectLst/>
                        </a:rPr>
                        <a:t>C’s share of gain</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80328506"/>
                  </a:ext>
                </a:extLst>
              </a:tr>
              <a:tr h="424563">
                <a:tc>
                  <a:txBody>
                    <a:bodyPr/>
                    <a:lstStyle/>
                    <a:p>
                      <a:pPr marL="0" marR="0">
                        <a:spcBef>
                          <a:spcPts val="0"/>
                        </a:spcBef>
                        <a:spcAft>
                          <a:spcPts val="0"/>
                        </a:spcAft>
                      </a:pPr>
                      <a:r>
                        <a:rPr lang="en-US" sz="1400" dirty="0">
                          <a:solidFill>
                            <a:schemeClr val="tx1"/>
                          </a:solidFill>
                          <a:effectLst/>
                        </a:rPr>
                        <a:t>-146s</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8d</a:t>
                      </a:r>
                      <a:endParaRPr lang="en-US"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 </a:t>
                      </a:r>
                      <a:endParaRPr lang="en-US"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 </a:t>
                      </a:r>
                      <a:endParaRPr lang="en-US"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solidFill>
                            <a:schemeClr val="tx1"/>
                          </a:solidFill>
                          <a:effectLst/>
                        </a:rPr>
                        <a:t>C’s share of loss</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20019353"/>
                  </a:ext>
                </a:extLst>
              </a:tr>
              <a:tr h="424563">
                <a:tc>
                  <a:txBody>
                    <a:bodyPr/>
                    <a:lstStyle/>
                    <a:p>
                      <a:pPr marL="0" marR="0">
                        <a:spcBef>
                          <a:spcPts val="0"/>
                        </a:spcBef>
                        <a:spcAft>
                          <a:spcPts val="0"/>
                        </a:spcAft>
                      </a:pPr>
                      <a:r>
                        <a:rPr lang="en-US" sz="1400" dirty="0">
                          <a:solidFill>
                            <a:schemeClr val="tx1"/>
                          </a:solidFill>
                          <a:effectLst/>
                        </a:rPr>
                        <a:t>-60s</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 </a:t>
                      </a:r>
                      <a:endParaRPr lang="en-US"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+60s</a:t>
                      </a:r>
                      <a:endParaRPr lang="en-US"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 </a:t>
                      </a:r>
                      <a:endParaRPr lang="en-US"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solidFill>
                            <a:schemeClr val="tx1"/>
                          </a:solidFill>
                          <a:effectLst/>
                        </a:rPr>
                        <a:t>messuage + cash</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72497673"/>
                  </a:ext>
                </a:extLst>
              </a:tr>
              <a:tr h="424563">
                <a:tc>
                  <a:txBody>
                    <a:bodyPr/>
                    <a:lstStyle/>
                    <a:p>
                      <a:pPr marL="0" marR="0">
                        <a:spcBef>
                          <a:spcPts val="0"/>
                        </a:spcBef>
                        <a:spcAft>
                          <a:spcPts val="500"/>
                        </a:spcAft>
                      </a:pPr>
                      <a:r>
                        <a:rPr lang="en-US" sz="1400" dirty="0">
                          <a:solidFill>
                            <a:schemeClr val="tx1"/>
                          </a:solidFill>
                          <a:effectLst/>
                        </a:rPr>
                        <a:t> </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500"/>
                        </a:spcAft>
                      </a:pPr>
                      <a:r>
                        <a:rPr lang="en-US" sz="1400" dirty="0">
                          <a:solidFill>
                            <a:schemeClr val="tx1"/>
                          </a:solidFill>
                          <a:effectLst/>
                        </a:rPr>
                        <a:t>-10.5d</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500"/>
                        </a:spcAft>
                      </a:pPr>
                      <a:r>
                        <a:rPr lang="en-US" sz="1400" dirty="0">
                          <a:solidFill>
                            <a:schemeClr val="tx1"/>
                          </a:solidFill>
                          <a:effectLst/>
                        </a:rPr>
                        <a:t> </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500"/>
                        </a:spcAft>
                      </a:pPr>
                      <a:r>
                        <a:rPr lang="en-US" sz="1400" dirty="0">
                          <a:solidFill>
                            <a:schemeClr val="tx1"/>
                          </a:solidFill>
                          <a:effectLst/>
                        </a:rPr>
                        <a:t>+10.5d</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500"/>
                        </a:spcAft>
                      </a:pPr>
                      <a:r>
                        <a:rPr lang="en-US" sz="1400" dirty="0">
                          <a:solidFill>
                            <a:schemeClr val="tx1"/>
                          </a:solidFill>
                          <a:effectLst/>
                        </a:rPr>
                        <a:t>cash</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67163787"/>
                  </a:ext>
                </a:extLst>
              </a:tr>
            </a:tbl>
          </a:graphicData>
        </a:graphic>
      </p:graphicFrame>
      <p:sp>
        <p:nvSpPr>
          <p:cNvPr id="4" name="TextBox 3"/>
          <p:cNvSpPr txBox="1"/>
          <p:nvPr/>
        </p:nvSpPr>
        <p:spPr>
          <a:xfrm>
            <a:off x="457200" y="5943600"/>
            <a:ext cx="8229600" cy="707886"/>
          </a:xfrm>
          <a:prstGeom prst="rect">
            <a:avLst/>
          </a:prstGeom>
          <a:noFill/>
        </p:spPr>
        <p:txBody>
          <a:bodyPr wrap="square" rtlCol="0">
            <a:spAutoFit/>
          </a:bodyPr>
          <a:lstStyle/>
          <a:p>
            <a:r>
              <a:rPr lang="en-US" sz="2000" dirty="0">
                <a:solidFill>
                  <a:schemeClr val="bg1"/>
                </a:solidFill>
              </a:rPr>
              <a:t>Bottom line: Chapman owes Spicer 11 marks (146s 8d</a:t>
            </a:r>
            <a:r>
              <a:rPr lang="en-US" sz="2000" dirty="0" smtClean="0">
                <a:solidFill>
                  <a:schemeClr val="bg1"/>
                </a:solidFill>
              </a:rPr>
              <a:t>), </a:t>
            </a:r>
            <a:r>
              <a:rPr lang="en-US" sz="2000" dirty="0">
                <a:solidFill>
                  <a:schemeClr val="bg1"/>
                </a:solidFill>
              </a:rPr>
              <a:t>but he’s only claiming 100s, why?</a:t>
            </a:r>
          </a:p>
        </p:txBody>
      </p:sp>
    </p:spTree>
    <p:extLst>
      <p:ext uri="{BB962C8B-B14F-4D97-AF65-F5344CB8AC3E}">
        <p14:creationId xmlns:p14="http://schemas.microsoft.com/office/powerpoint/2010/main" val="25135343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St. Ives fair court: </a:t>
            </a:r>
            <a:r>
              <a:rPr lang="en-US" sz="2400" dirty="0" smtClean="0"/>
              <a:t>Spicer </a:t>
            </a:r>
            <a:r>
              <a:rPr lang="en-US" sz="2400" dirty="0"/>
              <a:t>v. </a:t>
            </a:r>
            <a:r>
              <a:rPr lang="en-US" sz="2400" dirty="0" smtClean="0"/>
              <a:t>Chapman </a:t>
            </a:r>
            <a:r>
              <a:rPr lang="en-US" sz="2400" dirty="0" smtClean="0"/>
              <a:t>(cont’d</a:t>
            </a:r>
            <a:r>
              <a:rPr lang="nb-NO" sz="2400" smtClean="0"/>
              <a:t>)</a:t>
            </a:r>
            <a:endParaRPr lang="en-US" altLang="en-US" sz="2400" dirty="0"/>
          </a:p>
        </p:txBody>
      </p:sp>
      <p:sp>
        <p:nvSpPr>
          <p:cNvPr id="14342" name="TextBox 9"/>
          <p:cNvSpPr txBox="1">
            <a:spLocks noChangeArrowheads="1"/>
          </p:cNvSpPr>
          <p:nvPr/>
        </p:nvSpPr>
        <p:spPr bwMode="auto">
          <a:xfrm>
            <a:off x="519546" y="862013"/>
            <a:ext cx="84403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sz="2000" dirty="0" smtClean="0">
                <a:solidFill>
                  <a:schemeClr val="bg1"/>
                </a:solidFill>
              </a:rPr>
              <a:t>Jury’s version:</a:t>
            </a: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
        <p:nvSpPr>
          <p:cNvPr id="4" name="TextBox 3"/>
          <p:cNvSpPr txBox="1"/>
          <p:nvPr/>
        </p:nvSpPr>
        <p:spPr>
          <a:xfrm>
            <a:off x="591605" y="2920380"/>
            <a:ext cx="8229600" cy="707886"/>
          </a:xfrm>
          <a:prstGeom prst="rect">
            <a:avLst/>
          </a:prstGeom>
          <a:noFill/>
        </p:spPr>
        <p:txBody>
          <a:bodyPr wrap="square" rtlCol="0">
            <a:spAutoFit/>
          </a:bodyPr>
          <a:lstStyle/>
          <a:p>
            <a:r>
              <a:rPr lang="en-US" sz="2000" dirty="0">
                <a:solidFill>
                  <a:schemeClr val="bg1"/>
                </a:solidFill>
              </a:rPr>
              <a:t>One way to reconcile the figures: the jury is right about the numbers and Spicer is right about the deal. If so, Chapman to Spicer 60s:</a:t>
            </a:r>
          </a:p>
        </p:txBody>
      </p:sp>
      <p:graphicFrame>
        <p:nvGraphicFramePr>
          <p:cNvPr id="5" name="Table 4"/>
          <p:cNvGraphicFramePr>
            <a:graphicFrameLocks noGrp="1"/>
          </p:cNvGraphicFramePr>
          <p:nvPr>
            <p:extLst>
              <p:ext uri="{D42A27DB-BD31-4B8C-83A1-F6EECF244321}">
                <p14:modId xmlns:p14="http://schemas.microsoft.com/office/powerpoint/2010/main" val="3513798609"/>
              </p:ext>
            </p:extLst>
          </p:nvPr>
        </p:nvGraphicFramePr>
        <p:xfrm>
          <a:off x="628650" y="1379668"/>
          <a:ext cx="7886700" cy="1540712"/>
        </p:xfrm>
        <a:graphic>
          <a:graphicData uri="http://schemas.openxmlformats.org/drawingml/2006/table">
            <a:tbl>
              <a:tblPr firstRow="1" firstCol="1" lastRow="1" lastCol="1" bandRow="1" bandCol="1">
                <a:tableStyleId>{5C22544A-7EE6-4342-B048-85BDC9FD1C3A}</a:tableStyleId>
              </a:tblPr>
              <a:tblGrid>
                <a:gridCol w="2628900">
                  <a:extLst>
                    <a:ext uri="{9D8B030D-6E8A-4147-A177-3AD203B41FA5}">
                      <a16:colId xmlns:a16="http://schemas.microsoft.com/office/drawing/2014/main" val="770769429"/>
                    </a:ext>
                  </a:extLst>
                </a:gridCol>
                <a:gridCol w="2628900">
                  <a:extLst>
                    <a:ext uri="{9D8B030D-6E8A-4147-A177-3AD203B41FA5}">
                      <a16:colId xmlns:a16="http://schemas.microsoft.com/office/drawing/2014/main" val="1600312297"/>
                    </a:ext>
                  </a:extLst>
                </a:gridCol>
                <a:gridCol w="2628900">
                  <a:extLst>
                    <a:ext uri="{9D8B030D-6E8A-4147-A177-3AD203B41FA5}">
                      <a16:colId xmlns:a16="http://schemas.microsoft.com/office/drawing/2014/main" val="43557857"/>
                    </a:ext>
                  </a:extLst>
                </a:gridCol>
              </a:tblGrid>
              <a:tr h="385178">
                <a:tc>
                  <a:txBody>
                    <a:bodyPr/>
                    <a:lstStyle/>
                    <a:p>
                      <a:pPr marL="0" marR="0">
                        <a:spcBef>
                          <a:spcPts val="0"/>
                        </a:spcBef>
                        <a:spcAft>
                          <a:spcPts val="0"/>
                        </a:spcAft>
                      </a:pPr>
                      <a:r>
                        <a:rPr lang="en-US" sz="1400" dirty="0">
                          <a:solidFill>
                            <a:schemeClr val="tx1"/>
                          </a:solidFill>
                          <a:effectLst/>
                        </a:rPr>
                        <a:t>Spicer</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solidFill>
                            <a:schemeClr val="tx1"/>
                          </a:solidFill>
                          <a:effectLst/>
                        </a:rPr>
                        <a:t>Chapman</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solidFill>
                            <a:schemeClr val="tx1"/>
                          </a:solidFill>
                          <a:effectLst/>
                        </a:rPr>
                        <a:t>For</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58577656"/>
                  </a:ext>
                </a:extLst>
              </a:tr>
              <a:tr h="385178">
                <a:tc>
                  <a:txBody>
                    <a:bodyPr/>
                    <a:lstStyle/>
                    <a:p>
                      <a:pPr marL="0" marR="0">
                        <a:spcBef>
                          <a:spcPts val="0"/>
                        </a:spcBef>
                        <a:spcAft>
                          <a:spcPts val="0"/>
                        </a:spcAft>
                      </a:pPr>
                      <a:r>
                        <a:rPr lang="en-US" sz="1400" dirty="0">
                          <a:solidFill>
                            <a:schemeClr val="tx1"/>
                          </a:solidFill>
                          <a:effectLst/>
                        </a:rPr>
                        <a:t>+60</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solidFill>
                            <a:schemeClr val="tx1"/>
                          </a:solidFill>
                          <a:effectLst/>
                        </a:rPr>
                        <a:t>-60</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solidFill>
                            <a:schemeClr val="tx1"/>
                          </a:solidFill>
                          <a:effectLst/>
                        </a:rPr>
                        <a:t>initial capital</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04388815"/>
                  </a:ext>
                </a:extLst>
              </a:tr>
              <a:tr h="385178">
                <a:tc>
                  <a:txBody>
                    <a:bodyPr/>
                    <a:lstStyle/>
                    <a:p>
                      <a:pPr marL="0" marR="0">
                        <a:spcBef>
                          <a:spcPts val="0"/>
                        </a:spcBef>
                        <a:spcAft>
                          <a:spcPts val="0"/>
                        </a:spcAft>
                      </a:pPr>
                      <a:r>
                        <a:rPr lang="en-US" sz="1400" dirty="0">
                          <a:solidFill>
                            <a:schemeClr val="tx1"/>
                          </a:solidFill>
                          <a:effectLst/>
                        </a:rPr>
                        <a:t>-40</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solidFill>
                            <a:schemeClr val="tx1"/>
                          </a:solidFill>
                          <a:effectLst/>
                        </a:rPr>
                        <a:t>+40</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solidFill>
                            <a:schemeClr val="tx1"/>
                          </a:solidFill>
                          <a:effectLst/>
                        </a:rPr>
                        <a:t>land</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73821207"/>
                  </a:ext>
                </a:extLst>
              </a:tr>
              <a:tr h="385178">
                <a:tc>
                  <a:txBody>
                    <a:bodyPr/>
                    <a:lstStyle/>
                    <a:p>
                      <a:pPr marL="0" marR="0">
                        <a:spcBef>
                          <a:spcPts val="0"/>
                        </a:spcBef>
                        <a:spcAft>
                          <a:spcPts val="500"/>
                        </a:spcAft>
                      </a:pPr>
                      <a:r>
                        <a:rPr lang="en-US" sz="1400" dirty="0">
                          <a:solidFill>
                            <a:schemeClr val="tx1"/>
                          </a:solidFill>
                          <a:effectLst/>
                        </a:rPr>
                        <a:t>-20</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500"/>
                        </a:spcAft>
                      </a:pPr>
                      <a:r>
                        <a:rPr lang="en-US" sz="1400" dirty="0">
                          <a:solidFill>
                            <a:schemeClr val="tx1"/>
                          </a:solidFill>
                          <a:effectLst/>
                        </a:rPr>
                        <a:t>+20</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500"/>
                        </a:spcAft>
                      </a:pPr>
                      <a:r>
                        <a:rPr lang="en-US" sz="1400" dirty="0">
                          <a:solidFill>
                            <a:schemeClr val="tx1"/>
                          </a:solidFill>
                          <a:effectLst/>
                        </a:rPr>
                        <a:t>2 horses</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85119857"/>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336020152"/>
              </p:ext>
            </p:extLst>
          </p:nvPr>
        </p:nvGraphicFramePr>
        <p:xfrm>
          <a:off x="628650" y="3628266"/>
          <a:ext cx="7886700" cy="2635446"/>
        </p:xfrm>
        <a:graphic>
          <a:graphicData uri="http://schemas.openxmlformats.org/drawingml/2006/table">
            <a:tbl>
              <a:tblPr firstRow="1" firstCol="1" lastRow="1" lastCol="1" bandRow="1" bandCol="1">
                <a:tableStyleId>{5C22544A-7EE6-4342-B048-85BDC9FD1C3A}</a:tableStyleId>
              </a:tblPr>
              <a:tblGrid>
                <a:gridCol w="2628900">
                  <a:extLst>
                    <a:ext uri="{9D8B030D-6E8A-4147-A177-3AD203B41FA5}">
                      <a16:colId xmlns:a16="http://schemas.microsoft.com/office/drawing/2014/main" val="1110204691"/>
                    </a:ext>
                  </a:extLst>
                </a:gridCol>
                <a:gridCol w="2628900">
                  <a:extLst>
                    <a:ext uri="{9D8B030D-6E8A-4147-A177-3AD203B41FA5}">
                      <a16:colId xmlns:a16="http://schemas.microsoft.com/office/drawing/2014/main" val="1994026622"/>
                    </a:ext>
                  </a:extLst>
                </a:gridCol>
                <a:gridCol w="2628900">
                  <a:extLst>
                    <a:ext uri="{9D8B030D-6E8A-4147-A177-3AD203B41FA5}">
                      <a16:colId xmlns:a16="http://schemas.microsoft.com/office/drawing/2014/main" val="3409069794"/>
                    </a:ext>
                  </a:extLst>
                </a:gridCol>
              </a:tblGrid>
              <a:tr h="878482">
                <a:tc>
                  <a:txBody>
                    <a:bodyPr/>
                    <a:lstStyle/>
                    <a:p>
                      <a:pPr marL="0" marR="0">
                        <a:spcBef>
                          <a:spcPts val="0"/>
                        </a:spcBef>
                        <a:spcAft>
                          <a:spcPts val="0"/>
                        </a:spcAft>
                      </a:pPr>
                      <a:r>
                        <a:rPr lang="en-US" sz="1400" dirty="0">
                          <a:solidFill>
                            <a:schemeClr val="tx1"/>
                          </a:solidFill>
                          <a:effectLst/>
                        </a:rPr>
                        <a:t>Chapman is owed: 60s + 55s 10.5d. (profit) =</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solidFill>
                            <a:schemeClr val="tx1"/>
                          </a:solidFill>
                          <a:effectLst/>
                        </a:rPr>
                        <a:t>115s</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solidFill>
                            <a:schemeClr val="tx1"/>
                          </a:solidFill>
                          <a:effectLst/>
                        </a:rPr>
                        <a:t>10.5d</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85036468"/>
                  </a:ext>
                </a:extLst>
              </a:tr>
              <a:tr h="439241">
                <a:tc>
                  <a:txBody>
                    <a:bodyPr/>
                    <a:lstStyle/>
                    <a:p>
                      <a:pPr marL="0" marR="0" algn="r">
                        <a:spcBef>
                          <a:spcPts val="0"/>
                        </a:spcBef>
                        <a:spcAft>
                          <a:spcPts val="0"/>
                        </a:spcAft>
                      </a:pPr>
                      <a:r>
                        <a:rPr lang="en-US" sz="1400" dirty="0">
                          <a:solidFill>
                            <a:schemeClr val="tx1"/>
                          </a:solidFill>
                          <a:effectLst/>
                        </a:rPr>
                        <a:t>Spicer has paid</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solidFill>
                            <a:schemeClr val="tx1"/>
                          </a:solidFill>
                          <a:effectLst/>
                        </a:rPr>
                        <a:t>60s</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solidFill>
                            <a:schemeClr val="tx1"/>
                          </a:solidFill>
                          <a:effectLst/>
                        </a:rPr>
                        <a:t> </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39010136"/>
                  </a:ext>
                </a:extLst>
              </a:tr>
              <a:tr h="439241">
                <a:tc>
                  <a:txBody>
                    <a:bodyPr/>
                    <a:lstStyle/>
                    <a:p>
                      <a:pPr marL="0" marR="0" algn="r">
                        <a:spcBef>
                          <a:spcPts val="0"/>
                        </a:spcBef>
                        <a:spcAft>
                          <a:spcPts val="0"/>
                        </a:spcAft>
                      </a:pPr>
                      <a:r>
                        <a:rPr lang="en-US" sz="1400" dirty="0">
                          <a:solidFill>
                            <a:schemeClr val="tx1"/>
                          </a:solidFill>
                          <a:effectLst/>
                        </a:rPr>
                        <a:t>Spicer owes</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solidFill>
                            <a:schemeClr val="tx1"/>
                          </a:solidFill>
                          <a:effectLst/>
                        </a:rPr>
                        <a:t>55s</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solidFill>
                            <a:schemeClr val="tx1"/>
                          </a:solidFill>
                          <a:effectLst/>
                        </a:rPr>
                        <a:t>10.5d</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95275270"/>
                  </a:ext>
                </a:extLst>
              </a:tr>
              <a:tr h="439241">
                <a:tc>
                  <a:txBody>
                    <a:bodyPr/>
                    <a:lstStyle/>
                    <a:p>
                      <a:pPr marL="0" marR="0" algn="r">
                        <a:spcBef>
                          <a:spcPts val="0"/>
                        </a:spcBef>
                        <a:spcAft>
                          <a:spcPts val="0"/>
                        </a:spcAft>
                      </a:pPr>
                      <a:r>
                        <a:rPr lang="en-US" sz="1400" dirty="0">
                          <a:solidFill>
                            <a:schemeClr val="tx1"/>
                          </a:solidFill>
                          <a:effectLst/>
                        </a:rPr>
                        <a:t>Chapman owes</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solidFill>
                            <a:schemeClr val="tx1"/>
                          </a:solidFill>
                          <a:effectLst/>
                        </a:rPr>
                        <a:t>148s</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solidFill>
                            <a:schemeClr val="tx1"/>
                          </a:solidFill>
                          <a:effectLst/>
                        </a:rPr>
                        <a:t>8d</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03225732"/>
                  </a:ext>
                </a:extLst>
              </a:tr>
              <a:tr h="439241">
                <a:tc>
                  <a:txBody>
                    <a:bodyPr/>
                    <a:lstStyle/>
                    <a:p>
                      <a:pPr marL="0" marR="0" algn="r">
                        <a:spcBef>
                          <a:spcPts val="0"/>
                        </a:spcBef>
                        <a:spcAft>
                          <a:spcPts val="500"/>
                        </a:spcAft>
                      </a:pPr>
                      <a:r>
                        <a:rPr lang="en-US" sz="1400" dirty="0">
                          <a:solidFill>
                            <a:schemeClr val="tx1"/>
                          </a:solidFill>
                          <a:effectLst/>
                        </a:rPr>
                        <a:t>Net (Chapman owes)</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spcBef>
                          <a:spcPts val="0"/>
                        </a:spcBef>
                        <a:spcAft>
                          <a:spcPts val="500"/>
                        </a:spcAft>
                      </a:pPr>
                      <a:r>
                        <a:rPr lang="en-US" sz="1400" dirty="0">
                          <a:solidFill>
                            <a:schemeClr val="tx1"/>
                          </a:solidFill>
                          <a:effectLst/>
                        </a:rPr>
                        <a:t>93s</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spcBef>
                          <a:spcPts val="0"/>
                        </a:spcBef>
                        <a:spcAft>
                          <a:spcPts val="500"/>
                        </a:spcAft>
                      </a:pPr>
                      <a:r>
                        <a:rPr lang="en-US" sz="1400" dirty="0">
                          <a:solidFill>
                            <a:schemeClr val="tx1"/>
                          </a:solidFill>
                          <a:effectLst/>
                        </a:rPr>
                        <a:t>2.5d</a:t>
                      </a:r>
                      <a:endParaRPr lang="en-US" sz="14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75758813"/>
                  </a:ext>
                </a:extLst>
              </a:tr>
            </a:tbl>
          </a:graphicData>
        </a:graphic>
      </p:graphicFrame>
      <p:sp>
        <p:nvSpPr>
          <p:cNvPr id="9" name="TextBox 8"/>
          <p:cNvSpPr txBox="1"/>
          <p:nvPr/>
        </p:nvSpPr>
        <p:spPr>
          <a:xfrm>
            <a:off x="591605" y="6365163"/>
            <a:ext cx="8229600" cy="400110"/>
          </a:xfrm>
          <a:prstGeom prst="rect">
            <a:avLst/>
          </a:prstGeom>
          <a:noFill/>
        </p:spPr>
        <p:txBody>
          <a:bodyPr wrap="square" rtlCol="0">
            <a:spAutoFit/>
          </a:bodyPr>
          <a:lstStyle/>
          <a:p>
            <a:r>
              <a:rPr lang="en-US" sz="2000" dirty="0" smtClean="0">
                <a:solidFill>
                  <a:schemeClr val="bg1"/>
                </a:solidFill>
              </a:rPr>
              <a:t>Add </a:t>
            </a:r>
            <a:r>
              <a:rPr lang="en-US" sz="2000" dirty="0">
                <a:solidFill>
                  <a:schemeClr val="bg1"/>
                </a:solidFill>
              </a:rPr>
              <a:t>6s 7.5d for costs or rounding and you get </a:t>
            </a:r>
            <a:r>
              <a:rPr lang="en-US" sz="2000" dirty="0" smtClean="0">
                <a:solidFill>
                  <a:schemeClr val="bg1"/>
                </a:solidFill>
              </a:rPr>
              <a:t>100s.</a:t>
            </a:r>
            <a:endParaRPr lang="en-US" sz="2000" dirty="0">
              <a:solidFill>
                <a:schemeClr val="bg1"/>
              </a:solidFill>
            </a:endParaRPr>
          </a:p>
        </p:txBody>
      </p:sp>
    </p:spTree>
    <p:extLst>
      <p:ext uri="{BB962C8B-B14F-4D97-AF65-F5344CB8AC3E}">
        <p14:creationId xmlns:p14="http://schemas.microsoft.com/office/powerpoint/2010/main" val="3406544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St. Ives fair court: </a:t>
            </a:r>
            <a:r>
              <a:rPr lang="en-US" sz="2400" dirty="0" smtClean="0"/>
              <a:t>Spicer </a:t>
            </a:r>
            <a:r>
              <a:rPr lang="en-US" sz="2400" dirty="0"/>
              <a:t>v. </a:t>
            </a:r>
            <a:r>
              <a:rPr lang="en-US" sz="2400" dirty="0" smtClean="0"/>
              <a:t>Chapman </a:t>
            </a:r>
            <a:r>
              <a:rPr lang="en-US" sz="2400" dirty="0" smtClean="0"/>
              <a:t>(cont’d</a:t>
            </a:r>
            <a:r>
              <a:rPr lang="nb-NO" sz="2400" smtClean="0"/>
              <a:t>)</a:t>
            </a:r>
            <a:endParaRPr lang="en-US" altLang="en-US" sz="2400" dirty="0"/>
          </a:p>
        </p:txBody>
      </p:sp>
      <p:sp>
        <p:nvSpPr>
          <p:cNvPr id="14342" name="TextBox 9"/>
          <p:cNvSpPr txBox="1">
            <a:spLocks noChangeArrowheads="1"/>
          </p:cNvSpPr>
          <p:nvPr/>
        </p:nvSpPr>
        <p:spPr bwMode="auto">
          <a:xfrm>
            <a:off x="519546" y="862013"/>
            <a:ext cx="8440304"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sz="2000" dirty="0">
                <a:solidFill>
                  <a:schemeClr val="bg1"/>
                </a:solidFill>
              </a:rPr>
              <a:t>Can we speculate as to what went wrong here? The jury’s ultimate verdict is implausible. Chapman (the word means merchant) is almost certainly not lending Spicer money gratuitously. Either they agreed to share in the profits and losses, in which case (assuming that the jury’s evaluations are right) Chapman owes Spicer 93s 2.5d, or Chapman was to get profits but not share in losses, in which case Spicer owes Chapman 55s 10.5d. Hence the jury split the difference. Why?:</a:t>
            </a: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
        <p:nvSpPr>
          <p:cNvPr id="4" name="TextBox 3"/>
          <p:cNvSpPr txBox="1"/>
          <p:nvPr/>
        </p:nvSpPr>
        <p:spPr>
          <a:xfrm>
            <a:off x="494925" y="3108782"/>
            <a:ext cx="8229600" cy="3477875"/>
          </a:xfrm>
          <a:prstGeom prst="rect">
            <a:avLst/>
          </a:prstGeom>
          <a:noFill/>
        </p:spPr>
        <p:txBody>
          <a:bodyPr wrap="square" rtlCol="0">
            <a:spAutoFit/>
          </a:bodyPr>
          <a:lstStyle/>
          <a:p>
            <a:r>
              <a:rPr lang="en-US" sz="2000" dirty="0">
                <a:solidFill>
                  <a:schemeClr val="bg1"/>
                </a:solidFill>
              </a:rPr>
              <a:t>Clearly the sale of porret seed in Scotland was a high-risk enterprise, but the potential rewards were also great. The first two trips (assuming that Spicer put in 120s to match the 60s) yielded a profit of 165s on an investment of 180s. That’s a 92% return. Of course, the third trip, if we believe Spicer’s numbers, yielded roughly a 360% loss. (Hard to imagine how that could have happened unless the 120s was only for buying the porret seed, and the Scots not only stole the seed but also stole Spicer’s animals, etc., on the third trip. Of course, it may not have been quite that deliberate. The spring of 1296 was not a good time to be doing business in Scotland; it was right in the middle of Edward I’s war with Scotland.)</a:t>
            </a:r>
          </a:p>
        </p:txBody>
      </p:sp>
    </p:spTree>
    <p:extLst>
      <p:ext uri="{BB962C8B-B14F-4D97-AF65-F5344CB8AC3E}">
        <p14:creationId xmlns:p14="http://schemas.microsoft.com/office/powerpoint/2010/main" val="31659639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St. Ives fair court: </a:t>
            </a:r>
            <a:r>
              <a:rPr lang="en-US" sz="2400" dirty="0" smtClean="0"/>
              <a:t>Spicer </a:t>
            </a:r>
            <a:r>
              <a:rPr lang="en-US" sz="2400" dirty="0"/>
              <a:t>v. </a:t>
            </a:r>
            <a:r>
              <a:rPr lang="en-US" sz="2400" dirty="0" smtClean="0"/>
              <a:t>Chapman </a:t>
            </a:r>
            <a:r>
              <a:rPr lang="en-US" sz="2400" dirty="0" smtClean="0"/>
              <a:t>(cont’d</a:t>
            </a:r>
            <a:r>
              <a:rPr lang="nb-NO" sz="2400" smtClean="0"/>
              <a:t>)</a:t>
            </a:r>
            <a:endParaRPr lang="en-US" altLang="en-US" sz="2400" dirty="0"/>
          </a:p>
        </p:txBody>
      </p:sp>
      <p:sp>
        <p:nvSpPr>
          <p:cNvPr id="14342" name="TextBox 9"/>
          <p:cNvSpPr txBox="1">
            <a:spLocks noChangeArrowheads="1"/>
          </p:cNvSpPr>
          <p:nvPr/>
        </p:nvSpPr>
        <p:spPr bwMode="auto">
          <a:xfrm>
            <a:off x="519546" y="862013"/>
            <a:ext cx="8440304"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sz="2000" dirty="0">
                <a:solidFill>
                  <a:schemeClr val="bg1"/>
                </a:solidFill>
              </a:rPr>
              <a:t>The principal thrust, however, of Spicer’s argument may not have anything to do with the harshness of the deal. It may be that if you (Chapman) are going to avoid the usury prohibition by taking a share of profits rather than direct interest, you have to share in the losses as well. This, then, is the proposition that the jury refuses to buy. One of the reasons, however, why it refuses to buy it is that it is able to see the transaction as wash for Chapman. If we take the jury’s evaluations, then Chapman got no profits, so we don’t have to get into the question whether he should share the losses as well.</a:t>
            </a: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6893995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St. Ives fair court: </a:t>
            </a:r>
            <a:r>
              <a:rPr lang="en-US" sz="2400" dirty="0" smtClean="0"/>
              <a:t>Spicer </a:t>
            </a:r>
            <a:r>
              <a:rPr lang="en-US" sz="2400" dirty="0"/>
              <a:t>v. </a:t>
            </a:r>
            <a:r>
              <a:rPr lang="en-US" sz="2400" dirty="0" smtClean="0"/>
              <a:t>Chapman </a:t>
            </a:r>
            <a:r>
              <a:rPr lang="en-US" sz="2400" dirty="0" smtClean="0"/>
              <a:t>(cont’d</a:t>
            </a:r>
            <a:r>
              <a:rPr lang="nb-NO" sz="2400" smtClean="0"/>
              <a:t>)</a:t>
            </a:r>
            <a:endParaRPr lang="en-US" altLang="en-US" sz="2400" dirty="0"/>
          </a:p>
        </p:txBody>
      </p:sp>
      <p:sp>
        <p:nvSpPr>
          <p:cNvPr id="14342" name="TextBox 9"/>
          <p:cNvSpPr txBox="1">
            <a:spLocks noChangeArrowheads="1"/>
          </p:cNvSpPr>
          <p:nvPr/>
        </p:nvSpPr>
        <p:spPr bwMode="auto">
          <a:xfrm>
            <a:off x="519546" y="862013"/>
            <a:ext cx="8440304"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sz="2000" dirty="0">
                <a:solidFill>
                  <a:schemeClr val="bg1"/>
                </a:solidFill>
              </a:rPr>
              <a:t>Apart from this speculation we can add a few solid legal points</a:t>
            </a:r>
            <a:r>
              <a:rPr lang="en-US" sz="2000" dirty="0" smtClean="0">
                <a:solidFill>
                  <a:schemeClr val="bg1"/>
                </a:solidFill>
              </a:rPr>
              <a:t>:</a:t>
            </a:r>
          </a:p>
          <a:p>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No </a:t>
            </a:r>
            <a:r>
              <a:rPr lang="en-US" sz="2000" dirty="0">
                <a:solidFill>
                  <a:schemeClr val="bg1"/>
                </a:solidFill>
              </a:rPr>
              <a:t>rule about single </a:t>
            </a:r>
            <a:r>
              <a:rPr lang="en-US" sz="2000" dirty="0" smtClean="0">
                <a:solidFill>
                  <a:schemeClr val="bg1"/>
                </a:solidFill>
              </a:rPr>
              <a:t>claim</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Complex </a:t>
            </a:r>
            <a:r>
              <a:rPr lang="en-US" sz="2000" dirty="0">
                <a:solidFill>
                  <a:schemeClr val="bg1"/>
                </a:solidFill>
              </a:rPr>
              <a:t>cases can be </a:t>
            </a:r>
            <a:r>
              <a:rPr lang="en-US" sz="2000" dirty="0" smtClean="0">
                <a:solidFill>
                  <a:schemeClr val="bg1"/>
                </a:solidFill>
              </a:rPr>
              <a:t>brought</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Fair </a:t>
            </a:r>
            <a:r>
              <a:rPr lang="en-US" sz="2000" dirty="0">
                <a:solidFill>
                  <a:schemeClr val="bg1"/>
                </a:solidFill>
              </a:rPr>
              <a:t>courts can do accountings that arise from partnerships</a:t>
            </a:r>
          </a:p>
          <a:p>
            <a:pPr marL="342900" indent="-342900">
              <a:buFont typeface="Arial" panose="020B0604020202020204" pitchFamily="34" charset="0"/>
              <a:buChar char="•"/>
            </a:pPr>
            <a:endParaRPr lang="en-US" sz="2000" dirty="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26756855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r-FR" sz="2400" dirty="0"/>
              <a:t>Assizes at </a:t>
            </a:r>
            <a:r>
              <a:rPr lang="fr-FR" sz="2400" dirty="0" smtClean="0"/>
              <a:t>Southampton: Dunstable </a:t>
            </a:r>
            <a:r>
              <a:rPr lang="fr-FR" sz="2400" dirty="0"/>
              <a:t>v. Le </a:t>
            </a:r>
            <a:r>
              <a:rPr lang="fr-FR" sz="2400" dirty="0" smtClean="0"/>
              <a:t>Bal (1278) (</a:t>
            </a:r>
            <a:r>
              <a:rPr lang="fr-FR" sz="2400" i="1" dirty="0" smtClean="0"/>
              <a:t>Mats</a:t>
            </a:r>
            <a:r>
              <a:rPr lang="fr-FR" sz="2400" dirty="0" smtClean="0"/>
              <a:t>. </a:t>
            </a:r>
            <a:r>
              <a:rPr lang="fr-FR" sz="2400" dirty="0"/>
              <a:t>p. VII–37</a:t>
            </a:r>
            <a:endParaRPr lang="en-US" altLang="en-US" sz="2400" dirty="0"/>
          </a:p>
        </p:txBody>
      </p:sp>
      <p:sp>
        <p:nvSpPr>
          <p:cNvPr id="14342" name="TextBox 9"/>
          <p:cNvSpPr txBox="1">
            <a:spLocks noChangeArrowheads="1"/>
          </p:cNvSpPr>
          <p:nvPr/>
        </p:nvSpPr>
        <p:spPr bwMode="auto">
          <a:xfrm>
            <a:off x="477078" y="1080674"/>
            <a:ext cx="8440304"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000" dirty="0">
                <a:solidFill>
                  <a:schemeClr val="bg1"/>
                </a:solidFill>
              </a:rPr>
              <a:t>The record is an extract from an assize roll of 1278. The commissioners </a:t>
            </a:r>
            <a:r>
              <a:rPr lang="en-US" sz="2000">
                <a:solidFill>
                  <a:schemeClr val="bg1"/>
                </a:solidFill>
              </a:rPr>
              <a:t>of </a:t>
            </a:r>
            <a:r>
              <a:rPr lang="en-US" sz="2000" smtClean="0">
                <a:solidFill>
                  <a:schemeClr val="bg1"/>
                </a:solidFill>
              </a:rPr>
              <a:t>assize, Solomon </a:t>
            </a:r>
            <a:r>
              <a:rPr lang="en-US" sz="2000" dirty="0">
                <a:solidFill>
                  <a:schemeClr val="bg1"/>
                </a:solidFill>
              </a:rPr>
              <a:t>of Rochester and </a:t>
            </a:r>
            <a:r>
              <a:rPr lang="en-US" sz="2000" dirty="0" smtClean="0">
                <a:solidFill>
                  <a:schemeClr val="bg1"/>
                </a:solidFill>
              </a:rPr>
              <a:t>Mr Thomas </a:t>
            </a:r>
            <a:r>
              <a:rPr lang="en-US" sz="2000">
                <a:solidFill>
                  <a:schemeClr val="bg1"/>
                </a:solidFill>
              </a:rPr>
              <a:t>de </a:t>
            </a:r>
            <a:r>
              <a:rPr lang="en-US" sz="2000" smtClean="0">
                <a:solidFill>
                  <a:schemeClr val="bg1"/>
                </a:solidFill>
              </a:rPr>
              <a:t>Sutherington, </a:t>
            </a:r>
            <a:r>
              <a:rPr lang="en-US" sz="2000" dirty="0">
                <a:solidFill>
                  <a:schemeClr val="bg1"/>
                </a:solidFill>
              </a:rPr>
              <a:t>were almost certainly to take the assizes in Hampshire and perhaps also to deliver the gaols. </a:t>
            </a:r>
            <a:r>
              <a:rPr lang="en-US" sz="2000" dirty="0" smtClean="0">
                <a:solidFill>
                  <a:schemeClr val="bg1"/>
                </a:solidFill>
              </a:rPr>
              <a:t>These men </a:t>
            </a:r>
            <a:r>
              <a:rPr lang="en-US" sz="2000" dirty="0">
                <a:solidFill>
                  <a:schemeClr val="bg1"/>
                </a:solidFill>
              </a:rPr>
              <a:t>regularly served as justices itinerant. Our case, however, is not heard pursuant to the general commission. Rather, it is heard pursuant to a commission of oyer and </a:t>
            </a:r>
            <a:r>
              <a:rPr lang="en-US" sz="2000" dirty="0" smtClean="0">
                <a:solidFill>
                  <a:schemeClr val="bg1"/>
                </a:solidFill>
              </a:rPr>
              <a:t>terminer </a:t>
            </a:r>
            <a:r>
              <a:rPr lang="en-US" sz="2000" dirty="0">
                <a:solidFill>
                  <a:schemeClr val="bg1"/>
                </a:solidFill>
              </a:rPr>
              <a:t>that issued out of the </a:t>
            </a:r>
            <a:r>
              <a:rPr lang="en-US" sz="2000" dirty="0" smtClean="0">
                <a:solidFill>
                  <a:schemeClr val="bg1"/>
                </a:solidFill>
              </a:rPr>
              <a:t>Chancery.</a:t>
            </a:r>
          </a:p>
          <a:p>
            <a:r>
              <a:rPr lang="en-US" sz="800" dirty="0" smtClean="0">
                <a:solidFill>
                  <a:schemeClr val="bg1"/>
                </a:solidFill>
              </a:rPr>
              <a:t> </a:t>
            </a:r>
            <a:endParaRPr lang="en-US" sz="800" dirty="0">
              <a:solidFill>
                <a:schemeClr val="bg1"/>
              </a:solidFill>
            </a:endParaRPr>
          </a:p>
          <a:p>
            <a:pPr marL="342900" indent="-342900">
              <a:buFont typeface="Arial" panose="020B0604020202020204" pitchFamily="34" charset="0"/>
              <a:buChar char="•"/>
            </a:pPr>
            <a:r>
              <a:rPr lang="en-US" sz="2000" dirty="0">
                <a:solidFill>
                  <a:schemeClr val="bg1"/>
                </a:solidFill>
              </a:rPr>
              <a:t>The </a:t>
            </a:r>
            <a:r>
              <a:rPr lang="en-US" sz="2000" dirty="0" smtClean="0">
                <a:solidFill>
                  <a:schemeClr val="bg1"/>
                </a:solidFill>
              </a:rPr>
              <a:t>commission </a:t>
            </a:r>
            <a:r>
              <a:rPr lang="en-US" sz="2000" dirty="0">
                <a:solidFill>
                  <a:schemeClr val="bg1"/>
                </a:solidFill>
              </a:rPr>
              <a:t>is not one like one of the standard writs in the register for beginning litigation (though </a:t>
            </a:r>
            <a:r>
              <a:rPr lang="en-US" sz="2000" dirty="0" smtClean="0">
                <a:solidFill>
                  <a:schemeClr val="bg1"/>
                </a:solidFill>
              </a:rPr>
              <a:t>early registers </a:t>
            </a:r>
            <a:r>
              <a:rPr lang="en-US" sz="2000" dirty="0">
                <a:solidFill>
                  <a:schemeClr val="bg1"/>
                </a:solidFill>
              </a:rPr>
              <a:t>of </a:t>
            </a:r>
            <a:r>
              <a:rPr lang="en-US" sz="2000" dirty="0" smtClean="0">
                <a:solidFill>
                  <a:schemeClr val="bg1"/>
                </a:solidFill>
              </a:rPr>
              <a:t>writs do </a:t>
            </a:r>
            <a:r>
              <a:rPr lang="en-US" sz="2000">
                <a:solidFill>
                  <a:schemeClr val="bg1"/>
                </a:solidFill>
              </a:rPr>
              <a:t>contain </a:t>
            </a:r>
            <a:r>
              <a:rPr lang="en-US" sz="2000" smtClean="0">
                <a:solidFill>
                  <a:schemeClr val="bg1"/>
                </a:solidFill>
              </a:rPr>
              <a:t>some writs </a:t>
            </a:r>
            <a:r>
              <a:rPr lang="en-US" sz="2000" dirty="0">
                <a:solidFill>
                  <a:schemeClr val="bg1"/>
                </a:solidFill>
              </a:rPr>
              <a:t>in which matters are to be determined “according to the law merchant”). The case recites, in a long “whereas” </a:t>
            </a:r>
            <a:r>
              <a:rPr lang="en-US" sz="2000" dirty="0" smtClean="0">
                <a:solidFill>
                  <a:schemeClr val="bg1"/>
                </a:solidFill>
              </a:rPr>
              <a:t>clause, the </a:t>
            </a:r>
            <a:r>
              <a:rPr lang="en-US" sz="2000" dirty="0">
                <a:solidFill>
                  <a:schemeClr val="bg1"/>
                </a:solidFill>
              </a:rPr>
              <a:t>basics of William of Dunstable’s complaint. It then says that the lord king does not want such malice, if it has been done, to go unpunished, so he orders his commissioners to inquire into the matter in a rather precise way</a:t>
            </a:r>
            <a:r>
              <a:rPr lang="en-US" sz="2000" dirty="0" smtClean="0">
                <a:solidFill>
                  <a:schemeClr val="bg1"/>
                </a:solidFill>
              </a:rPr>
              <a:t>:</a:t>
            </a:r>
            <a:endParaRPr lang="en-US" sz="800" dirty="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35682935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r-FR" sz="2400" dirty="0"/>
              <a:t>Assizes at </a:t>
            </a:r>
            <a:r>
              <a:rPr lang="fr-FR" sz="2400" dirty="0" smtClean="0"/>
              <a:t>Southampton: Dunstable </a:t>
            </a:r>
            <a:r>
              <a:rPr lang="fr-FR" sz="2400" dirty="0"/>
              <a:t>v. Le </a:t>
            </a:r>
            <a:r>
              <a:rPr lang="fr-FR" sz="2400" dirty="0" smtClean="0"/>
              <a:t>Bal (cont’d)</a:t>
            </a:r>
            <a:endParaRPr lang="en-US" altLang="en-US" sz="2400" dirty="0"/>
          </a:p>
        </p:txBody>
      </p:sp>
      <p:sp>
        <p:nvSpPr>
          <p:cNvPr id="14342" name="TextBox 9"/>
          <p:cNvSpPr txBox="1">
            <a:spLocks noChangeArrowheads="1"/>
          </p:cNvSpPr>
          <p:nvPr/>
        </p:nvSpPr>
        <p:spPr bwMode="auto">
          <a:xfrm>
            <a:off x="457200" y="862013"/>
            <a:ext cx="8440304" cy="575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000" dirty="0" smtClean="0">
                <a:solidFill>
                  <a:schemeClr val="bg1"/>
                </a:solidFill>
              </a:rPr>
              <a:t>They </a:t>
            </a:r>
            <a:r>
              <a:rPr lang="en-US" sz="2000" dirty="0">
                <a:solidFill>
                  <a:schemeClr val="bg1"/>
                </a:solidFill>
              </a:rPr>
              <a:t>are to do it in the presence of lawful and discreet merchants and citizens of Winchester and by the oath of upright and lawful men of Winchester. This parallelism is maintained throughout the case. The merchants and citizens, who act as “assessors” (experts if you will) are not the same group as the jurors. </a:t>
            </a:r>
            <a:r>
              <a:rPr lang="en-US" sz="2000" dirty="0" smtClean="0">
                <a:solidFill>
                  <a:schemeClr val="bg1"/>
                </a:solidFill>
              </a:rPr>
              <a:t>By </a:t>
            </a:r>
            <a:r>
              <a:rPr lang="en-US" sz="2000" dirty="0">
                <a:solidFill>
                  <a:schemeClr val="bg1"/>
                </a:solidFill>
              </a:rPr>
              <a:t>these two groups the commissioners are to find out the truth of the matter and swift and appropriate amends are to be made in accordance with their findings and in accordance with the law merchant</a:t>
            </a:r>
            <a:r>
              <a:rPr lang="en-US" sz="2000" dirty="0" smtClean="0">
                <a:solidFill>
                  <a:schemeClr val="bg1"/>
                </a:solidFill>
              </a:rPr>
              <a:t>.</a:t>
            </a:r>
          </a:p>
          <a:p>
            <a:pPr marL="342900" indent="-342900">
              <a:buFont typeface="Arial" panose="020B0604020202020204" pitchFamily="34" charset="0"/>
              <a:buChar char="•"/>
            </a:pPr>
            <a:endParaRPr lang="en-US" sz="800" dirty="0" smtClean="0">
              <a:solidFill>
                <a:schemeClr val="bg1"/>
              </a:solidFill>
            </a:endParaRPr>
          </a:p>
          <a:p>
            <a:pPr marL="342900" indent="-342900">
              <a:buFont typeface="Arial" panose="020B0604020202020204" pitchFamily="34" charset="0"/>
              <a:buChar char="•"/>
            </a:pPr>
            <a:r>
              <a:rPr lang="en-US" sz="2000" dirty="0" smtClean="0">
                <a:solidFill>
                  <a:schemeClr val="bg1"/>
                </a:solidFill>
              </a:rPr>
              <a:t>One </a:t>
            </a:r>
            <a:r>
              <a:rPr lang="en-US" sz="2000" dirty="0">
                <a:solidFill>
                  <a:schemeClr val="bg1"/>
                </a:solidFill>
              </a:rPr>
              <a:t>of the big issues about the law merchant is whether it is a set of substantive rules or whether it is simply a set a procedures. That the procedure/substance distinction does not come easily to the men of this period makes it all the harder. We can read the writ in two ways: (1) if you find this to be true, then make an award according to the law merchant (in which case the law merchant simply tells you how to calculate the remedy for something that has already been determined to be actionable), or (2) if you find this to be true and if it is the sort of thing for which the law merchant provides redress, then supply redress. I lean toward the first interpretation, but you don’t have to.</a:t>
            </a:r>
            <a:endParaRPr lang="en-US" sz="2000" dirty="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41635457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r-FR" sz="2400" dirty="0"/>
              <a:t>Assizes at </a:t>
            </a:r>
            <a:r>
              <a:rPr lang="fr-FR" sz="2400" dirty="0" smtClean="0"/>
              <a:t>Southampton: Dunstable </a:t>
            </a:r>
            <a:r>
              <a:rPr lang="fr-FR" sz="2400" dirty="0"/>
              <a:t>v. Le </a:t>
            </a:r>
            <a:r>
              <a:rPr lang="fr-FR" sz="2400" dirty="0" smtClean="0"/>
              <a:t>Bal (cont’d)</a:t>
            </a:r>
            <a:endParaRPr lang="en-US" altLang="en-US" sz="2400" dirty="0"/>
          </a:p>
        </p:txBody>
      </p:sp>
      <p:sp>
        <p:nvSpPr>
          <p:cNvPr id="14342" name="TextBox 9"/>
          <p:cNvSpPr txBox="1">
            <a:spLocks noChangeArrowheads="1"/>
          </p:cNvSpPr>
          <p:nvPr/>
        </p:nvSpPr>
        <p:spPr bwMode="auto">
          <a:xfrm>
            <a:off x="457200" y="862013"/>
            <a:ext cx="8440304" cy="575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000" dirty="0" smtClean="0">
                <a:solidFill>
                  <a:schemeClr val="bg1"/>
                </a:solidFill>
              </a:rPr>
              <a:t>What’s </a:t>
            </a:r>
            <a:r>
              <a:rPr lang="en-US" sz="2000" dirty="0">
                <a:solidFill>
                  <a:schemeClr val="bg1"/>
                </a:solidFill>
              </a:rPr>
              <a:t>Dunstable’s gripe? He bought wool on the basis of samples. When he opened up the wool in a foreign market (S. Omer, Artois, modern Pas de Calais, close to the border of Flanders), it did not conform to his samples, indeed it was “vile, useless and altogether differing from his agreement.” Hence, he lost £100</a:t>
            </a:r>
            <a:r>
              <a:rPr lang="en-US" sz="2000" dirty="0" smtClean="0">
                <a:solidFill>
                  <a:schemeClr val="bg1"/>
                </a:solidFill>
              </a:rPr>
              <a:t>.</a:t>
            </a:r>
            <a:endParaRPr lang="en-US" sz="2000" dirty="0">
              <a:solidFill>
                <a:schemeClr val="bg1"/>
              </a:solidFill>
            </a:endParaRPr>
          </a:p>
          <a:p>
            <a:pPr marL="342900" indent="-342900">
              <a:buFont typeface="Arial" panose="020B0604020202020204" pitchFamily="34" charset="0"/>
              <a:buChar char="•"/>
            </a:pPr>
            <a:endParaRPr lang="en-US" sz="800" dirty="0" smtClean="0">
              <a:solidFill>
                <a:schemeClr val="bg1"/>
              </a:solidFill>
            </a:endParaRPr>
          </a:p>
          <a:p>
            <a:pPr marL="342900" indent="-342900">
              <a:buFont typeface="Arial" panose="020B0604020202020204" pitchFamily="34" charset="0"/>
              <a:buChar char="•"/>
            </a:pPr>
            <a:r>
              <a:rPr lang="en-US" sz="2000" dirty="0" smtClean="0">
                <a:solidFill>
                  <a:schemeClr val="bg1"/>
                </a:solidFill>
              </a:rPr>
              <a:t>What </a:t>
            </a:r>
            <a:r>
              <a:rPr lang="en-US" sz="2000" dirty="0">
                <a:solidFill>
                  <a:schemeClr val="bg1"/>
                </a:solidFill>
              </a:rPr>
              <a:t>kind of action is this? Clearly, it is not an action to collect a mercantile debt, such as was to be provided in the Statute of Merchants, nor is it an action of account, such as was sometimes heard before the Exchequer, nor is it typical of the actions involving foreign merchants that were sometimes heard before the Exchequer. Rather, it is an action for breach of warranty of quality in sales of goods. One hundred years later such actions will be heard in the CB using a variety of the action on the case. But that’s a hundred years away. In 1307, such an action was maintained in </a:t>
            </a:r>
            <a:r>
              <a:rPr lang="en-US" sz="2000" dirty="0" smtClean="0">
                <a:solidFill>
                  <a:schemeClr val="bg1"/>
                </a:solidFill>
              </a:rPr>
              <a:t>CR </a:t>
            </a:r>
            <a:r>
              <a:rPr lang="en-US" sz="2000" dirty="0">
                <a:solidFill>
                  <a:schemeClr val="bg1"/>
                </a:solidFill>
              </a:rPr>
              <a:t>on the theory of deceit (</a:t>
            </a:r>
            <a:r>
              <a:rPr lang="en-US" sz="2000" i="1" dirty="0">
                <a:solidFill>
                  <a:schemeClr val="bg1"/>
                </a:solidFill>
              </a:rPr>
              <a:t>Ferrers v. Dodford</a:t>
            </a:r>
            <a:r>
              <a:rPr lang="en-US" sz="2000" dirty="0">
                <a:solidFill>
                  <a:schemeClr val="bg1"/>
                </a:solidFill>
              </a:rPr>
              <a:t>, </a:t>
            </a:r>
            <a:r>
              <a:rPr lang="en-US" sz="2000" i="1" dirty="0">
                <a:solidFill>
                  <a:schemeClr val="bg1"/>
                </a:solidFill>
              </a:rPr>
              <a:t>Mats</a:t>
            </a:r>
            <a:r>
              <a:rPr lang="en-US" sz="2000" dirty="0">
                <a:solidFill>
                  <a:schemeClr val="bg1"/>
                </a:solidFill>
              </a:rPr>
              <a:t>, p. VII–19), but that case had a special royal interest. </a:t>
            </a:r>
            <a:r>
              <a:rPr lang="en-US" sz="2000" dirty="0" smtClean="0">
                <a:solidFill>
                  <a:schemeClr val="bg1"/>
                </a:solidFill>
              </a:rPr>
              <a:t>In </a:t>
            </a:r>
            <a:r>
              <a:rPr lang="en-US" sz="2000" dirty="0">
                <a:solidFill>
                  <a:schemeClr val="bg1"/>
                </a:solidFill>
              </a:rPr>
              <a:t>all probability this action could not have been maintained in the central royal courts in this period, at least not as a matter of course</a:t>
            </a:r>
            <a:r>
              <a:rPr lang="en-US" sz="2000" dirty="0" smtClean="0">
                <a:solidFill>
                  <a:schemeClr val="bg1"/>
                </a:solidFill>
              </a:rPr>
              <a:t>.</a:t>
            </a:r>
            <a:endParaRPr lang="en-US" sz="2000" dirty="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23438484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altLang="en-US" sz="2400" dirty="0" smtClean="0"/>
              <a:t>How not to look at the development of the personal actions</a:t>
            </a:r>
            <a:endParaRPr lang="en-US" sz="2400" dirty="0"/>
          </a:p>
        </p:txBody>
      </p:sp>
      <p:sp>
        <p:nvSpPr>
          <p:cNvPr id="3" name="Content Placeholder 2"/>
          <p:cNvSpPr>
            <a:spLocks noGrp="1"/>
          </p:cNvSpPr>
          <p:nvPr>
            <p:ph idx="1"/>
          </p:nvPr>
        </p:nvSpPr>
        <p:spPr>
          <a:xfrm>
            <a:off x="457200" y="1141194"/>
            <a:ext cx="8395854" cy="4802407"/>
          </a:xfrm>
        </p:spPr>
        <p:txBody>
          <a:bodyPr/>
          <a:lstStyle/>
          <a:p>
            <a:pPr marL="0" indent="0">
              <a:buNone/>
              <a:defRPr/>
            </a:pPr>
            <a:r>
              <a:rPr lang="en-US" dirty="0" smtClean="0"/>
              <a:t>Debt, detinue, covenant, </a:t>
            </a:r>
            <a:r>
              <a:rPr lang="en-US" dirty="0"/>
              <a:t>and account are the contract actions, all exist early in the </a:t>
            </a:r>
            <a:r>
              <a:rPr lang="en-US" dirty="0" smtClean="0"/>
              <a:t>13th c., </a:t>
            </a:r>
            <a:r>
              <a:rPr lang="en-US" dirty="0"/>
              <a:t>and all are deficient from the point of view of plaintiff</a:t>
            </a:r>
            <a:r>
              <a:rPr lang="en-US" dirty="0" smtClean="0"/>
              <a:t>:</a:t>
            </a:r>
          </a:p>
          <a:p>
            <a:pPr marL="0" indent="0">
              <a:buNone/>
              <a:defRPr/>
            </a:pPr>
            <a:endParaRPr lang="en-US" sz="800" dirty="0"/>
          </a:p>
          <a:p>
            <a:pPr>
              <a:spcBef>
                <a:spcPts val="0"/>
              </a:spcBef>
            </a:pPr>
            <a:r>
              <a:rPr lang="en-US" dirty="0"/>
              <a:t>debt – is available only for a sum certain, and unless the plaintiff has a sealed instrument the plaintiff must show a </a:t>
            </a:r>
            <a:r>
              <a:rPr lang="en-US" i="1" dirty="0"/>
              <a:t>quid pro quo</a:t>
            </a:r>
            <a:r>
              <a:rPr lang="en-US" dirty="0"/>
              <a:t>, and, most important, the defendant can wage his </a:t>
            </a:r>
            <a:r>
              <a:rPr lang="en-US" dirty="0" smtClean="0"/>
              <a:t>law</a:t>
            </a:r>
          </a:p>
          <a:p>
            <a:pPr>
              <a:spcBef>
                <a:spcPts val="0"/>
              </a:spcBef>
            </a:pPr>
            <a:endParaRPr lang="en-US" sz="800" dirty="0"/>
          </a:p>
          <a:p>
            <a:pPr>
              <a:spcBef>
                <a:spcPts val="0"/>
              </a:spcBef>
            </a:pPr>
            <a:r>
              <a:rPr lang="en-US" dirty="0"/>
              <a:t>detinue – is available only for specific goods, its use in conjunction with bailment contracts is </a:t>
            </a:r>
            <a:r>
              <a:rPr lang="en-US" dirty="0" smtClean="0"/>
              <a:t>problematic, </a:t>
            </a:r>
            <a:r>
              <a:rPr lang="en-US" dirty="0"/>
              <a:t>and, once more, the defendant may wage his </a:t>
            </a:r>
            <a:r>
              <a:rPr lang="en-US" dirty="0" smtClean="0"/>
              <a:t>law</a:t>
            </a:r>
          </a:p>
          <a:p>
            <a:pPr>
              <a:spcBef>
                <a:spcPts val="0"/>
              </a:spcBef>
            </a:pPr>
            <a:endParaRPr lang="en-US" sz="800" dirty="0"/>
          </a:p>
          <a:p>
            <a:pPr>
              <a:spcBef>
                <a:spcPts val="0"/>
              </a:spcBef>
            </a:pPr>
            <a:r>
              <a:rPr lang="en-US" dirty="0"/>
              <a:t>covenant – requires a sealed instrument; the successful plaintiff only recovers value of performance, not general </a:t>
            </a:r>
            <a:r>
              <a:rPr lang="en-US" dirty="0" smtClean="0"/>
              <a:t>damages</a:t>
            </a:r>
          </a:p>
          <a:p>
            <a:pPr>
              <a:spcBef>
                <a:spcPts val="0"/>
              </a:spcBef>
            </a:pPr>
            <a:endParaRPr lang="en-US" sz="800" dirty="0"/>
          </a:p>
          <a:p>
            <a:pPr>
              <a:spcBef>
                <a:spcPts val="0"/>
              </a:spcBef>
            </a:pPr>
            <a:r>
              <a:rPr lang="en-US" dirty="0"/>
              <a:t>account – has an overly </a:t>
            </a:r>
            <a:r>
              <a:rPr lang="en-US" dirty="0" smtClean="0"/>
              <a:t>elaborate </a:t>
            </a:r>
            <a:r>
              <a:rPr lang="en-US" dirty="0"/>
              <a:t>procedure, its availability against others than manorial bailiffs and guardians in socage is </a:t>
            </a:r>
            <a:r>
              <a:rPr lang="en-US" dirty="0" smtClean="0"/>
              <a:t>uncertain</a:t>
            </a:r>
          </a:p>
          <a:p>
            <a:pPr>
              <a:spcBef>
                <a:spcPts val="0"/>
              </a:spcBef>
            </a:pPr>
            <a:endParaRPr lang="en-US" sz="800" dirty="0" smtClean="0"/>
          </a:p>
          <a:p>
            <a:pPr>
              <a:spcBef>
                <a:spcPts val="0"/>
              </a:spcBef>
            </a:pPr>
            <a:endParaRPr lang="en-US" dirty="0"/>
          </a:p>
        </p:txBody>
      </p:sp>
    </p:spTree>
    <p:extLst>
      <p:ext uri="{BB962C8B-B14F-4D97-AF65-F5344CB8AC3E}">
        <p14:creationId xmlns:p14="http://schemas.microsoft.com/office/powerpoint/2010/main" val="39820120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r-FR" sz="2400" dirty="0"/>
              <a:t>Assizes at </a:t>
            </a:r>
            <a:r>
              <a:rPr lang="fr-FR" sz="2400" dirty="0" smtClean="0"/>
              <a:t>Southampton: Dunstable </a:t>
            </a:r>
            <a:r>
              <a:rPr lang="fr-FR" sz="2400" dirty="0"/>
              <a:t>v. Le </a:t>
            </a:r>
            <a:r>
              <a:rPr lang="fr-FR" sz="2400" dirty="0" smtClean="0"/>
              <a:t>Bal (cont’d)</a:t>
            </a:r>
            <a:endParaRPr lang="en-US" altLang="en-US" sz="2400" dirty="0"/>
          </a:p>
        </p:txBody>
      </p:sp>
      <p:sp>
        <p:nvSpPr>
          <p:cNvPr id="14342" name="TextBox 9"/>
          <p:cNvSpPr txBox="1">
            <a:spLocks noChangeArrowheads="1"/>
          </p:cNvSpPr>
          <p:nvPr/>
        </p:nvSpPr>
        <p:spPr bwMode="auto">
          <a:xfrm>
            <a:off x="457200" y="862013"/>
            <a:ext cx="8440304" cy="5139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000" dirty="0">
                <a:solidFill>
                  <a:schemeClr val="bg1"/>
                </a:solidFill>
              </a:rPr>
              <a:t>To say, however, that it could not have been maintained in the central royal courts as a matter of course, is not to say that there was no regular court to which Dunstable could have gone. In all probability there was one or more merchant or local court which would have been competent to hear this case, and the writ itself shows that there is nothing about the case that is conceptually beyond what the men of this era could conceive of as actionable. So why the special procedure</a:t>
            </a:r>
            <a:r>
              <a:rPr lang="en-US" sz="2000" dirty="0" smtClean="0">
                <a:solidFill>
                  <a:schemeClr val="bg1"/>
                </a:solidFill>
              </a:rPr>
              <a:t>?</a:t>
            </a:r>
            <a:endParaRPr lang="en-US" sz="2000" dirty="0">
              <a:solidFill>
                <a:schemeClr val="bg1"/>
              </a:solidFill>
            </a:endParaRPr>
          </a:p>
          <a:p>
            <a:pPr marL="342900" indent="-342900">
              <a:buFont typeface="Arial" panose="020B0604020202020204" pitchFamily="34" charset="0"/>
              <a:buChar char="•"/>
            </a:pPr>
            <a:endParaRPr lang="en-US" sz="800" dirty="0" smtClean="0">
              <a:solidFill>
                <a:schemeClr val="bg1"/>
              </a:solidFill>
            </a:endParaRPr>
          </a:p>
          <a:p>
            <a:pPr marL="342900" indent="-342900">
              <a:buFont typeface="Arial" panose="020B0604020202020204" pitchFamily="34" charset="0"/>
              <a:buChar char="•"/>
            </a:pPr>
            <a:r>
              <a:rPr lang="en-US" sz="2000" dirty="0">
                <a:solidFill>
                  <a:schemeClr val="bg1"/>
                </a:solidFill>
              </a:rPr>
              <a:t>One would certainly like to know more about </a:t>
            </a:r>
            <a:r>
              <a:rPr lang="en-US" sz="2000">
                <a:solidFill>
                  <a:schemeClr val="bg1"/>
                </a:solidFill>
              </a:rPr>
              <a:t>who </a:t>
            </a:r>
            <a:r>
              <a:rPr lang="en-US" sz="2000" smtClean="0">
                <a:solidFill>
                  <a:schemeClr val="bg1"/>
                </a:solidFill>
              </a:rPr>
              <a:t>the parties </a:t>
            </a:r>
            <a:r>
              <a:rPr lang="en-US" sz="2000" dirty="0">
                <a:solidFill>
                  <a:schemeClr val="bg1"/>
                </a:solidFill>
              </a:rPr>
              <a:t>were</a:t>
            </a:r>
            <a:r>
              <a:rPr lang="en-US" sz="2000">
                <a:solidFill>
                  <a:schemeClr val="bg1"/>
                </a:solidFill>
              </a:rPr>
              <a:t>. </a:t>
            </a:r>
            <a:r>
              <a:rPr lang="en-US" sz="2000" smtClean="0">
                <a:solidFill>
                  <a:schemeClr val="bg1"/>
                </a:solidFill>
              </a:rPr>
              <a:t>There </a:t>
            </a:r>
            <a:r>
              <a:rPr lang="en-US" sz="2000" dirty="0" smtClean="0">
                <a:solidFill>
                  <a:schemeClr val="bg1"/>
                </a:solidFill>
              </a:rPr>
              <a:t>are </a:t>
            </a:r>
            <a:r>
              <a:rPr lang="en-US" sz="2000" dirty="0">
                <a:solidFill>
                  <a:schemeClr val="bg1"/>
                </a:solidFill>
              </a:rPr>
              <a:t>more records about Ball than about Dunstable. Both were, however, as the record suggests, residents of Winchester. They were probably both citizens of Winchester. We know that Edward I was interested in providing a forum for merchants. Whether this is because he perceived, if dimly, that an effective court structure is an important element of commercial infrastructure or whether he had more personal reasons is perhaps unknowable, but the fact is that he did this.</a:t>
            </a:r>
            <a:endParaRPr lang="en-US" sz="2000" dirty="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34339488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r-FR" sz="2400" dirty="0"/>
              <a:t>Assizes at </a:t>
            </a:r>
            <a:r>
              <a:rPr lang="fr-FR" sz="2400" dirty="0" smtClean="0"/>
              <a:t>Southampton: Dunstable </a:t>
            </a:r>
            <a:r>
              <a:rPr lang="fr-FR" sz="2400" dirty="0"/>
              <a:t>v. Le </a:t>
            </a:r>
            <a:r>
              <a:rPr lang="fr-FR" sz="2400" dirty="0" smtClean="0"/>
              <a:t>Bal (cont’d)</a:t>
            </a:r>
            <a:endParaRPr lang="en-US" altLang="en-US" sz="2400" dirty="0"/>
          </a:p>
        </p:txBody>
      </p:sp>
      <p:sp>
        <p:nvSpPr>
          <p:cNvPr id="14342" name="TextBox 9"/>
          <p:cNvSpPr txBox="1">
            <a:spLocks noChangeArrowheads="1"/>
          </p:cNvSpPr>
          <p:nvPr/>
        </p:nvSpPr>
        <p:spPr bwMode="auto">
          <a:xfrm>
            <a:off x="457200" y="862013"/>
            <a:ext cx="8440304" cy="587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000" dirty="0">
                <a:solidFill>
                  <a:schemeClr val="bg1"/>
                </a:solidFill>
              </a:rPr>
              <a:t>Some clue as to the reason for royal intervention in this case can be found in the numbers</a:t>
            </a:r>
            <a:r>
              <a:rPr lang="en-US" sz="2000">
                <a:solidFill>
                  <a:schemeClr val="bg1"/>
                </a:solidFill>
              </a:rPr>
              <a:t>. </a:t>
            </a:r>
            <a:r>
              <a:rPr lang="en-US" sz="2000" smtClean="0">
                <a:solidFill>
                  <a:schemeClr val="bg1"/>
                </a:solidFill>
              </a:rPr>
              <a:t>The </a:t>
            </a:r>
            <a:r>
              <a:rPr lang="en-US" sz="2000" dirty="0">
                <a:solidFill>
                  <a:schemeClr val="bg1"/>
                </a:solidFill>
              </a:rPr>
              <a:t>total sales price is £482 13s 4d, or 724 marks. This is a huge deal. You could hire 241 carpenters for a year for this amount of money</a:t>
            </a:r>
            <a:r>
              <a:rPr lang="en-US" sz="2000" dirty="0" smtClean="0">
                <a:solidFill>
                  <a:schemeClr val="bg1"/>
                </a:solidFill>
              </a:rPr>
              <a:t>.</a:t>
            </a:r>
          </a:p>
          <a:p>
            <a:pPr marL="342900" indent="-342900">
              <a:buFont typeface="Arial" panose="020B0604020202020204" pitchFamily="34" charset="0"/>
              <a:buChar char="•"/>
            </a:pPr>
            <a:endParaRPr lang="en-US" sz="800" dirty="0" smtClean="0">
              <a:solidFill>
                <a:schemeClr val="bg1"/>
              </a:solidFill>
            </a:endParaRPr>
          </a:p>
          <a:p>
            <a:pPr marL="342900" indent="-342900">
              <a:buFont typeface="Arial" panose="020B0604020202020204" pitchFamily="34" charset="0"/>
              <a:buChar char="•"/>
            </a:pPr>
            <a:r>
              <a:rPr lang="en-US" sz="2000" dirty="0">
                <a:solidFill>
                  <a:schemeClr val="bg1"/>
                </a:solidFill>
              </a:rPr>
              <a:t>The numbers also tell us something else. “Vile and useless” is almost certainly an exaggeration. Even the plaintiff is only claiming a 20% reduction in value. The jury, as we will see, puts the loss at less than 10%. Let’s take a look at the </a:t>
            </a:r>
            <a:r>
              <a:rPr lang="en-US" sz="2000" dirty="0" smtClean="0">
                <a:solidFill>
                  <a:schemeClr val="bg1"/>
                </a:solidFill>
              </a:rPr>
              <a:t>count:</a:t>
            </a:r>
          </a:p>
          <a:p>
            <a:pPr marL="342900" indent="-342900">
              <a:buFont typeface="Arial" panose="020B0604020202020204" pitchFamily="34" charset="0"/>
              <a:buChar char="•"/>
            </a:pPr>
            <a:endParaRPr lang="en-US" sz="800" dirty="0" smtClean="0">
              <a:solidFill>
                <a:schemeClr val="bg1"/>
              </a:solidFill>
            </a:endParaRPr>
          </a:p>
          <a:p>
            <a:r>
              <a:rPr lang="en-US" sz="2000" dirty="0">
                <a:solidFill>
                  <a:schemeClr val="bg1"/>
                </a:solidFill>
              </a:rPr>
              <a:t>At which day the aforesaid Salomon and Thomas came there. William and Robert came before them. And William complains of the aforesaid Robert and says that, whereas he should have bought from the aforesaid Robert 103 sacks of good merchantable wool sewn up in 86 sacks, namely every sack out of 53 sacks for 8 marks and every sack out of the remaining 50 sacks for 6 marks, of which sarplers the same Robert in the presence of William himself caused 8 sarplers to be opened, namely 4 of the greater and 4 of the lesser price, of which he himself had been content, and faithfully promised that the remaining wool sewn up in the sarplers was like the wool opened; </a:t>
            </a:r>
            <a:r>
              <a:rPr lang="en-US" sz="2000" dirty="0" smtClean="0">
                <a:solidFill>
                  <a:schemeClr val="bg1"/>
                </a:solidFill>
              </a:rPr>
              <a:t>(cont’d on next slide)</a:t>
            </a:r>
            <a:endParaRPr lang="en-US" sz="2000" dirty="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209142198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r-FR" sz="2400" dirty="0"/>
              <a:t>Assizes at </a:t>
            </a:r>
            <a:r>
              <a:rPr lang="fr-FR" sz="2400" dirty="0" smtClean="0"/>
              <a:t>Southampton: Dunstable </a:t>
            </a:r>
            <a:r>
              <a:rPr lang="fr-FR" sz="2400" dirty="0"/>
              <a:t>v. Le </a:t>
            </a:r>
            <a:r>
              <a:rPr lang="fr-FR" sz="2400" dirty="0" smtClean="0"/>
              <a:t>Bal (cont’d)</a:t>
            </a:r>
            <a:endParaRPr lang="en-US" altLang="en-US" sz="2400" dirty="0"/>
          </a:p>
        </p:txBody>
      </p:sp>
      <p:sp>
        <p:nvSpPr>
          <p:cNvPr id="14342" name="TextBox 9"/>
          <p:cNvSpPr txBox="1">
            <a:spLocks noChangeArrowheads="1"/>
          </p:cNvSpPr>
          <p:nvPr/>
        </p:nvSpPr>
        <p:spPr bwMode="auto">
          <a:xfrm>
            <a:off x="457200" y="862013"/>
            <a:ext cx="8440304"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sz="2000" dirty="0" smtClean="0">
                <a:solidFill>
                  <a:schemeClr val="bg1"/>
                </a:solidFill>
              </a:rPr>
              <a:t>and </a:t>
            </a:r>
            <a:r>
              <a:rPr lang="en-US" sz="2000" dirty="0">
                <a:solidFill>
                  <a:schemeClr val="bg1"/>
                </a:solidFill>
              </a:rPr>
              <a:t>whereas the same William, attaching faith to the statements of the said Robert, carried the whole wool aforesaid, save two sacks and a half which were stolen in the custody of the said Robert, to St. Omer; yet, when he had caused it to be opened there and exposed for sale, he found the wool sewn up in 68 sarplers, of which he had not made inspection, vile and useless and wholly differing from his agreement; whereby the same William and his men stood in peril of death in the foreign parts aforesaid. And moreover he complains that, whereas he had bought the aforesaid 103 sacks of wool from the aforesaid Robert and had in good faith and according to the custom of the country handed them to him to be kept until he had sent for them, two sacks and a half, of the price of 20 marks, were abstracted thence by the aforesaid Robert and his household. Whereby he says that he is damaged and has loss to the value of a hundred pounds. And thereof he brings suit.</a:t>
            </a:r>
            <a:endParaRPr lang="en-US" sz="2000" dirty="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85127460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r-FR" sz="2400" dirty="0"/>
              <a:t>Assizes at </a:t>
            </a:r>
            <a:r>
              <a:rPr lang="fr-FR" sz="2400" dirty="0" smtClean="0"/>
              <a:t>Southampton: Dunstable </a:t>
            </a:r>
            <a:r>
              <a:rPr lang="fr-FR" sz="2400" dirty="0"/>
              <a:t>v. Le </a:t>
            </a:r>
            <a:r>
              <a:rPr lang="fr-FR" sz="2400" dirty="0" smtClean="0"/>
              <a:t>Bal (cont’d)</a:t>
            </a:r>
            <a:endParaRPr lang="en-US" altLang="en-US" sz="2400" dirty="0"/>
          </a:p>
        </p:txBody>
      </p:sp>
      <p:sp>
        <p:nvSpPr>
          <p:cNvPr id="14342" name="TextBox 9"/>
          <p:cNvSpPr txBox="1">
            <a:spLocks noChangeArrowheads="1"/>
          </p:cNvSpPr>
          <p:nvPr/>
        </p:nvSpPr>
        <p:spPr bwMode="auto">
          <a:xfrm>
            <a:off x="457200" y="862013"/>
            <a:ext cx="8440304" cy="5139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000" dirty="0">
                <a:solidFill>
                  <a:schemeClr val="bg1"/>
                </a:solidFill>
              </a:rPr>
              <a:t>When the parties are present before the court, the plaintiff counts. We may be in the strange world of the law merchant and a special royal authorization for something that is called an inquest, but there are some constants. Lawsuits begin with the plaintiff laying out his claim orally before the court. The claim is basically the same as in the writ, except that Dunstable adds that when the S. Omer merchants discovered that they were being cheated, he, Dunstable, stood in peril of his life. </a:t>
            </a:r>
            <a:r>
              <a:rPr lang="en-US" sz="2000" dirty="0" smtClean="0">
                <a:solidFill>
                  <a:schemeClr val="bg1"/>
                </a:solidFill>
              </a:rPr>
              <a:t>The </a:t>
            </a:r>
            <a:r>
              <a:rPr lang="en-US" sz="2000" dirty="0">
                <a:solidFill>
                  <a:schemeClr val="bg1"/>
                </a:solidFill>
              </a:rPr>
              <a:t>suggestion is something like what happens to a riverboat gambler who is caught cheating. In any case, nothing is made of this in the subsequent proceedings</a:t>
            </a:r>
            <a:r>
              <a:rPr lang="en-US" sz="2000" dirty="0" smtClean="0">
                <a:solidFill>
                  <a:schemeClr val="bg1"/>
                </a:solidFill>
              </a:rPr>
              <a:t>.</a:t>
            </a:r>
          </a:p>
          <a:p>
            <a:pPr marL="342900" indent="-342900">
              <a:buFont typeface="Arial" panose="020B0604020202020204" pitchFamily="34" charset="0"/>
              <a:buChar char="•"/>
            </a:pPr>
            <a:endParaRPr lang="en-US" sz="800" dirty="0" smtClean="0">
              <a:solidFill>
                <a:schemeClr val="bg1"/>
              </a:solidFill>
            </a:endParaRPr>
          </a:p>
          <a:p>
            <a:pPr marL="342900" indent="-342900">
              <a:buFont typeface="Arial" panose="020B0604020202020204" pitchFamily="34" charset="0"/>
              <a:buChar char="•"/>
            </a:pPr>
            <a:r>
              <a:rPr lang="en-US" sz="2000" dirty="0">
                <a:solidFill>
                  <a:schemeClr val="bg1"/>
                </a:solidFill>
              </a:rPr>
              <a:t>The next thing that happens is </a:t>
            </a:r>
            <a:r>
              <a:rPr lang="en-US" sz="2000" dirty="0" smtClean="0">
                <a:solidFill>
                  <a:schemeClr val="bg1"/>
                </a:solidFill>
              </a:rPr>
              <a:t>strange. </a:t>
            </a:r>
            <a:r>
              <a:rPr lang="en-US" sz="2000" dirty="0">
                <a:solidFill>
                  <a:schemeClr val="bg1"/>
                </a:solidFill>
              </a:rPr>
              <a:t>Ball challenges the jurisdiction of the court on the ground that he was not properly summoned. He also says that the sheriff forced him to come. The justices (apparently) say that coercion should not be used in this type of </a:t>
            </a:r>
            <a:r>
              <a:rPr lang="en-US" sz="2000" dirty="0" smtClean="0">
                <a:solidFill>
                  <a:schemeClr val="bg1"/>
                </a:solidFill>
              </a:rPr>
              <a:t>case. </a:t>
            </a:r>
            <a:r>
              <a:rPr lang="en-US" sz="2000" dirty="0">
                <a:solidFill>
                  <a:schemeClr val="bg1"/>
                </a:solidFill>
              </a:rPr>
              <a:t>Then the sheriff denies coercion and says that he gave Ball three days’ notice, which the assessors say is adequate under the law </a:t>
            </a:r>
            <a:r>
              <a:rPr lang="en-US" sz="2000" dirty="0" smtClean="0">
                <a:solidFill>
                  <a:schemeClr val="bg1"/>
                </a:solidFill>
              </a:rPr>
              <a:t>merchant.</a:t>
            </a:r>
            <a:endParaRPr lang="en-US" sz="2000" dirty="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75622289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r-FR" sz="2400" dirty="0"/>
              <a:t>Assizes at </a:t>
            </a:r>
            <a:r>
              <a:rPr lang="fr-FR" sz="2400" dirty="0" smtClean="0"/>
              <a:t>Southampton: Dunstable </a:t>
            </a:r>
            <a:r>
              <a:rPr lang="fr-FR" sz="2400" dirty="0"/>
              <a:t>v. Le </a:t>
            </a:r>
            <a:r>
              <a:rPr lang="fr-FR" sz="2400" dirty="0" smtClean="0"/>
              <a:t>Bal (cont’d)</a:t>
            </a:r>
            <a:endParaRPr lang="en-US" altLang="en-US" sz="2400" dirty="0"/>
          </a:p>
        </p:txBody>
      </p:sp>
      <p:sp>
        <p:nvSpPr>
          <p:cNvPr id="14342" name="TextBox 9"/>
          <p:cNvSpPr txBox="1">
            <a:spLocks noChangeArrowheads="1"/>
          </p:cNvSpPr>
          <p:nvPr/>
        </p:nvSpPr>
        <p:spPr bwMode="auto">
          <a:xfrm>
            <a:off x="457200" y="862013"/>
            <a:ext cx="8440304" cy="575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000" dirty="0" smtClean="0">
                <a:solidFill>
                  <a:schemeClr val="bg1"/>
                </a:solidFill>
              </a:rPr>
              <a:t>This </a:t>
            </a:r>
            <a:r>
              <a:rPr lang="en-US" sz="2000" dirty="0">
                <a:solidFill>
                  <a:schemeClr val="bg1"/>
                </a:solidFill>
              </a:rPr>
              <a:t>far from adequate notice for </a:t>
            </a:r>
            <a:r>
              <a:rPr lang="en-US" sz="2000" dirty="0" smtClean="0">
                <a:solidFill>
                  <a:schemeClr val="bg1"/>
                </a:solidFill>
              </a:rPr>
              <a:t>the central royal </a:t>
            </a:r>
            <a:r>
              <a:rPr lang="en-US" sz="2000" dirty="0">
                <a:solidFill>
                  <a:schemeClr val="bg1"/>
                </a:solidFill>
              </a:rPr>
              <a:t>courts. Indeed, the speed with which a case in law merchant can proceed is one of its chief characteristics. Ball then leaves court in a huff, but the justices make no attempt to bring him back; they simply call his departure contempt and proceed to take the jury’s </a:t>
            </a:r>
            <a:r>
              <a:rPr lang="en-US" sz="2000" dirty="0" smtClean="0">
                <a:solidFill>
                  <a:schemeClr val="bg1"/>
                </a:solidFill>
              </a:rPr>
              <a:t>verdict:</a:t>
            </a:r>
          </a:p>
          <a:p>
            <a:pPr marL="342900" indent="-342900">
              <a:buFont typeface="Arial" panose="020B0604020202020204" pitchFamily="34" charset="0"/>
              <a:buChar char="•"/>
            </a:pPr>
            <a:endParaRPr lang="en-US" sz="800" dirty="0" smtClean="0">
              <a:solidFill>
                <a:schemeClr val="bg1"/>
              </a:solidFill>
            </a:endParaRPr>
          </a:p>
          <a:p>
            <a:r>
              <a:rPr lang="en-US" sz="2000" dirty="0">
                <a:solidFill>
                  <a:schemeClr val="bg1"/>
                </a:solidFill>
              </a:rPr>
              <a:t>The jurors say upon their oath that the aforesaid Robert le Bal’ sold to the aforesaid William of Dunstable five score and three sacks of wool, namely fifty and three sacks, every sack for eight marks, and every sack of fifty sacks for six marks; so that the same Robert in the presence of the aforesaid William caused eight sacks to be opened, namely four sacks of the greater price and four of a lower price, asserting in good faith, according to the law merchant and the custom of merchants, that it [the wool] was alike and of the same clip, wherefore the same William on the statement and faith of the aforesaid Robert accepted the rest of the wool, which he had not previously seen, and settled with him for it. And afterwards he deposited the aforesaid hundred and three sacks in the custody of the aforesaid Robert, who received them to be kept until the aforesaid William should have sent for them</a:t>
            </a:r>
            <a:r>
              <a:rPr lang="en-US" sz="2000" dirty="0" smtClean="0">
                <a:solidFill>
                  <a:schemeClr val="bg1"/>
                </a:solidFill>
              </a:rPr>
              <a:t>. (cont’d on next slide)</a:t>
            </a:r>
            <a:endParaRPr lang="en-US" sz="2000" dirty="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92292175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r-FR" sz="2400" dirty="0"/>
              <a:t>Assizes at </a:t>
            </a:r>
            <a:r>
              <a:rPr lang="fr-FR" sz="2400" dirty="0" smtClean="0"/>
              <a:t>Southampton: Dunstable </a:t>
            </a:r>
            <a:r>
              <a:rPr lang="fr-FR" sz="2400" dirty="0"/>
              <a:t>v. Le </a:t>
            </a:r>
            <a:r>
              <a:rPr lang="fr-FR" sz="2400" dirty="0" smtClean="0"/>
              <a:t>Bal (cont’d)</a:t>
            </a:r>
            <a:endParaRPr lang="en-US" altLang="en-US" sz="2400" dirty="0"/>
          </a:p>
        </p:txBody>
      </p:sp>
      <p:sp>
        <p:nvSpPr>
          <p:cNvPr id="14342" name="TextBox 9"/>
          <p:cNvSpPr txBox="1">
            <a:spLocks noChangeArrowheads="1"/>
          </p:cNvSpPr>
          <p:nvPr/>
        </p:nvSpPr>
        <p:spPr bwMode="auto">
          <a:xfrm>
            <a:off x="457200" y="862013"/>
            <a:ext cx="8440304"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sz="2000" dirty="0" smtClean="0">
                <a:solidFill>
                  <a:schemeClr val="bg1"/>
                </a:solidFill>
              </a:rPr>
              <a:t>And </a:t>
            </a:r>
            <a:r>
              <a:rPr lang="en-US" sz="2000" dirty="0">
                <a:solidFill>
                  <a:schemeClr val="bg1"/>
                </a:solidFill>
              </a:rPr>
              <a:t>they say that in the custody of the aforesaid Robert and by his household one sack and a half was abstracted, of the value of 12 marks. And they say that the aforesaid William received the residue of the aforesaid wood from the aforesaid Robert on the faithful promise as is aforesaid, and when he exposed the aforesaid wool for sale in parts beyond sea, namely at S. Omer, the merchants buying the same on his testimony, because he understood that it was true to sample as aforesaid, found it false and useless, whereby the same William on every sack of fifty-three sacks incurs a loss of ten shillings, except on four sacks of the same price. And of the residue of the five score and three sacks, except four sacks of the lower price, he had a loss of half a mark.</a:t>
            </a:r>
          </a:p>
          <a:p>
            <a:endParaRPr lang="en-US" sz="800" smtClean="0">
              <a:solidFill>
                <a:schemeClr val="bg1"/>
              </a:solidFill>
            </a:endParaRPr>
          </a:p>
          <a:p>
            <a:r>
              <a:rPr lang="en-US" sz="2000" smtClean="0">
                <a:solidFill>
                  <a:schemeClr val="bg1"/>
                </a:solidFill>
              </a:rPr>
              <a:t>And </a:t>
            </a:r>
            <a:r>
              <a:rPr lang="en-US" sz="2000" dirty="0">
                <a:solidFill>
                  <a:schemeClr val="bg1"/>
                </a:solidFill>
              </a:rPr>
              <a:t>therefore it is awarded that the aforesaid William do recover the aforesaid price, namely </a:t>
            </a:r>
            <a:r>
              <a:rPr lang="en-US" sz="2000" dirty="0" smtClean="0">
                <a:solidFill>
                  <a:schemeClr val="bg1"/>
                </a:solidFill>
              </a:rPr>
              <a:t>[...], </a:t>
            </a:r>
            <a:r>
              <a:rPr lang="en-US" sz="2000" dirty="0">
                <a:solidFill>
                  <a:schemeClr val="bg1"/>
                </a:solidFill>
              </a:rPr>
              <a:t>against the aforesaid Robert, and likewise his losses, which are taxed by good and lawful citizens and merchants at twenty marks. And let the aforesaid Robert be taken and safely, etc.</a:t>
            </a:r>
          </a:p>
          <a:p>
            <a:endParaRPr lang="en-US" sz="2000" dirty="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9334616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r-FR" sz="2400" dirty="0"/>
              <a:t>Assizes at </a:t>
            </a:r>
            <a:r>
              <a:rPr lang="fr-FR" sz="2400" dirty="0" smtClean="0"/>
              <a:t>Southampton: Dunstable </a:t>
            </a:r>
            <a:r>
              <a:rPr lang="fr-FR" sz="2400" dirty="0"/>
              <a:t>v. Le </a:t>
            </a:r>
            <a:r>
              <a:rPr lang="fr-FR" sz="2400" dirty="0" smtClean="0"/>
              <a:t>Bal (cont’d)</a:t>
            </a:r>
            <a:endParaRPr lang="en-US" altLang="en-US" sz="2400" dirty="0"/>
          </a:p>
        </p:txBody>
      </p:sp>
      <p:sp>
        <p:nvSpPr>
          <p:cNvPr id="14342" name="TextBox 9"/>
          <p:cNvSpPr txBox="1">
            <a:spLocks noChangeArrowheads="1"/>
          </p:cNvSpPr>
          <p:nvPr/>
        </p:nvSpPr>
        <p:spPr bwMode="auto">
          <a:xfrm>
            <a:off x="457200" y="862013"/>
            <a:ext cx="8440304"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000" dirty="0">
                <a:solidFill>
                  <a:schemeClr val="bg1"/>
                </a:solidFill>
              </a:rPr>
              <a:t>The jury basically confirms Dunstable’s story. They do say that the amount of wool delivered to Dunstable was only one and half sacks short rather than two and half as Dunstable had claimed. They also considerably reduce Dunstable’s claimed damages. Assuming that </a:t>
            </a:r>
            <a:r>
              <a:rPr lang="en-US" sz="2000" dirty="0" smtClean="0">
                <a:solidFill>
                  <a:schemeClr val="bg1"/>
                </a:solidFill>
              </a:rPr>
              <a:t>editor’s </a:t>
            </a:r>
            <a:r>
              <a:rPr lang="en-US" sz="2000" dirty="0">
                <a:solidFill>
                  <a:schemeClr val="bg1"/>
                </a:solidFill>
              </a:rPr>
              <a:t>arithmetic is </a:t>
            </a:r>
            <a:r>
              <a:rPr lang="en-US" sz="2000" dirty="0" smtClean="0">
                <a:solidFill>
                  <a:schemeClr val="bg1"/>
                </a:solidFill>
              </a:rPr>
              <a:t>right, </a:t>
            </a:r>
            <a:r>
              <a:rPr lang="en-US" sz="2000" dirty="0">
                <a:solidFill>
                  <a:schemeClr val="bg1"/>
                </a:solidFill>
              </a:rPr>
              <a:t>the total loss on the whole shipment is £39 16s 8d, to which the </a:t>
            </a:r>
            <a:r>
              <a:rPr lang="en-US" sz="2000" dirty="0" smtClean="0">
                <a:solidFill>
                  <a:schemeClr val="bg1"/>
                </a:solidFill>
              </a:rPr>
              <a:t>assessors add </a:t>
            </a:r>
            <a:r>
              <a:rPr lang="en-US" sz="2000" dirty="0">
                <a:solidFill>
                  <a:schemeClr val="bg1"/>
                </a:solidFill>
              </a:rPr>
              <a:t>20 marks in costs (£13 6s 8d). The justices enter the judgment (except that, whether by clerical error or by design we cannot tell, the sum is left out), and Ball is to be arrested (a rather harsh process for execution of judgment, at least as an initial matter, but the justices probably were not too pleased when Ball walked out on them).</a:t>
            </a:r>
            <a:endParaRPr lang="en-US" sz="2000" dirty="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34467933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r-FR" sz="2400" dirty="0"/>
              <a:t>Assizes at </a:t>
            </a:r>
            <a:r>
              <a:rPr lang="fr-FR" sz="2400" dirty="0" smtClean="0"/>
              <a:t>Southampton: Dunstable </a:t>
            </a:r>
            <a:r>
              <a:rPr lang="fr-FR" sz="2400" dirty="0"/>
              <a:t>v. Le </a:t>
            </a:r>
            <a:r>
              <a:rPr lang="fr-FR" sz="2400" dirty="0" smtClean="0"/>
              <a:t>Bal (cont’d)</a:t>
            </a:r>
            <a:endParaRPr lang="en-US" altLang="en-US" sz="2400" dirty="0"/>
          </a:p>
        </p:txBody>
      </p:sp>
      <p:sp>
        <p:nvSpPr>
          <p:cNvPr id="14342" name="TextBox 9"/>
          <p:cNvSpPr txBox="1">
            <a:spLocks noChangeArrowheads="1"/>
          </p:cNvSpPr>
          <p:nvPr/>
        </p:nvSpPr>
        <p:spPr bwMode="auto">
          <a:xfrm>
            <a:off x="457200" y="862013"/>
            <a:ext cx="8440304"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000" dirty="0" smtClean="0">
                <a:solidFill>
                  <a:schemeClr val="bg1"/>
                </a:solidFill>
              </a:rPr>
              <a:t>What </a:t>
            </a:r>
            <a:r>
              <a:rPr lang="en-US" sz="2000" dirty="0">
                <a:solidFill>
                  <a:schemeClr val="bg1"/>
                </a:solidFill>
              </a:rPr>
              <a:t>are we to make of all of this? We can say that it is like the cases about merchants that we find in the Exchequer in this period. It also shows Edward’s personal interest in mercantile cases, as discussed </a:t>
            </a:r>
            <a:r>
              <a:rPr lang="en-US" sz="2000" dirty="0" smtClean="0">
                <a:solidFill>
                  <a:schemeClr val="bg1"/>
                </a:solidFill>
              </a:rPr>
              <a:t>above.</a:t>
            </a:r>
          </a:p>
          <a:p>
            <a:pPr marL="342900" indent="-342900">
              <a:buFont typeface="Arial" panose="020B0604020202020204" pitchFamily="34" charset="0"/>
              <a:buChar char="•"/>
            </a:pPr>
            <a:endParaRPr lang="en-US" sz="800" dirty="0" smtClean="0">
              <a:solidFill>
                <a:schemeClr val="bg1"/>
              </a:solidFill>
            </a:endParaRPr>
          </a:p>
          <a:p>
            <a:pPr marL="342900" indent="-342900">
              <a:buFont typeface="Arial" panose="020B0604020202020204" pitchFamily="34" charset="0"/>
              <a:buChar char="•"/>
            </a:pPr>
            <a:r>
              <a:rPr lang="en-US" sz="2000" dirty="0">
                <a:solidFill>
                  <a:schemeClr val="bg1"/>
                </a:solidFill>
              </a:rPr>
              <a:t>One swallow does not a summer make, but my own take on this case would be to emphasize, on the one hand, that the ideas are sophisticated and the jury seems to know what it’s doing. Yes, you got fewer sacks than you were entitled to but not as many fewer as you claim. Yes, the wool was worth less than it would have been if it had been what was warranted, but it wasn’t worth that much less. How does the jury know this? Clearly, they’re “plugged in” to some kind of mercantile gossip market; perhaps it is provided by the assessors. It is possible that Ball was not a crook but simply that the wool deteriorated while it was in his hands, but I think it unlikely. The fact that the wool in the sample sacks was worth what he said it was worth suggests that he deliberately put his best sacks forward. It’s an old trick. There are provisions in the Roman law of sale about this.</a:t>
            </a:r>
            <a:endParaRPr lang="en-US" sz="2000" dirty="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27916992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r-FR" sz="2400" dirty="0"/>
              <a:t>Assizes at </a:t>
            </a:r>
            <a:r>
              <a:rPr lang="fr-FR" sz="2400" dirty="0" smtClean="0"/>
              <a:t>Southampton: Dunstable </a:t>
            </a:r>
            <a:r>
              <a:rPr lang="fr-FR" sz="2400" dirty="0"/>
              <a:t>v. Le </a:t>
            </a:r>
            <a:r>
              <a:rPr lang="fr-FR" sz="2400" dirty="0" smtClean="0"/>
              <a:t>Bal (cont’d)</a:t>
            </a:r>
            <a:endParaRPr lang="en-US" altLang="en-US" sz="2400" dirty="0"/>
          </a:p>
        </p:txBody>
      </p:sp>
      <p:sp>
        <p:nvSpPr>
          <p:cNvPr id="14342" name="TextBox 9"/>
          <p:cNvSpPr txBox="1">
            <a:spLocks noChangeArrowheads="1"/>
          </p:cNvSpPr>
          <p:nvPr/>
        </p:nvSpPr>
        <p:spPr bwMode="auto">
          <a:xfrm>
            <a:off x="457200" y="862013"/>
            <a:ext cx="8440304"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000" dirty="0">
                <a:solidFill>
                  <a:schemeClr val="bg1"/>
                </a:solidFill>
              </a:rPr>
              <a:t>On the other hand, and ultimately, we don’t know how effective this process was. We’ve got a sophisticated judgment but the defendant is no place to be found. Without more we cannot tell whether Dunstable ever collected and that is the ultimate test of whether the process is effective. The procedures in the Statute of Merchants and the Statute of Staple give more assurance of collection, but they involve restructuring the deal into the form of penal bonds. That is, of course, the story of how big-time commercial deals were handled in the later Middle Ages, and it is also one of the reasons why it took so long for the common law to develop a sophisticated commercial law.</a:t>
            </a:r>
            <a:endParaRPr lang="en-US" sz="2000" dirty="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332777650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Mercantile cases in </a:t>
            </a:r>
            <a:r>
              <a:rPr lang="en-US" sz="2400" dirty="0"/>
              <a:t>the Exchequer </a:t>
            </a:r>
            <a:r>
              <a:rPr lang="en-US" sz="2400" dirty="0" smtClean="0"/>
              <a:t>(late 13th, early </a:t>
            </a:r>
            <a:r>
              <a:rPr lang="en-US" sz="2400" dirty="0"/>
              <a:t>14th </a:t>
            </a:r>
            <a:r>
              <a:rPr lang="en-US" sz="2400" dirty="0" smtClean="0"/>
              <a:t>c.)</a:t>
            </a:r>
            <a:endParaRPr lang="en-US" altLang="en-US" sz="2400" dirty="0"/>
          </a:p>
        </p:txBody>
      </p:sp>
      <p:sp>
        <p:nvSpPr>
          <p:cNvPr id="14342" name="TextBox 9"/>
          <p:cNvSpPr txBox="1">
            <a:spLocks noChangeArrowheads="1"/>
          </p:cNvSpPr>
          <p:nvPr/>
        </p:nvSpPr>
        <p:spPr bwMode="auto">
          <a:xfrm>
            <a:off x="457200" y="1160187"/>
            <a:ext cx="8523432"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i="1" dirty="0">
                <a:solidFill>
                  <a:schemeClr val="bg1">
                    <a:lumMod val="95000"/>
                  </a:schemeClr>
                </a:solidFill>
              </a:rPr>
              <a:t>Pylate v. Cause</a:t>
            </a:r>
            <a:r>
              <a:rPr lang="en-US" sz="2000" dirty="0">
                <a:solidFill>
                  <a:schemeClr val="bg1">
                    <a:lumMod val="95000"/>
                  </a:schemeClr>
                </a:solidFill>
              </a:rPr>
              <a:t> is an action for the return of the </a:t>
            </a:r>
            <a:r>
              <a:rPr lang="en-US" sz="2000" dirty="0" smtClean="0">
                <a:solidFill>
                  <a:schemeClr val="bg1">
                    <a:lumMod val="95000"/>
                  </a:schemeClr>
                </a:solidFill>
              </a:rPr>
              <a:t>down payment </a:t>
            </a:r>
            <a:r>
              <a:rPr lang="en-US" sz="2000" dirty="0">
                <a:solidFill>
                  <a:schemeClr val="bg1">
                    <a:lumMod val="95000"/>
                  </a:schemeClr>
                </a:solidFill>
              </a:rPr>
              <a:t>in a multi-year transaction in wool that was not completed. The case is brought before the Exchequer by a </a:t>
            </a:r>
            <a:r>
              <a:rPr lang="en-US" sz="2000" dirty="0" smtClean="0">
                <a:solidFill>
                  <a:schemeClr val="bg1">
                    <a:lumMod val="95000"/>
                  </a:schemeClr>
                </a:solidFill>
              </a:rPr>
              <a:t>jurisdictional): </a:t>
            </a:r>
            <a:r>
              <a:rPr lang="en-US" sz="2000" dirty="0">
                <a:solidFill>
                  <a:schemeClr val="bg1">
                    <a:lumMod val="95000"/>
                  </a:schemeClr>
                </a:solidFill>
              </a:rPr>
              <a:t>“James Pylate, yeoman of Walter, Bishop of Coventry and Lichfield, Treasurer of the lord King,” The case makes clear that Pylate is merchant of Douai; he has been made, as it were, an honorary yeoman of the Lord Treasurer in order to give the court jurisdiction.</a:t>
            </a:r>
            <a:endParaRPr lang="en-US" sz="2000" dirty="0" smtClean="0">
              <a:solidFill>
                <a:schemeClr val="bg1">
                  <a:lumMod val="95000"/>
                </a:schemeClr>
              </a:solidFill>
            </a:endParaRPr>
          </a:p>
          <a:p>
            <a:pPr marL="342900" indent="-342900">
              <a:buFont typeface="Arial" panose="020B0604020202020204" pitchFamily="34" charset="0"/>
              <a:buChar char="•"/>
              <a:defRPr/>
            </a:pPr>
            <a:endParaRPr lang="en-US" sz="2000" dirty="0">
              <a:solidFill>
                <a:schemeClr val="bg1">
                  <a:lumMod val="95000"/>
                </a:schemeClr>
              </a:solidFill>
            </a:endParaRPr>
          </a:p>
          <a:p>
            <a:pPr marL="342900" indent="-342900">
              <a:buFont typeface="Arial" panose="020B0604020202020204" pitchFamily="34" charset="0"/>
              <a:buChar char="•"/>
              <a:defRPr/>
            </a:pPr>
            <a:r>
              <a:rPr lang="en-US" sz="2000" i="1" dirty="0" smtClean="0">
                <a:solidFill>
                  <a:schemeClr val="bg1">
                    <a:lumMod val="95000"/>
                  </a:schemeClr>
                </a:solidFill>
              </a:rPr>
              <a:t>Le </a:t>
            </a:r>
            <a:r>
              <a:rPr lang="en-US" sz="2000" i="1" dirty="0">
                <a:solidFill>
                  <a:schemeClr val="bg1">
                    <a:lumMod val="95000"/>
                  </a:schemeClr>
                </a:solidFill>
              </a:rPr>
              <a:t>Feytur’s Case</a:t>
            </a:r>
            <a:r>
              <a:rPr lang="en-US" sz="2000" dirty="0">
                <a:solidFill>
                  <a:schemeClr val="bg1">
                    <a:lumMod val="95000"/>
                  </a:schemeClr>
                </a:solidFill>
              </a:rPr>
              <a:t> </a:t>
            </a:r>
            <a:r>
              <a:rPr lang="en-US" sz="2000" dirty="0" smtClean="0">
                <a:solidFill>
                  <a:schemeClr val="bg1">
                    <a:lumMod val="95000"/>
                  </a:schemeClr>
                </a:solidFill>
              </a:rPr>
              <a:t> </a:t>
            </a:r>
            <a:r>
              <a:rPr lang="en-US" sz="2000" dirty="0">
                <a:solidFill>
                  <a:schemeClr val="bg1">
                    <a:lumMod val="95000"/>
                  </a:schemeClr>
                </a:solidFill>
              </a:rPr>
              <a:t>is action by the Frescobaldi, Italian bankers operating in London. It is unclear how </a:t>
            </a:r>
            <a:r>
              <a:rPr lang="en-US" sz="2000" dirty="0" smtClean="0">
                <a:solidFill>
                  <a:schemeClr val="bg1">
                    <a:lumMod val="95000"/>
                  </a:schemeClr>
                </a:solidFill>
              </a:rPr>
              <a:t>jurisdiction </a:t>
            </a:r>
            <a:r>
              <a:rPr lang="en-US" sz="2000" dirty="0">
                <a:solidFill>
                  <a:schemeClr val="bg1">
                    <a:lumMod val="95000"/>
                  </a:schemeClr>
                </a:solidFill>
              </a:rPr>
              <a:t>was obtained here. The interesting thing about the case is that the debt is evidenced by bond that we would call ‘bearer paper’: “Richard acknowledges himself bound to Betinus de Friscobaldis and Coppus Cottene and their fellows of the Society of Friscobaldi in £55 for 22 cloths of ray of Ghent bought from them in the Fair of St. Botulph, to be paid to the same Betinus or to his fellows </a:t>
            </a:r>
            <a:r>
              <a:rPr lang="en-US" sz="2000" b="1" dirty="0">
                <a:solidFill>
                  <a:schemeClr val="bg1">
                    <a:lumMod val="95000"/>
                  </a:schemeClr>
                </a:solidFill>
              </a:rPr>
              <a:t>or to anyone bearing this letter</a:t>
            </a:r>
            <a:r>
              <a:rPr lang="en-US" sz="2000" dirty="0">
                <a:solidFill>
                  <a:schemeClr val="bg1">
                    <a:lumMod val="95000"/>
                  </a:schemeClr>
                </a:solidFill>
              </a:rPr>
              <a:t> at London on the Eve of Christmas in the year of Grace 1304.” (emphasis supplied)..</a:t>
            </a:r>
            <a:endParaRPr lang="en-US" sz="2000" dirty="0" smtClean="0">
              <a:solidFill>
                <a:schemeClr val="bg1">
                  <a:lumMod val="95000"/>
                </a:schemeClr>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218394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altLang="en-US" sz="2400" dirty="0" smtClean="0"/>
              <a:t>How not to look at the personal actions (cont’d)</a:t>
            </a:r>
            <a:endParaRPr lang="en-US" sz="2400" dirty="0"/>
          </a:p>
        </p:txBody>
      </p:sp>
      <p:sp>
        <p:nvSpPr>
          <p:cNvPr id="3" name="Content Placeholder 2"/>
          <p:cNvSpPr>
            <a:spLocks noGrp="1"/>
          </p:cNvSpPr>
          <p:nvPr>
            <p:ph idx="1"/>
          </p:nvPr>
        </p:nvSpPr>
        <p:spPr>
          <a:xfrm>
            <a:off x="457200" y="882776"/>
            <a:ext cx="8395854" cy="5657172"/>
          </a:xfrm>
        </p:spPr>
        <p:txBody>
          <a:bodyPr/>
          <a:lstStyle/>
          <a:p>
            <a:pPr>
              <a:spcBef>
                <a:spcPts val="0"/>
              </a:spcBef>
            </a:pPr>
            <a:endParaRPr lang="en-US" sz="800" dirty="0" smtClean="0"/>
          </a:p>
          <a:p>
            <a:pPr marL="0" indent="0">
              <a:spcBef>
                <a:spcPts val="0"/>
              </a:spcBef>
              <a:buNone/>
            </a:pPr>
            <a:r>
              <a:rPr lang="en-US" dirty="0" smtClean="0"/>
              <a:t>Trespass </a:t>
            </a:r>
            <a:r>
              <a:rPr lang="en-US" dirty="0"/>
              <a:t>is the tort </a:t>
            </a:r>
            <a:r>
              <a:rPr lang="en-US" dirty="0" smtClean="0"/>
              <a:t>action</a:t>
            </a:r>
          </a:p>
          <a:p>
            <a:pPr>
              <a:spcBef>
                <a:spcPts val="0"/>
              </a:spcBef>
            </a:pPr>
            <a:endParaRPr lang="en-US" sz="800" dirty="0" smtClean="0"/>
          </a:p>
          <a:p>
            <a:pPr>
              <a:spcBef>
                <a:spcPts val="0"/>
              </a:spcBef>
            </a:pPr>
            <a:r>
              <a:rPr lang="en-US" dirty="0"/>
              <a:t>trespass – prior to the mid-14th century trespass is actionable only if the defendant acted “with force and arms” (</a:t>
            </a:r>
            <a:r>
              <a:rPr lang="en-US" i="1" dirty="0"/>
              <a:t>vi et armis</a:t>
            </a:r>
            <a:r>
              <a:rPr lang="en-US" dirty="0"/>
              <a:t>) and against the peace of the king (</a:t>
            </a:r>
            <a:r>
              <a:rPr lang="en-US" i="1" dirty="0"/>
              <a:t>contra pacem</a:t>
            </a:r>
            <a:r>
              <a:rPr lang="en-US" dirty="0" smtClean="0"/>
              <a:t>)</a:t>
            </a:r>
          </a:p>
          <a:p>
            <a:pPr>
              <a:spcBef>
                <a:spcPts val="0"/>
              </a:spcBef>
            </a:pPr>
            <a:endParaRPr lang="en-US" sz="800" dirty="0"/>
          </a:p>
          <a:p>
            <a:pPr>
              <a:spcBef>
                <a:spcPts val="0"/>
              </a:spcBef>
            </a:pPr>
            <a:r>
              <a:rPr lang="en-US" dirty="0"/>
              <a:t>case – the mid-14th century sees the rise of trespass on the case; </a:t>
            </a:r>
            <a:r>
              <a:rPr lang="en-US" i="1" dirty="0"/>
              <a:t>vi et armis </a:t>
            </a:r>
            <a:r>
              <a:rPr lang="en-US" dirty="0"/>
              <a:t>and </a:t>
            </a:r>
            <a:r>
              <a:rPr lang="en-US" i="1" dirty="0"/>
              <a:t>contra pacem </a:t>
            </a:r>
            <a:r>
              <a:rPr lang="en-US" dirty="0"/>
              <a:t>are relaxed but the notion of negligence is still a long ways in coming, at least in any way that we would </a:t>
            </a:r>
            <a:r>
              <a:rPr lang="en-US" dirty="0" smtClean="0"/>
              <a:t>recognize</a:t>
            </a:r>
          </a:p>
          <a:p>
            <a:pPr>
              <a:spcBef>
                <a:spcPts val="0"/>
              </a:spcBef>
            </a:pPr>
            <a:endParaRPr lang="en-US" sz="800" dirty="0"/>
          </a:p>
          <a:p>
            <a:pPr>
              <a:spcBef>
                <a:spcPts val="0"/>
              </a:spcBef>
            </a:pPr>
            <a:r>
              <a:rPr lang="en-US" i="1" dirty="0" smtClean="0"/>
              <a:t>assumpsit</a:t>
            </a:r>
            <a:r>
              <a:rPr lang="en-US" dirty="0" smtClean="0"/>
              <a:t> </a:t>
            </a:r>
            <a:r>
              <a:rPr lang="en-US" dirty="0"/>
              <a:t>– is a mysterious action if we’re thinking in these terms, because it is a trespass action for breach of contract. In the 16th century it comes to replace debt and covenant, a development that is capped by </a:t>
            </a:r>
            <a:r>
              <a:rPr lang="en-US" i="1" dirty="0"/>
              <a:t>Slade’s Case </a:t>
            </a:r>
            <a:r>
              <a:rPr lang="en-US" dirty="0"/>
              <a:t>1597–1602</a:t>
            </a:r>
            <a:r>
              <a:rPr lang="en-US" dirty="0" smtClean="0"/>
              <a:t>.</a:t>
            </a:r>
          </a:p>
          <a:p>
            <a:pPr>
              <a:spcBef>
                <a:spcPts val="0"/>
              </a:spcBef>
            </a:pPr>
            <a:endParaRPr lang="en-US" sz="800" dirty="0"/>
          </a:p>
          <a:p>
            <a:pPr>
              <a:spcBef>
                <a:spcPts val="0"/>
              </a:spcBef>
            </a:pPr>
            <a:r>
              <a:rPr lang="en-US" dirty="0" smtClean="0"/>
              <a:t>16th </a:t>
            </a:r>
            <a:r>
              <a:rPr lang="en-US" dirty="0"/>
              <a:t>&amp; 17th centuries – case takes over: trover, nuisance, ejectment – the forms of action you learned in the first year </a:t>
            </a:r>
            <a:r>
              <a:rPr lang="en-US" dirty="0" smtClean="0"/>
              <a:t>are </a:t>
            </a:r>
            <a:r>
              <a:rPr lang="en-US" dirty="0"/>
              <a:t>all variants of the trespass action.</a:t>
            </a:r>
          </a:p>
          <a:p>
            <a:pPr>
              <a:spcBef>
                <a:spcPts val="0"/>
              </a:spcBef>
            </a:pPr>
            <a:endParaRPr lang="en-US" dirty="0"/>
          </a:p>
        </p:txBody>
      </p:sp>
    </p:spTree>
    <p:extLst>
      <p:ext uri="{BB962C8B-B14F-4D97-AF65-F5344CB8AC3E}">
        <p14:creationId xmlns:p14="http://schemas.microsoft.com/office/powerpoint/2010/main" val="22918700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2049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Contract cases in the church courts: Chart c. Foster (1511)</a:t>
            </a:r>
            <a:endParaRPr lang="en-US" altLang="en-US" sz="2400" dirty="0"/>
          </a:p>
        </p:txBody>
      </p:sp>
      <p:sp>
        <p:nvSpPr>
          <p:cNvPr id="14342" name="TextBox 9"/>
          <p:cNvSpPr txBox="1">
            <a:spLocks noChangeArrowheads="1"/>
          </p:cNvSpPr>
          <p:nvPr/>
        </p:nvSpPr>
        <p:spPr bwMode="auto">
          <a:xfrm>
            <a:off x="496957" y="974034"/>
            <a:ext cx="8645236"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dirty="0">
                <a:solidFill>
                  <a:schemeClr val="bg1">
                    <a:lumMod val="95000"/>
                  </a:schemeClr>
                </a:solidFill>
              </a:rPr>
              <a:t>The aforesaid Oliver Foster, at a time before the feast of St. Lawrence recently past, bought and received from the aforesaid George Chart forty sheep, forty lambs and twenty hogs worth £6 6s 8d.</a:t>
            </a:r>
            <a:endParaRPr lang="en-US" sz="2000" dirty="0" smtClean="0">
              <a:solidFill>
                <a:schemeClr val="bg1">
                  <a:lumMod val="95000"/>
                </a:schemeClr>
              </a:solidFill>
            </a:endParaRPr>
          </a:p>
          <a:p>
            <a:pPr marL="342900" indent="-342900">
              <a:buFont typeface="Arial" panose="020B0604020202020204" pitchFamily="34" charset="0"/>
              <a:buChar char="•"/>
              <a:defRPr/>
            </a:pPr>
            <a:endParaRPr lang="en-US" sz="800" dirty="0">
              <a:solidFill>
                <a:schemeClr val="bg1">
                  <a:lumMod val="95000"/>
                </a:schemeClr>
              </a:solidFill>
            </a:endParaRPr>
          </a:p>
          <a:p>
            <a:pPr marL="342900" indent="-342900">
              <a:buFont typeface="Arial" panose="020B0604020202020204" pitchFamily="34" charset="0"/>
              <a:buChar char="•"/>
              <a:defRPr/>
            </a:pPr>
            <a:r>
              <a:rPr lang="en-US" sz="2000" dirty="0">
                <a:solidFill>
                  <a:schemeClr val="bg1">
                    <a:lumMod val="95000"/>
                  </a:schemeClr>
                </a:solidFill>
              </a:rPr>
              <a:t>The same Oliver on the day of delivery and receipt of the said sheep, </a:t>
            </a:r>
            <a:r>
              <a:rPr lang="en-US" sz="2000" dirty="0" smtClean="0">
                <a:solidFill>
                  <a:schemeClr val="bg1">
                    <a:lumMod val="95000"/>
                  </a:schemeClr>
                </a:solidFill>
              </a:rPr>
              <a:t>lambs, </a:t>
            </a:r>
            <a:r>
              <a:rPr lang="en-US" sz="2000" dirty="0">
                <a:solidFill>
                  <a:schemeClr val="bg1">
                    <a:lumMod val="95000"/>
                  </a:schemeClr>
                </a:solidFill>
              </a:rPr>
              <a:t>and hogs, paid 26s 8d in part payment of the said sum of £6 6s 8d</a:t>
            </a:r>
            <a:r>
              <a:rPr lang="en-US" sz="2000" dirty="0" smtClean="0">
                <a:solidFill>
                  <a:schemeClr val="bg1">
                    <a:lumMod val="95000"/>
                  </a:schemeClr>
                </a:solidFill>
              </a:rPr>
              <a:t>.</a:t>
            </a:r>
          </a:p>
          <a:p>
            <a:pPr marL="342900" indent="-342900">
              <a:buFont typeface="Arial" panose="020B0604020202020204" pitchFamily="34" charset="0"/>
              <a:buChar char="•"/>
              <a:defRPr/>
            </a:pPr>
            <a:endParaRPr lang="en-US" sz="800" dirty="0">
              <a:solidFill>
                <a:schemeClr val="bg1">
                  <a:lumMod val="95000"/>
                </a:schemeClr>
              </a:solidFill>
            </a:endParaRPr>
          </a:p>
          <a:p>
            <a:pPr marL="342900" indent="-342900">
              <a:buFont typeface="Arial" panose="020B0604020202020204" pitchFamily="34" charset="0"/>
              <a:buChar char="•"/>
              <a:defRPr/>
            </a:pPr>
            <a:r>
              <a:rPr lang="en-US" sz="2000" dirty="0">
                <a:solidFill>
                  <a:schemeClr val="bg1">
                    <a:lumMod val="95000"/>
                  </a:schemeClr>
                </a:solidFill>
              </a:rPr>
              <a:t>The same Oliver by his oath faithfully promised the same George to pay £5 the rest of the same </a:t>
            </a:r>
            <a:r>
              <a:rPr lang="en-US" sz="2000" dirty="0" smtClean="0">
                <a:solidFill>
                  <a:schemeClr val="bg1">
                    <a:lumMod val="95000"/>
                  </a:schemeClr>
                </a:solidFill>
              </a:rPr>
              <a:t>£6 </a:t>
            </a:r>
            <a:r>
              <a:rPr lang="en-US" sz="2000" dirty="0">
                <a:solidFill>
                  <a:schemeClr val="bg1">
                    <a:lumMod val="95000"/>
                  </a:schemeClr>
                </a:solidFill>
              </a:rPr>
              <a:t>6s 8d on a certain day now </a:t>
            </a:r>
            <a:r>
              <a:rPr lang="en-US" sz="2000" dirty="0" smtClean="0">
                <a:solidFill>
                  <a:schemeClr val="bg1">
                    <a:lumMod val="95000"/>
                  </a:schemeClr>
                </a:solidFill>
              </a:rPr>
              <a:t>past.</a:t>
            </a:r>
            <a:endParaRPr lang="en-US" sz="2000" dirty="0" smtClean="0">
              <a:solidFill>
                <a:schemeClr val="bg1">
                  <a:lumMod val="95000"/>
                </a:schemeClr>
              </a:solidFill>
            </a:endParaRPr>
          </a:p>
          <a:p>
            <a:pPr marL="342900" indent="-342900">
              <a:buFont typeface="Arial" panose="020B0604020202020204" pitchFamily="34" charset="0"/>
              <a:buChar char="•"/>
              <a:defRPr/>
            </a:pPr>
            <a:endParaRPr lang="en-US" sz="800" dirty="0">
              <a:solidFill>
                <a:schemeClr val="bg1">
                  <a:lumMod val="95000"/>
                </a:schemeClr>
              </a:solidFill>
            </a:endParaRPr>
          </a:p>
          <a:p>
            <a:pPr marL="342900" indent="-342900">
              <a:buFont typeface="Arial" panose="020B0604020202020204" pitchFamily="34" charset="0"/>
              <a:buChar char="•"/>
              <a:defRPr/>
            </a:pPr>
            <a:r>
              <a:rPr lang="en-US" sz="2000" dirty="0">
                <a:solidFill>
                  <a:schemeClr val="bg1">
                    <a:lumMod val="95000"/>
                  </a:schemeClr>
                </a:solidFill>
              </a:rPr>
              <a:t>The aforesaid George by himself and his men long before the present suit duly requested the said Oliver to pay to the same George the said £5, the rest of the £6 6s 8d..</a:t>
            </a:r>
            <a:endParaRPr lang="en-US" sz="2000" dirty="0" smtClean="0">
              <a:solidFill>
                <a:schemeClr val="bg1">
                  <a:lumMod val="95000"/>
                </a:schemeClr>
              </a:solidFill>
            </a:endParaRPr>
          </a:p>
          <a:p>
            <a:pPr marL="342900" indent="-342900">
              <a:buFont typeface="Arial" panose="020B0604020202020204" pitchFamily="34" charset="0"/>
              <a:buChar char="•"/>
              <a:defRPr/>
            </a:pPr>
            <a:endParaRPr lang="en-US" sz="800" dirty="0">
              <a:solidFill>
                <a:schemeClr val="bg1">
                  <a:lumMod val="95000"/>
                </a:schemeClr>
              </a:solidFill>
            </a:endParaRPr>
          </a:p>
          <a:p>
            <a:pPr marL="342900" indent="-342900">
              <a:buFont typeface="Arial" panose="020B0604020202020204" pitchFamily="34" charset="0"/>
              <a:buChar char="•"/>
              <a:defRPr/>
            </a:pPr>
            <a:r>
              <a:rPr lang="en-US" sz="2000" dirty="0">
                <a:solidFill>
                  <a:schemeClr val="bg1">
                    <a:lumMod val="95000"/>
                  </a:schemeClr>
                </a:solidFill>
              </a:rPr>
              <a:t>The aforesaid Oliver, thus requested as is aforesaid has delayed and refused to pay or deliver to the same George the said £5, just as he delays and refuses at the present time.</a:t>
            </a:r>
            <a:endParaRPr lang="en-US" sz="2000" dirty="0" smtClean="0">
              <a:solidFill>
                <a:schemeClr val="bg1">
                  <a:lumMod val="95000"/>
                </a:schemeClr>
              </a:solidFill>
            </a:endParaRPr>
          </a:p>
          <a:p>
            <a:pPr marL="342900" indent="-342900">
              <a:buFont typeface="Arial" panose="020B0604020202020204" pitchFamily="34" charset="0"/>
              <a:buChar char="•"/>
              <a:defRPr/>
            </a:pPr>
            <a:endParaRPr lang="en-US" sz="800" dirty="0">
              <a:solidFill>
                <a:schemeClr val="bg1">
                  <a:lumMod val="95000"/>
                </a:schemeClr>
              </a:solidFill>
            </a:endParaRPr>
          </a:p>
          <a:p>
            <a:pPr marL="342900" indent="-342900">
              <a:buFont typeface="Arial" panose="020B0604020202020204" pitchFamily="34" charset="0"/>
              <a:buChar char="•"/>
              <a:defRPr/>
            </a:pPr>
            <a:r>
              <a:rPr lang="en-US" sz="2000" dirty="0">
                <a:solidFill>
                  <a:schemeClr val="bg1">
                    <a:lumMod val="95000"/>
                  </a:schemeClr>
                </a:solidFill>
              </a:rPr>
              <a:t>The aforesaid are true, public, notorious, and manifest, etc</a:t>
            </a:r>
            <a:r>
              <a:rPr lang="en-US" sz="2000" dirty="0" smtClean="0">
                <a:solidFill>
                  <a:schemeClr val="bg1">
                    <a:lumMod val="95000"/>
                  </a:schemeClr>
                </a:solidFill>
              </a:rPr>
              <a:t>.</a:t>
            </a:r>
            <a:endParaRPr lang="en-US" sz="2000" dirty="0">
              <a:solidFill>
                <a:schemeClr val="bg1">
                  <a:lumMod val="95000"/>
                </a:schemeClr>
              </a:solidFill>
            </a:endParaRPr>
          </a:p>
          <a:p>
            <a:pPr marL="342900" indent="-342900">
              <a:buFont typeface="Arial" panose="020B0604020202020204" pitchFamily="34" charset="0"/>
              <a:buChar char="•"/>
              <a:defRPr/>
            </a:pPr>
            <a:endParaRPr lang="en-US" sz="2000" dirty="0">
              <a:solidFill>
                <a:schemeClr val="bg1">
                  <a:lumMod val="95000"/>
                </a:schemeClr>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410888088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2049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Chart c. Foster (cont’d)</a:t>
            </a:r>
            <a:endParaRPr lang="en-US" altLang="en-US" sz="2400" dirty="0"/>
          </a:p>
        </p:txBody>
      </p:sp>
      <p:sp>
        <p:nvSpPr>
          <p:cNvPr id="14342" name="TextBox 9"/>
          <p:cNvSpPr txBox="1">
            <a:spLocks noChangeArrowheads="1"/>
          </p:cNvSpPr>
          <p:nvPr/>
        </p:nvSpPr>
        <p:spPr bwMode="auto">
          <a:xfrm>
            <a:off x="496957" y="974034"/>
            <a:ext cx="8645236"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dirty="0" smtClean="0">
                <a:solidFill>
                  <a:schemeClr val="bg1">
                    <a:lumMod val="95000"/>
                  </a:schemeClr>
                </a:solidFill>
              </a:rPr>
              <a:t>There </a:t>
            </a:r>
            <a:r>
              <a:rPr lang="en-US" sz="2000" dirty="0">
                <a:solidFill>
                  <a:schemeClr val="bg1">
                    <a:lumMod val="95000"/>
                  </a:schemeClr>
                </a:solidFill>
              </a:rPr>
              <a:t>are many cases like this. The number runs into the 100’s on the 15th </a:t>
            </a:r>
            <a:r>
              <a:rPr lang="en-US" sz="2000" dirty="0" smtClean="0">
                <a:solidFill>
                  <a:schemeClr val="bg1">
                    <a:lumMod val="95000"/>
                  </a:schemeClr>
                </a:solidFill>
              </a:rPr>
              <a:t>c. records. </a:t>
            </a:r>
            <a:r>
              <a:rPr lang="en-US" sz="2000" dirty="0">
                <a:solidFill>
                  <a:schemeClr val="bg1">
                    <a:lumMod val="95000"/>
                  </a:schemeClr>
                </a:solidFill>
              </a:rPr>
              <a:t>The number probably runs into the 1000’s in reality, granted how much has been lost of the ecclesiastical court records</a:t>
            </a:r>
            <a:r>
              <a:rPr lang="en-US" sz="2000" dirty="0" smtClean="0">
                <a:solidFill>
                  <a:schemeClr val="bg1">
                    <a:lumMod val="95000"/>
                  </a:schemeClr>
                </a:solidFill>
              </a:rPr>
              <a:t>.</a:t>
            </a:r>
            <a:endParaRPr lang="en-US" sz="2000" dirty="0" smtClean="0">
              <a:solidFill>
                <a:schemeClr val="bg1">
                  <a:lumMod val="95000"/>
                </a:schemeClr>
              </a:solidFill>
            </a:endParaRPr>
          </a:p>
          <a:p>
            <a:pPr marL="342900" indent="-342900">
              <a:buFont typeface="Arial" panose="020B0604020202020204" pitchFamily="34" charset="0"/>
              <a:buChar char="•"/>
              <a:defRPr/>
            </a:pPr>
            <a:endParaRPr lang="en-US" sz="800" dirty="0">
              <a:solidFill>
                <a:schemeClr val="bg1">
                  <a:lumMod val="95000"/>
                </a:schemeClr>
              </a:solidFill>
            </a:endParaRPr>
          </a:p>
          <a:p>
            <a:pPr marL="342900" indent="-342900">
              <a:buFont typeface="Arial" panose="020B0604020202020204" pitchFamily="34" charset="0"/>
              <a:buChar char="•"/>
              <a:defRPr/>
            </a:pPr>
            <a:r>
              <a:rPr lang="en-US" sz="2000" dirty="0" smtClean="0">
                <a:solidFill>
                  <a:schemeClr val="bg1">
                    <a:lumMod val="95000"/>
                  </a:schemeClr>
                </a:solidFill>
              </a:rPr>
              <a:t>This </a:t>
            </a:r>
            <a:r>
              <a:rPr lang="en-US" sz="2000" dirty="0">
                <a:solidFill>
                  <a:schemeClr val="bg1">
                    <a:lumMod val="95000"/>
                  </a:schemeClr>
                </a:solidFill>
              </a:rPr>
              <a:t>case is typical. The action is one to recover a debt from a secular </a:t>
            </a:r>
            <a:r>
              <a:rPr lang="en-US" sz="2000" dirty="0" smtClean="0">
                <a:solidFill>
                  <a:schemeClr val="bg1">
                    <a:lumMod val="95000"/>
                  </a:schemeClr>
                </a:solidFill>
              </a:rPr>
              <a:t>sale. </a:t>
            </a:r>
            <a:r>
              <a:rPr lang="en-US" sz="2000" dirty="0">
                <a:solidFill>
                  <a:schemeClr val="bg1">
                    <a:lumMod val="95000"/>
                  </a:schemeClr>
                </a:solidFill>
              </a:rPr>
              <a:t>The complaint alleges that the promise of the payment was secured by an oath. That gave the church courts jurisdiction in their own eyes, but the central royal courts would </a:t>
            </a:r>
            <a:r>
              <a:rPr lang="en-US" sz="2000" dirty="0" smtClean="0">
                <a:solidFill>
                  <a:schemeClr val="bg1">
                    <a:lumMod val="95000"/>
                  </a:schemeClr>
                </a:solidFill>
              </a:rPr>
              <a:t>have </a:t>
            </a:r>
            <a:r>
              <a:rPr lang="en-US" sz="2000" dirty="0">
                <a:solidFill>
                  <a:schemeClr val="bg1">
                    <a:lumMod val="95000"/>
                  </a:schemeClr>
                </a:solidFill>
              </a:rPr>
              <a:t>prohibited </a:t>
            </a:r>
            <a:r>
              <a:rPr lang="en-US" sz="2000" dirty="0" smtClean="0">
                <a:solidFill>
                  <a:schemeClr val="bg1">
                    <a:lumMod val="95000"/>
                  </a:schemeClr>
                </a:solidFill>
              </a:rPr>
              <a:t>the </a:t>
            </a:r>
            <a:r>
              <a:rPr lang="en-US" sz="2000" dirty="0">
                <a:solidFill>
                  <a:schemeClr val="bg1">
                    <a:lumMod val="95000"/>
                  </a:schemeClr>
                </a:solidFill>
              </a:rPr>
              <a:t>case had anyone asked them to, but in </a:t>
            </a:r>
            <a:r>
              <a:rPr lang="en-US" sz="2000" dirty="0" smtClean="0">
                <a:solidFill>
                  <a:schemeClr val="bg1">
                    <a:lumMod val="95000"/>
                  </a:schemeClr>
                </a:solidFill>
              </a:rPr>
              <a:t>most </a:t>
            </a:r>
            <a:r>
              <a:rPr lang="en-US" sz="2000" dirty="0">
                <a:solidFill>
                  <a:schemeClr val="bg1">
                    <a:lumMod val="95000"/>
                  </a:schemeClr>
                </a:solidFill>
              </a:rPr>
              <a:t>such cases no one </a:t>
            </a:r>
            <a:r>
              <a:rPr lang="en-US" sz="2000" dirty="0" smtClean="0">
                <a:solidFill>
                  <a:schemeClr val="bg1">
                    <a:lumMod val="95000"/>
                  </a:schemeClr>
                </a:solidFill>
              </a:rPr>
              <a:t>asks.</a:t>
            </a:r>
            <a:endParaRPr lang="en-US" sz="2000" dirty="0">
              <a:solidFill>
                <a:schemeClr val="bg1">
                  <a:lumMod val="95000"/>
                </a:schemeClr>
              </a:solidFill>
            </a:endParaRPr>
          </a:p>
          <a:p>
            <a:pPr marL="342900" indent="-342900">
              <a:buFont typeface="Arial" panose="020B0604020202020204" pitchFamily="34" charset="0"/>
              <a:buChar char="•"/>
              <a:defRPr/>
            </a:pPr>
            <a:endParaRPr lang="en-US" sz="800" dirty="0">
              <a:solidFill>
                <a:schemeClr val="bg1">
                  <a:lumMod val="95000"/>
                </a:schemeClr>
              </a:solidFill>
            </a:endParaRPr>
          </a:p>
          <a:p>
            <a:pPr marL="342900" indent="-342900">
              <a:buFont typeface="Arial" panose="020B0604020202020204" pitchFamily="34" charset="0"/>
              <a:buChar char="•"/>
              <a:defRPr/>
            </a:pPr>
            <a:r>
              <a:rPr lang="en-US" sz="2000" dirty="0" smtClean="0">
                <a:solidFill>
                  <a:schemeClr val="bg1">
                    <a:lumMod val="95000"/>
                  </a:schemeClr>
                </a:solidFill>
              </a:rPr>
              <a:t>In </a:t>
            </a:r>
            <a:r>
              <a:rPr lang="en-US" sz="2000" dirty="0">
                <a:solidFill>
                  <a:schemeClr val="bg1">
                    <a:lumMod val="95000"/>
                  </a:schemeClr>
                </a:solidFill>
              </a:rPr>
              <a:t>the middle decades of the 16th century the number of such cases declines precipitously</a:t>
            </a:r>
            <a:r>
              <a:rPr lang="en-US" sz="2000" dirty="0" smtClean="0">
                <a:solidFill>
                  <a:schemeClr val="bg1">
                    <a:lumMod val="95000"/>
                  </a:schemeClr>
                </a:solidFill>
              </a:rPr>
              <a:t>.</a:t>
            </a:r>
            <a:endParaRPr lang="en-US" sz="2000" dirty="0" smtClean="0">
              <a:solidFill>
                <a:schemeClr val="bg1">
                  <a:lumMod val="95000"/>
                </a:schemeClr>
              </a:solidFill>
            </a:endParaRPr>
          </a:p>
          <a:p>
            <a:pPr marL="342900" indent="-342900">
              <a:buFont typeface="Arial" panose="020B0604020202020204" pitchFamily="34" charset="0"/>
              <a:buChar char="•"/>
              <a:defRPr/>
            </a:pPr>
            <a:endParaRPr lang="en-US" sz="800" dirty="0">
              <a:solidFill>
                <a:schemeClr val="bg1">
                  <a:lumMod val="95000"/>
                </a:schemeClr>
              </a:solidFill>
            </a:endParaRPr>
          </a:p>
          <a:p>
            <a:pPr marL="342900" indent="-342900">
              <a:buFont typeface="Arial" panose="020B0604020202020204" pitchFamily="34" charset="0"/>
              <a:buChar char="•"/>
              <a:defRPr/>
            </a:pPr>
            <a:r>
              <a:rPr lang="en-US" sz="2000" dirty="0" smtClean="0">
                <a:solidFill>
                  <a:schemeClr val="bg1">
                    <a:lumMod val="95000"/>
                  </a:schemeClr>
                </a:solidFill>
              </a:rPr>
              <a:t>Competition </a:t>
            </a:r>
            <a:r>
              <a:rPr lang="en-US" sz="2000" dirty="0">
                <a:solidFill>
                  <a:schemeClr val="bg1">
                    <a:lumMod val="95000"/>
                  </a:schemeClr>
                </a:solidFill>
              </a:rPr>
              <a:t>from the king’s courts may not account for the decline</a:t>
            </a:r>
            <a:r>
              <a:rPr lang="en-US" sz="2000" dirty="0" smtClean="0">
                <a:solidFill>
                  <a:schemeClr val="bg1">
                    <a:lumMod val="95000"/>
                  </a:schemeClr>
                </a:solidFill>
              </a:rPr>
              <a:t>.</a:t>
            </a:r>
            <a:endParaRPr lang="en-US" sz="2000" dirty="0" smtClean="0">
              <a:solidFill>
                <a:schemeClr val="bg1">
                  <a:lumMod val="95000"/>
                </a:schemeClr>
              </a:solidFill>
            </a:endParaRPr>
          </a:p>
          <a:p>
            <a:pPr marL="342900" indent="-342900">
              <a:buFont typeface="Arial" panose="020B0604020202020204" pitchFamily="34" charset="0"/>
              <a:buChar char="•"/>
              <a:defRPr/>
            </a:pPr>
            <a:endParaRPr lang="en-US" sz="800" dirty="0">
              <a:solidFill>
                <a:schemeClr val="bg1">
                  <a:lumMod val="95000"/>
                </a:schemeClr>
              </a:solidFill>
            </a:endParaRPr>
          </a:p>
          <a:p>
            <a:pPr marL="342900" indent="-342900">
              <a:buFont typeface="Arial" panose="020B0604020202020204" pitchFamily="34" charset="0"/>
              <a:buChar char="•"/>
              <a:defRPr/>
            </a:pPr>
            <a:r>
              <a:rPr lang="en-US" sz="2000" dirty="0">
                <a:solidFill>
                  <a:schemeClr val="bg1">
                    <a:lumMod val="95000"/>
                  </a:schemeClr>
                </a:solidFill>
              </a:rPr>
              <a:t>But the interesting question may be why the jurisdiction of the ecclesiastical courts in such cases was so extensive in the 15th century. The answer may be that they provided a forum for such cases that was not conveniently available elsewhere</a:t>
            </a:r>
            <a:r>
              <a:rPr lang="en-US" sz="2000" dirty="0" smtClean="0">
                <a:solidFill>
                  <a:schemeClr val="bg1">
                    <a:lumMod val="95000"/>
                  </a:schemeClr>
                </a:solidFill>
              </a:rPr>
              <a:t>.</a:t>
            </a:r>
            <a:endParaRPr lang="en-US" sz="2000" dirty="0" smtClean="0">
              <a:solidFill>
                <a:schemeClr val="bg1">
                  <a:lumMod val="95000"/>
                </a:schemeClr>
              </a:solidFill>
            </a:endParaRPr>
          </a:p>
          <a:p>
            <a:pPr marL="342900" indent="-342900">
              <a:buFont typeface="Arial" panose="020B0604020202020204" pitchFamily="34" charset="0"/>
              <a:buChar char="•"/>
              <a:defRPr/>
            </a:pPr>
            <a:endParaRPr lang="en-US" sz="800" dirty="0">
              <a:solidFill>
                <a:schemeClr val="bg1">
                  <a:lumMod val="95000"/>
                </a:schemeClr>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376745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6636"/>
          </a:xfrm>
        </p:spPr>
        <p:txBody>
          <a:bodyPr/>
          <a:lstStyle/>
          <a:p>
            <a:r>
              <a:rPr lang="en-US" altLang="en-US" sz="2400" dirty="0" smtClean="0"/>
              <a:t>What is wrong with looking at it this way?</a:t>
            </a:r>
            <a:endParaRPr lang="en-US" sz="2400" dirty="0"/>
          </a:p>
        </p:txBody>
      </p:sp>
      <p:sp>
        <p:nvSpPr>
          <p:cNvPr id="3" name="Content Placeholder 2"/>
          <p:cNvSpPr>
            <a:spLocks noGrp="1"/>
          </p:cNvSpPr>
          <p:nvPr>
            <p:ph idx="1"/>
          </p:nvPr>
        </p:nvSpPr>
        <p:spPr>
          <a:xfrm>
            <a:off x="457200" y="1109569"/>
            <a:ext cx="8229600" cy="4237683"/>
          </a:xfrm>
        </p:spPr>
        <p:txBody>
          <a:bodyPr/>
          <a:lstStyle/>
          <a:p>
            <a:r>
              <a:rPr lang="en-US" dirty="0"/>
              <a:t>It assumes that changes in the forms of action reflect changes in fundamental substantive ideas</a:t>
            </a:r>
            <a:r>
              <a:rPr lang="en-US" dirty="0"/>
              <a:t>. </a:t>
            </a:r>
            <a:r>
              <a:rPr lang="en-US" dirty="0" smtClean="0"/>
              <a:t>The </a:t>
            </a:r>
            <a:r>
              <a:rPr lang="en-US" dirty="0"/>
              <a:t>substantive ideas considerably antedate the </a:t>
            </a:r>
            <a:r>
              <a:rPr lang="en-US" dirty="0" smtClean="0"/>
              <a:t>forms, but their </a:t>
            </a:r>
            <a:r>
              <a:rPr lang="en-US" dirty="0"/>
              <a:t>elaboration in the central royal courts is relatively new, </a:t>
            </a:r>
            <a:r>
              <a:rPr lang="en-US" dirty="0" smtClean="0"/>
              <a:t>because the </a:t>
            </a:r>
            <a:r>
              <a:rPr lang="en-US" dirty="0"/>
              <a:t>ancient form of lawsuit gives us an essentially inscrutable fact-finder: the jury or wager of law.</a:t>
            </a:r>
          </a:p>
          <a:p>
            <a:pPr>
              <a:spcBef>
                <a:spcPts val="0"/>
              </a:spcBef>
            </a:pPr>
            <a:endParaRPr lang="en-US" sz="800" dirty="0"/>
          </a:p>
          <a:p>
            <a:pPr>
              <a:spcBef>
                <a:spcPts val="0"/>
              </a:spcBef>
            </a:pPr>
            <a:r>
              <a:rPr lang="en-US" dirty="0" smtClean="0"/>
              <a:t>It </a:t>
            </a:r>
            <a:r>
              <a:rPr lang="en-US" dirty="0"/>
              <a:t>forgets about other </a:t>
            </a:r>
            <a:r>
              <a:rPr lang="en-US" dirty="0" smtClean="0"/>
              <a:t>courts. The </a:t>
            </a:r>
            <a:r>
              <a:rPr lang="en-US" dirty="0"/>
              <a:t>restrictions on the forms can largely be explained in terms of jurisdiction. </a:t>
            </a:r>
            <a:r>
              <a:rPr lang="en-US" dirty="0" smtClean="0"/>
              <a:t>In 1278, </a:t>
            </a:r>
            <a:r>
              <a:rPr lang="en-US" dirty="0"/>
              <a:t>the statute of Gloucester put a 40s. minimum on trespass cases that would be heard in the central royal courts. Forty shillings was a lot of money in </a:t>
            </a:r>
            <a:r>
              <a:rPr lang="en-US" dirty="0" smtClean="0"/>
              <a:t>1278); </a:t>
            </a:r>
            <a:r>
              <a:rPr lang="en-US" dirty="0"/>
              <a:t>it was </a:t>
            </a:r>
            <a:r>
              <a:rPr lang="en-US" dirty="0" smtClean="0"/>
              <a:t>less </a:t>
            </a:r>
            <a:r>
              <a:rPr lang="en-US" dirty="0"/>
              <a:t>in 1378; it was </a:t>
            </a:r>
            <a:r>
              <a:rPr lang="en-US" dirty="0" smtClean="0"/>
              <a:t>an almost derisory </a:t>
            </a:r>
            <a:r>
              <a:rPr lang="en-US" dirty="0"/>
              <a:t>sum in </a:t>
            </a:r>
            <a:r>
              <a:rPr lang="en-US" dirty="0" smtClean="0"/>
              <a:t>1578.</a:t>
            </a:r>
            <a:endParaRPr lang="en-US" dirty="0"/>
          </a:p>
          <a:p>
            <a:pPr>
              <a:spcBef>
                <a:spcPts val="0"/>
              </a:spcBef>
            </a:pPr>
            <a:endParaRPr lang="en-US" sz="800" dirty="0"/>
          </a:p>
        </p:txBody>
      </p:sp>
    </p:spTree>
    <p:extLst>
      <p:ext uri="{BB962C8B-B14F-4D97-AF65-F5344CB8AC3E}">
        <p14:creationId xmlns:p14="http://schemas.microsoft.com/office/powerpoint/2010/main" val="1362477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6636"/>
          </a:xfrm>
        </p:spPr>
        <p:txBody>
          <a:bodyPr/>
          <a:lstStyle/>
          <a:p>
            <a:r>
              <a:rPr lang="en-US" altLang="en-US" sz="2400" dirty="0" smtClean="0"/>
              <a:t>What is wrong with looking at it this way? (cont’d)</a:t>
            </a:r>
            <a:endParaRPr lang="en-US" sz="2400" dirty="0"/>
          </a:p>
        </p:txBody>
      </p:sp>
      <p:sp>
        <p:nvSpPr>
          <p:cNvPr id="3" name="Content Placeholder 2"/>
          <p:cNvSpPr>
            <a:spLocks noGrp="1"/>
          </p:cNvSpPr>
          <p:nvPr>
            <p:ph idx="1"/>
          </p:nvPr>
        </p:nvSpPr>
        <p:spPr>
          <a:xfrm>
            <a:off x="457200" y="831274"/>
            <a:ext cx="8229600" cy="5548745"/>
          </a:xfrm>
        </p:spPr>
        <p:txBody>
          <a:bodyPr/>
          <a:lstStyle/>
          <a:p>
            <a:pPr>
              <a:spcBef>
                <a:spcPts val="0"/>
              </a:spcBef>
            </a:pPr>
            <a:endParaRPr lang="en-US" sz="800" dirty="0"/>
          </a:p>
          <a:p>
            <a:pPr>
              <a:spcBef>
                <a:spcPts val="0"/>
              </a:spcBef>
            </a:pPr>
            <a:r>
              <a:rPr lang="en-US" dirty="0" smtClean="0"/>
              <a:t>The basic problem </a:t>
            </a:r>
            <a:r>
              <a:rPr lang="en-US" dirty="0"/>
              <a:t>is that our ideas are not </a:t>
            </a:r>
            <a:r>
              <a:rPr lang="en-US" dirty="0" smtClean="0"/>
              <a:t>theirs</a:t>
            </a:r>
            <a:r>
              <a:rPr lang="en-US" dirty="0"/>
              <a:t>. In modern law we make quite sharp distinctions between and among, property, tort, and contract. Within the area of property Anglo-American law, for reasons that we have already seen, makes a quite sharp distinction between real property, property in land, and personal property, property in chattels, like a watch or a ring. It is only the second, property in chattels, that </a:t>
            </a:r>
            <a:r>
              <a:rPr lang="en-US" dirty="0" smtClean="0"/>
              <a:t>concern us here</a:t>
            </a:r>
            <a:r>
              <a:rPr lang="en-US" dirty="0"/>
              <a:t>. The law of torts is divided into two broad categories, intentional torts, like a punch in the nose, and negligence, like an auto accident. Contracts we conceive of as promises made legally binding because they involve a bargained for exchange, normally of a promise for a counter promise.</a:t>
            </a:r>
            <a:endParaRPr lang="en-US" dirty="0"/>
          </a:p>
        </p:txBody>
      </p:sp>
    </p:spTree>
    <p:extLst>
      <p:ext uri="{BB962C8B-B14F-4D97-AF65-F5344CB8AC3E}">
        <p14:creationId xmlns:p14="http://schemas.microsoft.com/office/powerpoint/2010/main" val="26731407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6636"/>
          </a:xfrm>
        </p:spPr>
        <p:txBody>
          <a:bodyPr/>
          <a:lstStyle/>
          <a:p>
            <a:r>
              <a:rPr lang="en-US" altLang="en-US" sz="2400" dirty="0" smtClean="0"/>
              <a:t>What is wrong with looking at it this way? (cont’d)</a:t>
            </a:r>
            <a:endParaRPr lang="en-US" sz="2400" dirty="0"/>
          </a:p>
        </p:txBody>
      </p:sp>
      <p:sp>
        <p:nvSpPr>
          <p:cNvPr id="3" name="Content Placeholder 2"/>
          <p:cNvSpPr>
            <a:spLocks noGrp="1"/>
          </p:cNvSpPr>
          <p:nvPr>
            <p:ph idx="1"/>
          </p:nvPr>
        </p:nvSpPr>
        <p:spPr>
          <a:xfrm>
            <a:off x="457200" y="831274"/>
            <a:ext cx="8229600" cy="5548745"/>
          </a:xfrm>
        </p:spPr>
        <p:txBody>
          <a:bodyPr/>
          <a:lstStyle/>
          <a:p>
            <a:pPr>
              <a:spcBef>
                <a:spcPts val="0"/>
              </a:spcBef>
            </a:pPr>
            <a:endParaRPr lang="en-US" sz="800" dirty="0"/>
          </a:p>
          <a:p>
            <a:pPr>
              <a:spcBef>
                <a:spcPts val="0"/>
              </a:spcBef>
            </a:pPr>
            <a:r>
              <a:rPr lang="en-US" dirty="0" smtClean="0"/>
              <a:t>In </a:t>
            </a:r>
            <a:r>
              <a:rPr lang="en-US" dirty="0"/>
              <a:t>order to understand </a:t>
            </a:r>
            <a:r>
              <a:rPr lang="en-US" dirty="0" smtClean="0"/>
              <a:t>this topic </a:t>
            </a:r>
            <a:r>
              <a:rPr lang="en-US" dirty="0"/>
              <a:t>we have to get into the minds of people who did not perceive these distinctions in the way that we do. </a:t>
            </a:r>
            <a:r>
              <a:rPr lang="en-US" dirty="0" smtClean="0"/>
              <a:t>They </a:t>
            </a:r>
            <a:r>
              <a:rPr lang="en-US" dirty="0"/>
              <a:t>thought of law in terms of various kinds of claims that were appropriate for various kinds of courts. At the end of the 13th century, there were four kinds of claims that could be made in the central royal courts that had something to do with what today we call contract and with what today we call property in chattels. They were the actions of debt, detinue, </a:t>
            </a:r>
            <a:r>
              <a:rPr lang="en-US" dirty="0" smtClean="0"/>
              <a:t>covenant </a:t>
            </a:r>
            <a:r>
              <a:rPr lang="en-US" dirty="0"/>
              <a:t>and account. For various procedural reasons (that is our characterization not theirs), these actions were not to develop into the modern contract action. There was also an action in the central royal courts that looks something like a modern tort action. It is the action for trespass, which, in order to be brought in the central royal courts, must claim that the wrong was done with force and arms and against the peace of the king. It </a:t>
            </a:r>
            <a:r>
              <a:rPr lang="en-US" dirty="0" smtClean="0"/>
              <a:t>also must </a:t>
            </a:r>
            <a:r>
              <a:rPr lang="en-US" dirty="0"/>
              <a:t>involve over 40s. worth of </a:t>
            </a:r>
            <a:r>
              <a:rPr lang="en-US" dirty="0" smtClean="0"/>
              <a:t>damages.</a:t>
            </a:r>
            <a:endParaRPr lang="en-US" dirty="0"/>
          </a:p>
        </p:txBody>
      </p:sp>
    </p:spTree>
    <p:extLst>
      <p:ext uri="{BB962C8B-B14F-4D97-AF65-F5344CB8AC3E}">
        <p14:creationId xmlns:p14="http://schemas.microsoft.com/office/powerpoint/2010/main" val="38233330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6636"/>
          </a:xfrm>
        </p:spPr>
        <p:txBody>
          <a:bodyPr/>
          <a:lstStyle/>
          <a:p>
            <a:r>
              <a:rPr lang="en-US" altLang="en-US" sz="2400" dirty="0" smtClean="0"/>
              <a:t>What is wrong with looking at it this way? (cont’d)</a:t>
            </a:r>
            <a:endParaRPr lang="en-US" sz="2400" dirty="0"/>
          </a:p>
        </p:txBody>
      </p:sp>
      <p:sp>
        <p:nvSpPr>
          <p:cNvPr id="3" name="Content Placeholder 2"/>
          <p:cNvSpPr>
            <a:spLocks noGrp="1"/>
          </p:cNvSpPr>
          <p:nvPr>
            <p:ph idx="1"/>
          </p:nvPr>
        </p:nvSpPr>
        <p:spPr>
          <a:xfrm>
            <a:off x="318052" y="831274"/>
            <a:ext cx="8507896" cy="6305043"/>
          </a:xfrm>
        </p:spPr>
        <p:txBody>
          <a:bodyPr/>
          <a:lstStyle/>
          <a:p>
            <a:pPr>
              <a:spcBef>
                <a:spcPts val="0"/>
              </a:spcBef>
            </a:pPr>
            <a:r>
              <a:rPr lang="en-US" dirty="0" smtClean="0"/>
              <a:t>Over </a:t>
            </a:r>
            <a:r>
              <a:rPr lang="en-US" dirty="0"/>
              <a:t>the course of 300 years from 1300 to 1600, the action of trespass is going to come to take over for all the other actions. The categories will still not correspond to our modern ones, but they will be close: ejectment will substitute for the real actions; trespass will become a tort action and will be divided into trespass </a:t>
            </a:r>
            <a:r>
              <a:rPr lang="en-US" i="1" dirty="0"/>
              <a:t>vi et armis</a:t>
            </a:r>
            <a:r>
              <a:rPr lang="en-US" dirty="0"/>
              <a:t>, which roughly corresponds to our intentional torts, and trespass on the case, or just case, which roughly corresponds to our accidental torts; </a:t>
            </a:r>
            <a:r>
              <a:rPr lang="en-US" i="1" dirty="0"/>
              <a:t>assumpsit</a:t>
            </a:r>
            <a:r>
              <a:rPr lang="en-US" dirty="0"/>
              <a:t>, an offshoot of case, will substitute for debt, much of detinue, </a:t>
            </a:r>
            <a:r>
              <a:rPr lang="en-US" dirty="0" smtClean="0"/>
              <a:t>covenant </a:t>
            </a:r>
            <a:r>
              <a:rPr lang="en-US" dirty="0"/>
              <a:t>and account; trover, another offshoot of case will come to substitute for the rest of detinue. Thus, by the 17th century the action of trespass had come to replace the ancient contractual actions of debt, detinue, covenant and account, and the ancient real actions as well. Everything was a form of trespass: </a:t>
            </a:r>
            <a:r>
              <a:rPr lang="en-US" i="1" dirty="0"/>
              <a:t>assumpsit</a:t>
            </a:r>
            <a:r>
              <a:rPr lang="en-US" dirty="0"/>
              <a:t>, trover, negligence, nuisance, ejectment, and, of course, trespass itself, which was now confined to direct forcible injuries to the plaintiff’s person or to property within his possession. </a:t>
            </a:r>
            <a:r>
              <a:rPr lang="en-US" dirty="0" smtClean="0"/>
              <a:t>There is, however, </a:t>
            </a:r>
            <a:r>
              <a:rPr lang="en-US" dirty="0"/>
              <a:t>something fundamentally wrong in seeing this as a development of legal concepts. Much has to do with jurisdiction and </a:t>
            </a:r>
            <a:r>
              <a:rPr lang="en-US" dirty="0" smtClean="0"/>
              <a:t>proof, </a:t>
            </a:r>
            <a:r>
              <a:rPr lang="en-US" dirty="0"/>
              <a:t>and what lies behind that are concepts </a:t>
            </a:r>
            <a:r>
              <a:rPr lang="en-US" dirty="0" smtClean="0"/>
              <a:t>that, </a:t>
            </a:r>
            <a:r>
              <a:rPr lang="en-US" dirty="0"/>
              <a:t>at least in some </a:t>
            </a:r>
            <a:r>
              <a:rPr lang="en-US" dirty="0" smtClean="0"/>
              <a:t>cases, </a:t>
            </a:r>
            <a:r>
              <a:rPr lang="en-US" dirty="0"/>
              <a:t>are closer to our own than we might think.</a:t>
            </a:r>
            <a:endParaRPr lang="en-US" dirty="0"/>
          </a:p>
        </p:txBody>
      </p:sp>
    </p:spTree>
    <p:extLst>
      <p:ext uri="{BB962C8B-B14F-4D97-AF65-F5344CB8AC3E}">
        <p14:creationId xmlns:p14="http://schemas.microsoft.com/office/powerpoint/2010/main" val="588590614"/>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45316</TotalTime>
  <Words>9864</Words>
  <Application>Microsoft Office PowerPoint</Application>
  <PresentationFormat>On-screen Show (4:3)</PresentationFormat>
  <Paragraphs>352</Paragraphs>
  <Slides>51</Slides>
  <Notes>39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51</vt:i4>
      </vt:variant>
    </vt:vector>
  </HeadingPairs>
  <TitlesOfParts>
    <vt:vector size="55" baseType="lpstr">
      <vt:lpstr>Arial</vt:lpstr>
      <vt:lpstr>Courier New</vt:lpstr>
      <vt:lpstr>Times New Roman</vt:lpstr>
      <vt:lpstr>bilder constitutionalism</vt:lpstr>
      <vt:lpstr>PowerPoint Presentation</vt:lpstr>
      <vt:lpstr>Summary of Lecture 14</vt:lpstr>
      <vt:lpstr>The personal actions in the 14th and 15th centuries</vt:lpstr>
      <vt:lpstr>How not to look at the development of the personal actions</vt:lpstr>
      <vt:lpstr>How not to look at the personal actions (cont’d)</vt:lpstr>
      <vt:lpstr>What is wrong with looking at it this way?</vt:lpstr>
      <vt:lpstr>What is wrong with looking at it this way? (cont’d)</vt:lpstr>
      <vt:lpstr>What is wrong with looking at it this way? (cont’d)</vt:lpstr>
      <vt:lpstr>What is wrong with looking at it this way? (cont’d)</vt:lpstr>
      <vt:lpstr>“The unceasing abuse of fundamental ideas”</vt:lpstr>
      <vt:lpstr>Debt/detinue</vt:lpstr>
      <vt:lpstr>Debt/detinue (cont’d)</vt:lpstr>
      <vt:lpstr>Debt/detinue (cont’d)</vt:lpstr>
      <vt:lpstr>Debt/detinue (cont’d)</vt:lpstr>
      <vt:lpstr>The separation of debt and detinue</vt:lpstr>
      <vt:lpstr>Subcategories of debt</vt:lpstr>
      <vt:lpstr>Detinue and its subcategories</vt:lpstr>
      <vt:lpstr>Detinue and its subcategories (cont’d)</vt:lpstr>
      <vt:lpstr>When, if ever, did medieval English law perceive the property/obligation distinction the way we do?</vt:lpstr>
      <vt:lpstr>The property/obligation distinction (cont’d)</vt:lpstr>
      <vt:lpstr>Covenant</vt:lpstr>
      <vt:lpstr>Covenant (cont’d)</vt:lpstr>
      <vt:lpstr>Account</vt:lpstr>
      <vt:lpstr>A glimpse at contract in the local courts: St. Ives fair court</vt:lpstr>
      <vt:lpstr>St. Ives fair court: Ribaud v. Russell (cont’d)</vt:lpstr>
      <vt:lpstr>St. Ives fair court: Eltisley v. Barber, (Mats., p. VII–33)</vt:lpstr>
      <vt:lpstr>St. Ives fair court: Eltisley v. Barber, (cont’d)</vt:lpstr>
      <vt:lpstr>St. Ives fair court: Long’s Case (Mats. p. VII–34)</vt:lpstr>
      <vt:lpstr>St. Ives fair court: Long’s Case (cont’d)</vt:lpstr>
      <vt:lpstr>St. Ives fair court: Colne v. Marshall (Mats. p. VII–33)</vt:lpstr>
      <vt:lpstr>St. Ives fair court: Spicer v. Chapman (Mats. p. VII–34)</vt:lpstr>
      <vt:lpstr>St. Ives fair court: Spicer v. Chapman (cont’d)</vt:lpstr>
      <vt:lpstr>St. Ives fair court: Spicer v. Chapman (cont’d)</vt:lpstr>
      <vt:lpstr>St. Ives fair court: Spicer v. Chapman (cont’d)</vt:lpstr>
      <vt:lpstr>St. Ives fair court: Spicer v. Chapman (cont’d)</vt:lpstr>
      <vt:lpstr>St. Ives fair court: Spicer v. Chapman (cont’d)</vt:lpstr>
      <vt:lpstr>Assizes at Southampton: Dunstable v. Le Bal (1278) (Mats. p. VII–37</vt:lpstr>
      <vt:lpstr>Assizes at Southampton: Dunstable v. Le Bal (cont’d)</vt:lpstr>
      <vt:lpstr>Assizes at Southampton: Dunstable v. Le Bal (cont’d)</vt:lpstr>
      <vt:lpstr>Assizes at Southampton: Dunstable v. Le Bal (cont’d)</vt:lpstr>
      <vt:lpstr>Assizes at Southampton: Dunstable v. Le Bal (cont’d)</vt:lpstr>
      <vt:lpstr>Assizes at Southampton: Dunstable v. Le Bal (cont’d)</vt:lpstr>
      <vt:lpstr>Assizes at Southampton: Dunstable v. Le Bal (cont’d)</vt:lpstr>
      <vt:lpstr>Assizes at Southampton: Dunstable v. Le Bal (cont’d)</vt:lpstr>
      <vt:lpstr>Assizes at Southampton: Dunstable v. Le Bal (cont’d)</vt:lpstr>
      <vt:lpstr>Assizes at Southampton: Dunstable v. Le Bal (cont’d)</vt:lpstr>
      <vt:lpstr>Assizes at Southampton: Dunstable v. Le Bal (cont’d)</vt:lpstr>
      <vt:lpstr>Assizes at Southampton: Dunstable v. Le Bal (cont’d)</vt:lpstr>
      <vt:lpstr>Mercantile cases in the Exchequer (late 13th, early 14th c.)</vt:lpstr>
      <vt:lpstr>Contract cases in the church courts: Chart c. Foster (1511)</vt:lpstr>
      <vt:lpstr>Chart c. Foster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547</cp:revision>
  <dcterms:created xsi:type="dcterms:W3CDTF">2007-01-08T17:13:49Z</dcterms:created>
  <dcterms:modified xsi:type="dcterms:W3CDTF">2021-10-22T16:37:40Z</dcterms:modified>
</cp:coreProperties>
</file>