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383" r:id="rId2"/>
    <p:sldId id="487" r:id="rId3"/>
    <p:sldId id="509" r:id="rId4"/>
    <p:sldId id="520" r:id="rId5"/>
    <p:sldId id="521" r:id="rId6"/>
    <p:sldId id="510" r:id="rId7"/>
    <p:sldId id="471" r:id="rId8"/>
    <p:sldId id="511" r:id="rId9"/>
    <p:sldId id="512" r:id="rId10"/>
    <p:sldId id="513" r:id="rId11"/>
    <p:sldId id="514" r:id="rId12"/>
    <p:sldId id="498" r:id="rId13"/>
    <p:sldId id="488" r:id="rId14"/>
    <p:sldId id="515" r:id="rId15"/>
    <p:sldId id="468" r:id="rId16"/>
    <p:sldId id="449" r:id="rId17"/>
    <p:sldId id="425" r:id="rId18"/>
    <p:sldId id="516" r:id="rId19"/>
    <p:sldId id="517" r:id="rId20"/>
    <p:sldId id="518" r:id="rId21"/>
    <p:sldId id="519" r:id="rId22"/>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1603" autoAdjust="0"/>
  </p:normalViewPr>
  <p:slideViewPr>
    <p:cSldViewPr snapToGrid="0">
      <p:cViewPr varScale="1">
        <p:scale>
          <a:sx n="108" d="100"/>
          <a:sy n="108" d="100"/>
        </p:scale>
        <p:origin x="108" y="1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1" d="100"/>
          <a:sy n="81" d="100"/>
        </p:scale>
        <p:origin x="-1998"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28583239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493396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3826005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10102994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41627645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3985488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1859944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3960853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3271456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15</a:t>
            </a:fld>
            <a:endParaRPr lang="en-US" altLang="en-US" dirty="0"/>
          </a:p>
        </p:txBody>
      </p:sp>
    </p:spTree>
    <p:extLst>
      <p:ext uri="{BB962C8B-B14F-4D97-AF65-F5344CB8AC3E}">
        <p14:creationId xmlns:p14="http://schemas.microsoft.com/office/powerpoint/2010/main" val="35393909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628064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ELH/lectures/l15.out.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a:t>English Constitutional and Legal History:</a:t>
            </a:r>
            <a:r>
              <a:rPr lang="en-US" altLang="en-US" sz="2400"/>
              <a:t/>
            </a:r>
            <a:br>
              <a:rPr lang="en-US" altLang="en-US" sz="2400"/>
            </a:br>
            <a:r>
              <a:rPr lang="en-US" altLang="en-US" sz="2400" smtClean="0"/>
              <a:t>Constitutional Developments 14th and 15th Centuries</a:t>
            </a:r>
            <a:r>
              <a:rPr lang="en-US" altLang="en-US" sz="2400" dirty="0" smtClean="0"/>
              <a:t/>
            </a:r>
            <a:br>
              <a:rPr lang="en-US" altLang="en-US" sz="2400" dirty="0" smtClean="0"/>
            </a:br>
            <a:r>
              <a:rPr lang="en-US" altLang="en-US" sz="2400" smtClean="0"/>
              <a:t> </a:t>
            </a:r>
            <a:r>
              <a:rPr lang="en-US" altLang="en-US" smtClean="0"/>
              <a:t>Lecture 14</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79137"/>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Theory: the Statute of York (1322) (cont’d)</a:t>
            </a:r>
            <a:endParaRPr lang="en-US" altLang="en-US" sz="2400" dirty="0"/>
          </a:p>
        </p:txBody>
      </p:sp>
      <p:sp>
        <p:nvSpPr>
          <p:cNvPr id="8" name="TextBox 7"/>
          <p:cNvSpPr txBox="1"/>
          <p:nvPr/>
        </p:nvSpPr>
        <p:spPr>
          <a:xfrm>
            <a:off x="457200" y="895326"/>
            <a:ext cx="8063345" cy="4708981"/>
          </a:xfrm>
          <a:prstGeom prst="rect">
            <a:avLst/>
          </a:prstGeom>
          <a:noFill/>
        </p:spPr>
        <p:txBody>
          <a:bodyPr wrap="square">
            <a:spAutoFit/>
          </a:bodyPr>
          <a:lstStyle/>
          <a:p>
            <a:pPr>
              <a:defRPr/>
            </a:pPr>
            <a:r>
              <a:rPr lang="en-US" sz="2000" dirty="0">
                <a:solidFill>
                  <a:schemeClr val="bg1"/>
                </a:solidFill>
              </a:rPr>
              <a:t>[§4] that henceforth and forever at all times every kind of ordinance or provision made under any authority or commission whatsoever by subjects of our lord the king or of his heirs concerning the royal power (</a:t>
            </a:r>
            <a:r>
              <a:rPr lang="en-US" sz="2000" i="1" dirty="0">
                <a:solidFill>
                  <a:schemeClr val="bg1"/>
                </a:solidFill>
              </a:rPr>
              <a:t>poair roial</a:t>
            </a:r>
            <a:r>
              <a:rPr lang="en-US" sz="2000" dirty="0">
                <a:solidFill>
                  <a:schemeClr val="bg1"/>
                </a:solidFill>
              </a:rPr>
              <a:t>) of our lord the king or of his heirs, or against the estate of our said lord the king (</a:t>
            </a:r>
            <a:r>
              <a:rPr lang="en-US" sz="2000" i="1" dirty="0" smtClean="0">
                <a:solidFill>
                  <a:schemeClr val="bg1"/>
                </a:solidFill>
              </a:rPr>
              <a:t>lestat </a:t>
            </a:r>
            <a:r>
              <a:rPr lang="en-US" sz="2000" i="1" dirty="0">
                <a:solidFill>
                  <a:schemeClr val="bg1"/>
                </a:solidFill>
              </a:rPr>
              <a:t>nostre dit seigneur le roi</a:t>
            </a:r>
            <a:r>
              <a:rPr lang="en-US" sz="2000" dirty="0">
                <a:solidFill>
                  <a:schemeClr val="bg1"/>
                </a:solidFill>
              </a:rPr>
              <a:t>) or of his heirs, or against the estate of the crown (</a:t>
            </a:r>
            <a:r>
              <a:rPr lang="en-US" sz="2000" i="1" dirty="0">
                <a:solidFill>
                  <a:schemeClr val="bg1"/>
                </a:solidFill>
              </a:rPr>
              <a:t>lestat de la coronne)</a:t>
            </a:r>
            <a:r>
              <a:rPr lang="en-US" sz="2000" dirty="0">
                <a:solidFill>
                  <a:schemeClr val="bg1"/>
                </a:solidFill>
              </a:rPr>
              <a:t>, shall be null and shall have no validity or force whatever; </a:t>
            </a:r>
            <a:r>
              <a:rPr lang="en-US" sz="2000" dirty="0" smtClean="0">
                <a:solidFill>
                  <a:schemeClr val="bg1"/>
                </a:solidFill>
              </a:rPr>
              <a:t>but</a:t>
            </a:r>
          </a:p>
          <a:p>
            <a:pPr>
              <a:defRPr/>
            </a:pPr>
            <a:endParaRPr lang="en-US" sz="2000" dirty="0">
              <a:solidFill>
                <a:schemeClr val="bg1"/>
              </a:solidFill>
            </a:endParaRPr>
          </a:p>
          <a:p>
            <a:pPr>
              <a:defRPr/>
            </a:pPr>
            <a:r>
              <a:rPr lang="en-US" sz="2000" dirty="0">
                <a:solidFill>
                  <a:schemeClr val="bg1"/>
                </a:solidFill>
              </a:rPr>
              <a:t>[§5] that matters which are to be determined with regard to the estate of our lord the king (</a:t>
            </a:r>
            <a:r>
              <a:rPr lang="en-US" sz="2000" i="1" dirty="0" smtClean="0">
                <a:solidFill>
                  <a:schemeClr val="bg1"/>
                </a:solidFill>
              </a:rPr>
              <a:t>lestat </a:t>
            </a:r>
            <a:r>
              <a:rPr lang="en-US" sz="2000" i="1" dirty="0">
                <a:solidFill>
                  <a:schemeClr val="bg1"/>
                </a:solidFill>
              </a:rPr>
              <a:t>nostre seigneur le roi</a:t>
            </a:r>
            <a:r>
              <a:rPr lang="en-US" sz="2000" dirty="0">
                <a:solidFill>
                  <a:schemeClr val="bg1"/>
                </a:solidFill>
              </a:rPr>
              <a:t>) and of his heirs, or with regard to the estate of the kingdom and of the people (</a:t>
            </a:r>
            <a:r>
              <a:rPr lang="en-US" sz="2000" i="1" dirty="0" smtClean="0">
                <a:solidFill>
                  <a:schemeClr val="bg1"/>
                </a:solidFill>
              </a:rPr>
              <a:t>lestat </a:t>
            </a:r>
            <a:r>
              <a:rPr lang="en-US" sz="2000" i="1" dirty="0">
                <a:solidFill>
                  <a:schemeClr val="bg1"/>
                </a:solidFill>
              </a:rPr>
              <a:t>du roialme et du poeple</a:t>
            </a:r>
            <a:r>
              <a:rPr lang="en-US" sz="2000" dirty="0">
                <a:solidFill>
                  <a:schemeClr val="bg1"/>
                </a:solidFill>
              </a:rPr>
              <a:t>), shall be considered, granted, and established in parliament by our lord the king and with the consent of the prelates, earls, and barons, and of the community of the kingdom, as has been accustomed in times past.</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00310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17443" y="11588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Incremental change</a:t>
            </a:r>
            <a:endParaRPr lang="en-US" altLang="en-US" sz="2400" dirty="0"/>
          </a:p>
        </p:txBody>
      </p:sp>
      <p:sp>
        <p:nvSpPr>
          <p:cNvPr id="8" name="TextBox 7"/>
          <p:cNvSpPr txBox="1"/>
          <p:nvPr/>
        </p:nvSpPr>
        <p:spPr>
          <a:xfrm>
            <a:off x="583698" y="633294"/>
            <a:ext cx="8063345" cy="6801862"/>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The dangers of the </a:t>
            </a:r>
            <a:r>
              <a:rPr lang="en-US" sz="2000" smtClean="0">
                <a:solidFill>
                  <a:schemeClr val="bg1"/>
                </a:solidFill>
              </a:rPr>
              <a:t>biological analogy.</a:t>
            </a:r>
            <a:endParaRPr lang="en-US" sz="2000" dirty="0" smtClean="0">
              <a:solidFill>
                <a:schemeClr val="bg1"/>
              </a:solidFill>
            </a:endParaRPr>
          </a:p>
          <a:p>
            <a:pPr marL="342900" indent="-342900">
              <a:buFont typeface="Arial" panose="020B0604020202020204" pitchFamily="34" charset="0"/>
              <a:buChar char="•"/>
              <a:defRPr/>
            </a:pPr>
            <a:endParaRPr lang="en-US" sz="800" dirty="0">
              <a:solidFill>
                <a:schemeClr val="bg1"/>
              </a:solidFill>
            </a:endParaRPr>
          </a:p>
          <a:p>
            <a:pPr marL="342900" indent="-342900">
              <a:buFont typeface="Arial" panose="020B0604020202020204" pitchFamily="34" charset="0"/>
              <a:buChar char="•"/>
              <a:defRPr/>
            </a:pPr>
            <a:r>
              <a:rPr lang="en-US" sz="2000" dirty="0">
                <a:solidFill>
                  <a:schemeClr val="bg1"/>
                </a:solidFill>
              </a:rPr>
              <a:t>Some generalizations about institutional change and bureaucracy</a:t>
            </a:r>
            <a:r>
              <a:rPr lang="en-US" sz="2000" dirty="0" smtClean="0">
                <a:solidFill>
                  <a:schemeClr val="bg1"/>
                </a:solidFill>
              </a:rPr>
              <a:t>.</a:t>
            </a:r>
          </a:p>
          <a:p>
            <a:pPr marL="914400" indent="-342900">
              <a:buFont typeface="Arial" panose="020B0604020202020204" pitchFamily="34" charset="0"/>
              <a:buChar char="•"/>
              <a:defRPr/>
            </a:pPr>
            <a:r>
              <a:rPr lang="en-US" sz="2000" dirty="0" smtClean="0">
                <a:solidFill>
                  <a:schemeClr val="bg1"/>
                </a:solidFill>
              </a:rPr>
              <a:t>Sometimes circumstances force a change in bureaucratic routines.</a:t>
            </a:r>
          </a:p>
          <a:p>
            <a:pPr marL="914400" indent="-342900">
              <a:buFont typeface="Arial" panose="020B0604020202020204" pitchFamily="34" charset="0"/>
              <a:buChar char="•"/>
              <a:defRPr/>
            </a:pPr>
            <a:r>
              <a:rPr lang="en-US" sz="2000" dirty="0">
                <a:solidFill>
                  <a:schemeClr val="bg1"/>
                </a:solidFill>
              </a:rPr>
              <a:t>The process of change may occur in the context of a crisis like a deposition, in which case it is more likely to be used as a precedent. If the event is frequent, like taxation, we’re more likely to be faced with a gradual process. The normal admits exceptions until finally it becomes routine and is identified as fundamental law</a:t>
            </a:r>
            <a:r>
              <a:rPr lang="en-US" sz="2000" dirty="0" smtClean="0">
                <a:solidFill>
                  <a:schemeClr val="bg1"/>
                </a:solidFill>
              </a:rPr>
              <a:t>.</a:t>
            </a:r>
          </a:p>
          <a:p>
            <a:pPr marL="914400" indent="-342900">
              <a:buFont typeface="Arial" panose="020B0604020202020204" pitchFamily="34" charset="0"/>
              <a:buChar char="•"/>
              <a:defRPr/>
            </a:pPr>
            <a:endParaRPr lang="en-US" sz="800" dirty="0">
              <a:solidFill>
                <a:schemeClr val="bg1"/>
              </a:solidFill>
            </a:endParaRPr>
          </a:p>
          <a:p>
            <a:pPr marL="347472" indent="-342900">
              <a:buFont typeface="Arial" panose="020B0604020202020204" pitchFamily="34" charset="0"/>
              <a:buChar char="•"/>
              <a:defRPr/>
            </a:pPr>
            <a:r>
              <a:rPr lang="en-US" sz="2000" dirty="0" smtClean="0">
                <a:solidFill>
                  <a:schemeClr val="bg1"/>
                </a:solidFill>
              </a:rPr>
              <a:t>Examples of incremental change</a:t>
            </a:r>
          </a:p>
          <a:p>
            <a:pPr marL="914400" indent="-342900">
              <a:buFont typeface="Arial" panose="020B0604020202020204" pitchFamily="34" charset="0"/>
              <a:buChar char="•"/>
              <a:defRPr/>
            </a:pPr>
            <a:r>
              <a:rPr lang="en-US" sz="2000" dirty="0">
                <a:solidFill>
                  <a:schemeClr val="bg1"/>
                </a:solidFill>
              </a:rPr>
              <a:t>E</a:t>
            </a:r>
            <a:r>
              <a:rPr lang="en-US" sz="2000" dirty="0" smtClean="0">
                <a:solidFill>
                  <a:schemeClr val="bg1"/>
                </a:solidFill>
              </a:rPr>
              <a:t>xtraordinary </a:t>
            </a:r>
            <a:r>
              <a:rPr lang="en-US" sz="2000" dirty="0">
                <a:solidFill>
                  <a:schemeClr val="bg1"/>
                </a:solidFill>
              </a:rPr>
              <a:t>taxation must take place in parliament</a:t>
            </a:r>
            <a:r>
              <a:rPr lang="en-US" sz="2000" dirty="0" smtClean="0">
                <a:solidFill>
                  <a:schemeClr val="bg1"/>
                </a:solidFill>
              </a:rPr>
              <a:t>.</a:t>
            </a:r>
          </a:p>
          <a:p>
            <a:pPr marL="914400" indent="-342900">
              <a:buFont typeface="Arial" panose="020B0604020202020204" pitchFamily="34" charset="0"/>
              <a:buChar char="•"/>
              <a:defRPr/>
            </a:pPr>
            <a:r>
              <a:rPr lang="en-US" sz="2000" dirty="0">
                <a:solidFill>
                  <a:schemeClr val="bg1"/>
                </a:solidFill>
              </a:rPr>
              <a:t>T</a:t>
            </a:r>
            <a:r>
              <a:rPr lang="en-US" sz="2000" dirty="0" smtClean="0">
                <a:solidFill>
                  <a:schemeClr val="bg1"/>
                </a:solidFill>
              </a:rPr>
              <a:t>o </a:t>
            </a:r>
            <a:r>
              <a:rPr lang="en-US" sz="2000" dirty="0">
                <a:solidFill>
                  <a:schemeClr val="bg1"/>
                </a:solidFill>
              </a:rPr>
              <a:t>call a piece of legislation a ‘statute’ it must be passed in </a:t>
            </a:r>
            <a:r>
              <a:rPr lang="en-US" sz="2000" dirty="0" smtClean="0">
                <a:solidFill>
                  <a:schemeClr val="bg1"/>
                </a:solidFill>
              </a:rPr>
              <a:t>parliament.</a:t>
            </a:r>
          </a:p>
          <a:p>
            <a:pPr marL="914400" indent="-342900">
              <a:buFont typeface="Arial" panose="020B0604020202020204" pitchFamily="34" charset="0"/>
              <a:buChar char="•"/>
              <a:defRPr/>
            </a:pPr>
            <a:r>
              <a:rPr lang="en-US" sz="2000" dirty="0">
                <a:solidFill>
                  <a:schemeClr val="bg1"/>
                </a:solidFill>
              </a:rPr>
              <a:t>Certain magnates have an hereditary right to be summoned personally to </a:t>
            </a:r>
            <a:r>
              <a:rPr lang="en-US" sz="2000" dirty="0" smtClean="0">
                <a:solidFill>
                  <a:schemeClr val="bg1"/>
                </a:solidFill>
              </a:rPr>
              <a:t>parliament.</a:t>
            </a:r>
          </a:p>
          <a:p>
            <a:pPr marL="914400" indent="-342900">
              <a:buFont typeface="Arial" panose="020B0604020202020204" pitchFamily="34" charset="0"/>
              <a:buChar char="•"/>
              <a:defRPr/>
            </a:pPr>
            <a:r>
              <a:rPr lang="en-US" sz="2000" dirty="0" smtClean="0">
                <a:solidFill>
                  <a:schemeClr val="bg1"/>
                </a:solidFill>
              </a:rPr>
              <a:t>The lower clergy will not be summoned to parliament</a:t>
            </a:r>
          </a:p>
          <a:p>
            <a:pPr marL="914400" indent="-342900">
              <a:buFont typeface="Arial" panose="020B0604020202020204" pitchFamily="34" charset="0"/>
              <a:buChar char="•"/>
              <a:defRPr/>
            </a:pPr>
            <a:endParaRPr lang="en-US" sz="2000" dirty="0">
              <a:solidFill>
                <a:schemeClr val="bg1"/>
              </a:solidFill>
            </a:endParaRPr>
          </a:p>
          <a:p>
            <a:pPr marL="347472" indent="-342900">
              <a:buFont typeface="Arial" panose="020B0604020202020204" pitchFamily="34" charset="0"/>
              <a:buChar char="•"/>
              <a:defRPr/>
            </a:pPr>
            <a:r>
              <a:rPr lang="en-US" sz="2000" dirty="0" smtClean="0">
                <a:solidFill>
                  <a:schemeClr val="bg1"/>
                </a:solidFill>
              </a:rPr>
              <a:t>The process of end-running </a:t>
            </a:r>
            <a:r>
              <a:rPr lang="en-US" sz="2000" smtClean="0">
                <a:solidFill>
                  <a:schemeClr val="bg1"/>
                </a:solidFill>
              </a:rPr>
              <a:t>an institution.</a:t>
            </a:r>
            <a:endParaRPr lang="en-US" sz="2000" dirty="0" smtClean="0">
              <a:solidFill>
                <a:schemeClr val="bg1"/>
              </a:solidFill>
            </a:endParaRPr>
          </a:p>
          <a:p>
            <a:pPr marL="914400" indent="-342900">
              <a:buFont typeface="Arial" panose="020B0604020202020204" pitchFamily="34" charset="0"/>
              <a:buChar char="•"/>
              <a:defRPr/>
            </a:pPr>
            <a:endParaRPr lang="en-US" sz="2000" dirty="0">
              <a:solidFill>
                <a:schemeClr val="bg1"/>
              </a:solidFill>
            </a:endParaRPr>
          </a:p>
          <a:p>
            <a:pPr marL="914400" indent="-342900">
              <a:buFont typeface="Arial" panose="020B0604020202020204" pitchFamily="34" charset="0"/>
              <a:buChar cha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140657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17443" y="115888"/>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Incremental change: the seals as an example (T. F. T. Tout)</a:t>
            </a:r>
            <a:endParaRPr lang="en-US" altLang="en-US" sz="2400" dirty="0"/>
          </a:p>
        </p:txBody>
      </p:sp>
      <p:sp>
        <p:nvSpPr>
          <p:cNvPr id="8" name="TextBox 7"/>
          <p:cNvSpPr txBox="1"/>
          <p:nvPr/>
        </p:nvSpPr>
        <p:spPr>
          <a:xfrm>
            <a:off x="583698" y="1209763"/>
            <a:ext cx="8063345" cy="2985433"/>
          </a:xfrm>
          <a:prstGeom prst="rect">
            <a:avLst/>
          </a:prstGeom>
          <a:noFill/>
        </p:spPr>
        <p:txBody>
          <a:bodyPr wrap="square">
            <a:spAutoFit/>
          </a:bodyPr>
          <a:lstStyle/>
          <a:p>
            <a:pPr marL="342900" indent="-342900">
              <a:buFont typeface="Arial" panose="020B0604020202020204" pitchFamily="34" charset="0"/>
              <a:buChar char="•"/>
              <a:defRPr/>
            </a:pPr>
            <a:r>
              <a:rPr lang="en-US" sz="2000">
                <a:solidFill>
                  <a:schemeClr val="bg1"/>
                </a:solidFill>
              </a:rPr>
              <a:t>12th century–chancellor–chancery–great </a:t>
            </a:r>
            <a:r>
              <a:rPr lang="en-US" sz="2000" smtClean="0">
                <a:solidFill>
                  <a:schemeClr val="bg1"/>
                </a:solidFill>
              </a:rPr>
              <a:t>seal</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13th century–wardrobe–privy </a:t>
            </a:r>
            <a:r>
              <a:rPr lang="en-US" sz="2000" smtClean="0">
                <a:solidFill>
                  <a:schemeClr val="bg1"/>
                </a:solidFill>
              </a:rPr>
              <a:t>seal</a:t>
            </a:r>
          </a:p>
          <a:p>
            <a:pPr marL="342900" indent="-342900">
              <a:buFont typeface="Arial" panose="020B0604020202020204" pitchFamily="34" charset="0"/>
              <a:buChar char="•"/>
              <a:defRPr/>
            </a:pPr>
            <a:endParaRPr lang="en-US" sz="2000">
              <a:solidFill>
                <a:schemeClr val="bg1"/>
              </a:solidFill>
            </a:endParaRPr>
          </a:p>
          <a:p>
            <a:pPr marL="342900" indent="-342900">
              <a:buFont typeface="Arial" panose="020B0604020202020204" pitchFamily="34" charset="0"/>
              <a:buChar char="•"/>
              <a:defRPr/>
            </a:pPr>
            <a:r>
              <a:rPr lang="en-US" sz="2000">
                <a:solidFill>
                  <a:schemeClr val="bg1"/>
                </a:solidFill>
              </a:rPr>
              <a:t>14th century–the chamber–the secret </a:t>
            </a:r>
            <a:r>
              <a:rPr lang="en-US" sz="2000" smtClean="0">
                <a:solidFill>
                  <a:schemeClr val="bg1"/>
                </a:solidFill>
              </a:rPr>
              <a:t>seal–signet</a:t>
            </a:r>
          </a:p>
          <a:p>
            <a:pPr marL="342900" indent="-342900">
              <a:buFont typeface="Arial" panose="020B0604020202020204" pitchFamily="34" charset="0"/>
              <a:buChar char="•"/>
              <a:defRPr/>
            </a:pPr>
            <a:endParaRPr lang="en-US" sz="2000">
              <a:solidFill>
                <a:schemeClr val="bg1"/>
              </a:solidFill>
            </a:endParaRPr>
          </a:p>
          <a:p>
            <a:pPr>
              <a:defRPr/>
            </a:pPr>
            <a:r>
              <a:rPr lang="en-US" sz="2000" smtClean="0">
                <a:solidFill>
                  <a:schemeClr val="bg1"/>
                </a:solidFill>
              </a:rPr>
              <a:t>For the 15th century, see the second part of the lecture</a:t>
            </a:r>
            <a:endParaRPr lang="en-US" sz="2000" dirty="0" smtClean="0">
              <a:solidFill>
                <a:schemeClr val="bg1"/>
              </a:solidFill>
            </a:endParaRPr>
          </a:p>
          <a:p>
            <a:pPr marL="342900" indent="-342900">
              <a:buFont typeface="Arial" panose="020B0604020202020204" pitchFamily="34" charset="0"/>
              <a:buChar char="•"/>
              <a:defRPr/>
            </a:pPr>
            <a:endParaRPr lang="en-US" sz="800" dirty="0">
              <a:solidFill>
                <a:schemeClr val="bg1"/>
              </a:solidFill>
            </a:endParaRPr>
          </a:p>
          <a:p>
            <a:pPr marL="914400" indent="-342900">
              <a:buFont typeface="Arial" panose="020B0604020202020204" pitchFamily="34" charset="0"/>
              <a:buChar char="•"/>
              <a:defRPr/>
            </a:pPr>
            <a:endParaRPr lang="en-US" sz="2000">
              <a:solidFill>
                <a:schemeClr val="bg1"/>
              </a:solidFill>
            </a:endParaRPr>
          </a:p>
          <a:p>
            <a:pPr marL="914400" indent="-342900">
              <a:buFont typeface="Arial" panose="020B0604020202020204" pitchFamily="34" charset="0"/>
              <a:buChar char="•"/>
              <a:defRPr/>
            </a:pP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535189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965947"/>
          </a:xfrm>
        </p:spPr>
        <p:txBody>
          <a:bodyPr/>
          <a:lstStyle/>
          <a:p>
            <a:r>
              <a:rPr lang="en-US" sz="2400" dirty="0"/>
              <a:t>The household ordinance of Edward II (</a:t>
            </a:r>
            <a:r>
              <a:rPr lang="en-US" sz="2400" i="1" dirty="0"/>
              <a:t>Mats.</a:t>
            </a:r>
            <a:r>
              <a:rPr lang="en-US" sz="2400" dirty="0"/>
              <a:t>, pp. VI–3 to </a:t>
            </a:r>
            <a:r>
              <a:rPr lang="en-US" sz="2400" dirty="0" smtClean="0"/>
              <a:t>VI–6)</a:t>
            </a:r>
            <a:endParaRPr lang="en-US" sz="2400" dirty="0"/>
          </a:p>
        </p:txBody>
      </p:sp>
      <p:sp>
        <p:nvSpPr>
          <p:cNvPr id="3" name="Content Placeholder 2"/>
          <p:cNvSpPr>
            <a:spLocks noGrp="1"/>
          </p:cNvSpPr>
          <p:nvPr>
            <p:ph idx="1"/>
          </p:nvPr>
        </p:nvSpPr>
        <p:spPr>
          <a:xfrm>
            <a:off x="457200" y="1240585"/>
            <a:ext cx="8395854" cy="5617415"/>
          </a:xfrm>
        </p:spPr>
        <p:txBody>
          <a:bodyPr/>
          <a:lstStyle/>
          <a:p>
            <a:pPr>
              <a:buFont typeface="Arial" panose="020B0604020202020204" pitchFamily="34" charset="0"/>
              <a:buChar char="•"/>
              <a:defRPr/>
            </a:pPr>
            <a:r>
              <a:rPr lang="en-US" dirty="0" smtClean="0"/>
              <a:t>Perquisites and privileges. The level of detail is amazing.</a:t>
            </a:r>
          </a:p>
          <a:p>
            <a:pPr>
              <a:buFont typeface="Arial" panose="020B0604020202020204" pitchFamily="34" charset="0"/>
              <a:buChar char="•"/>
              <a:defRPr/>
            </a:pPr>
            <a:endParaRPr lang="en-US" sz="1000" dirty="0"/>
          </a:p>
          <a:p>
            <a:pPr marL="0" indent="0">
              <a:buNone/>
              <a:defRPr/>
            </a:pPr>
            <a:r>
              <a:rPr lang="en-US" dirty="0"/>
              <a:t>The king should have a fit steward of the household, who, if he is a banneret is to have a knight, three squires, and a clerk for the pleas that pertain to the stewardship, [all of them] eating in the hall. And each night he shall receive for his chamber a sester of wine, twelve candles, two </a:t>
            </a:r>
            <a:r>
              <a:rPr lang="en-US" i="1" dirty="0"/>
              <a:t>tortis pur viu </a:t>
            </a:r>
            <a:r>
              <a:rPr lang="en-US" dirty="0"/>
              <a:t>[probably large candles for display], and one torch, and more when he needs them. And [he is to have] bedding for the whole year and wood for the winter season – from the eve of All Saints to the eve of Easter – [to be obtained] from the usher of the hall. And [he is to have] a livery for his chamberlain: namely, a portion of bread, a gallon of ale, and a general serving (</a:t>
            </a:r>
            <a:r>
              <a:rPr lang="en-US" i="1" dirty="0"/>
              <a:t>messe de gros</a:t>
            </a:r>
            <a:r>
              <a:rPr lang="en-US" dirty="0"/>
              <a:t>) from the kitchen. And [he is to have] dinners and suppers when he wants them; and as fees </a:t>
            </a:r>
            <a:r>
              <a:rPr lang="en-US" i="1" dirty="0"/>
              <a:t>20m</a:t>
            </a:r>
            <a:r>
              <a:rPr lang="en-US" dirty="0"/>
              <a:t>. a year, in equal instalments on the feasts of Christmas and Pentecost. And if he is a simple knight, he shall receive fees and robes like the other simple knights of the household, and shall have two squires and his clerk eating in the hall.</a:t>
            </a:r>
          </a:p>
        </p:txBody>
      </p:sp>
    </p:spTree>
    <p:extLst>
      <p:ext uri="{BB962C8B-B14F-4D97-AF65-F5344CB8AC3E}">
        <p14:creationId xmlns:p14="http://schemas.microsoft.com/office/powerpoint/2010/main" val="39820120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965947"/>
          </a:xfrm>
        </p:spPr>
        <p:txBody>
          <a:bodyPr/>
          <a:lstStyle/>
          <a:p>
            <a:r>
              <a:rPr lang="en-US" sz="2400"/>
              <a:t>The household ordinance of Edward II </a:t>
            </a:r>
            <a:r>
              <a:rPr lang="en-US" sz="2400" smtClean="0"/>
              <a:t>(cont’d)</a:t>
            </a:r>
            <a:endParaRPr lang="en-US" sz="2400" dirty="0"/>
          </a:p>
        </p:txBody>
      </p:sp>
      <p:sp>
        <p:nvSpPr>
          <p:cNvPr id="3" name="Content Placeholder 2"/>
          <p:cNvSpPr>
            <a:spLocks noGrp="1"/>
          </p:cNvSpPr>
          <p:nvPr>
            <p:ph idx="1"/>
          </p:nvPr>
        </p:nvSpPr>
        <p:spPr>
          <a:xfrm>
            <a:off x="457200" y="1240585"/>
            <a:ext cx="8395854" cy="5617415"/>
          </a:xfrm>
        </p:spPr>
        <p:txBody>
          <a:bodyPr/>
          <a:lstStyle/>
          <a:p>
            <a:pPr>
              <a:buFont typeface="Arial" panose="020B0604020202020204" pitchFamily="34" charset="0"/>
              <a:buChar char="•"/>
              <a:defRPr/>
            </a:pPr>
            <a:r>
              <a:rPr lang="en-US"/>
              <a:t>Administration of the classic bean-counting variety</a:t>
            </a:r>
            <a:r>
              <a:rPr lang="en-US" smtClean="0"/>
              <a:t>.</a:t>
            </a:r>
          </a:p>
          <a:p>
            <a:pPr>
              <a:buFont typeface="Arial" panose="020B0604020202020204" pitchFamily="34" charset="0"/>
              <a:buChar char="•"/>
              <a:defRPr/>
            </a:pPr>
            <a:endParaRPr lang="en-US"/>
          </a:p>
          <a:p>
            <a:pPr>
              <a:buFont typeface="Arial" panose="020B0604020202020204" pitchFamily="34" charset="0"/>
              <a:buChar char="•"/>
              <a:defRPr/>
            </a:pPr>
            <a:r>
              <a:rPr lang="en-US" smtClean="0"/>
              <a:t>Hints </a:t>
            </a:r>
            <a:r>
              <a:rPr lang="en-US"/>
              <a:t>of double-entry bookkeeping (Mats., pp. VI–19 to VI–21), a comparison revenues and expenses for the 37th year of Edward III (1362–3</a:t>
            </a:r>
            <a:r>
              <a:rPr lang="en-US" smtClean="0"/>
              <a:t>).</a:t>
            </a:r>
          </a:p>
          <a:p>
            <a:pPr>
              <a:buFont typeface="Arial" panose="020B0604020202020204" pitchFamily="34" charset="0"/>
              <a:buChar char="•"/>
              <a:defRPr/>
            </a:pPr>
            <a:endParaRPr lang="en-US"/>
          </a:p>
          <a:p>
            <a:pPr>
              <a:buFont typeface="Arial" panose="020B0604020202020204" pitchFamily="34" charset="0"/>
              <a:buChar char="•"/>
              <a:defRPr/>
            </a:pPr>
            <a:r>
              <a:rPr lang="en-US" smtClean="0"/>
              <a:t>Yet </a:t>
            </a:r>
            <a:r>
              <a:rPr lang="en-US"/>
              <a:t>with all this business about perks and candles, a major part of the finance of England was being done through the wardrobe in this </a:t>
            </a:r>
            <a:r>
              <a:rPr lang="en-US" smtClean="0"/>
              <a:t>period.</a:t>
            </a:r>
          </a:p>
          <a:p>
            <a:pPr>
              <a:buFont typeface="Arial" panose="020B0604020202020204" pitchFamily="34" charset="0"/>
              <a:buChar char="•"/>
              <a:defRPr/>
            </a:pPr>
            <a:endParaRPr lang="en-US"/>
          </a:p>
          <a:p>
            <a:pPr>
              <a:buFont typeface="Arial" panose="020B0604020202020204" pitchFamily="34" charset="0"/>
              <a:buChar char="•"/>
              <a:defRPr/>
            </a:pPr>
            <a:r>
              <a:rPr lang="en-US"/>
              <a:t>From capacity to account comes the ability to siphon off revenues to this group and have some assurance that the money won’t simply disappear.</a:t>
            </a:r>
            <a:endParaRPr lang="en-US" dirty="0" smtClean="0"/>
          </a:p>
          <a:p>
            <a:pPr>
              <a:buFont typeface="Arial" panose="020B0604020202020204" pitchFamily="34" charset="0"/>
              <a:buChar char="•"/>
              <a:defRPr/>
            </a:pPr>
            <a:endParaRPr lang="en-US" sz="1000" dirty="0"/>
          </a:p>
        </p:txBody>
      </p:sp>
    </p:spTree>
    <p:extLst>
      <p:ext uri="{BB962C8B-B14F-4D97-AF65-F5344CB8AC3E}">
        <p14:creationId xmlns:p14="http://schemas.microsoft.com/office/powerpoint/2010/main" val="3115949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56636"/>
          </a:xfrm>
        </p:spPr>
        <p:txBody>
          <a:bodyPr/>
          <a:lstStyle/>
          <a:p>
            <a:r>
              <a:rPr lang="en-US" altLang="en-US" sz="2400" dirty="0" smtClean="0"/>
              <a:t>The </a:t>
            </a:r>
            <a:r>
              <a:rPr lang="en-US" altLang="en-US" sz="2400" dirty="0"/>
              <a:t>wardrobe and the privy seal</a:t>
            </a:r>
            <a:endParaRPr lang="en-US" sz="2400" dirty="0"/>
          </a:p>
        </p:txBody>
      </p:sp>
      <p:sp>
        <p:nvSpPr>
          <p:cNvPr id="3" name="Content Placeholder 2"/>
          <p:cNvSpPr>
            <a:spLocks noGrp="1"/>
          </p:cNvSpPr>
          <p:nvPr>
            <p:ph idx="1"/>
          </p:nvPr>
        </p:nvSpPr>
        <p:spPr>
          <a:xfrm>
            <a:off x="457200" y="1018310"/>
            <a:ext cx="8229600" cy="5548745"/>
          </a:xfrm>
        </p:spPr>
        <p:txBody>
          <a:bodyPr/>
          <a:lstStyle/>
          <a:p>
            <a:pPr>
              <a:buFont typeface="Arial" panose="020B0604020202020204" pitchFamily="34" charset="0"/>
              <a:buChar char="•"/>
              <a:defRPr/>
            </a:pPr>
            <a:r>
              <a:rPr lang="en-US" dirty="0"/>
              <a:t>But perhaps the most important part of the wardrobe we cannot see in our picture of 1318. During the reign of Edward I and until 1312, the comptroller of the wardrobe was also the keeper of the privy seal. The ordainers had set up a separate keeper of the privy seal. When Edward II regained power, the privy seal remained dissociated from the </a:t>
            </a:r>
            <a:r>
              <a:rPr lang="en-US" dirty="0" smtClean="0"/>
              <a:t>household.</a:t>
            </a:r>
          </a:p>
          <a:p>
            <a:pPr>
              <a:buFont typeface="Arial" panose="020B0604020202020204" pitchFamily="34" charset="0"/>
              <a:buChar char="•"/>
              <a:defRPr/>
            </a:pPr>
            <a:endParaRPr lang="en-US" sz="1000" dirty="0"/>
          </a:p>
          <a:p>
            <a:pPr>
              <a:buFont typeface="Arial" panose="020B0604020202020204" pitchFamily="34" charset="0"/>
              <a:buChar char="•"/>
              <a:defRPr/>
            </a:pPr>
            <a:r>
              <a:rPr lang="en-US" dirty="0" smtClean="0"/>
              <a:t>The </a:t>
            </a:r>
            <a:r>
              <a:rPr lang="en-US" dirty="0"/>
              <a:t>period between 1322 and the </a:t>
            </a:r>
            <a:r>
              <a:rPr lang="en-US" dirty="0" smtClean="0"/>
              <a:t>1340s </a:t>
            </a:r>
            <a:r>
              <a:rPr lang="en-US" dirty="0"/>
              <a:t>is one of uncertainty for the privy seal. In the 1340s, as we have seen, it becomes associated with the council. It is perhaps for that reason that Edward III’s great experiment with war </a:t>
            </a:r>
            <a:r>
              <a:rPr lang="en-US" dirty="0" smtClean="0"/>
              <a:t>financing was </a:t>
            </a:r>
            <a:r>
              <a:rPr lang="en-US" dirty="0"/>
              <a:t>an experiment in chamber finance. Once again the household is being used when it is necessary to have overall </a:t>
            </a:r>
            <a:r>
              <a:rPr lang="en-US" dirty="0" smtClean="0"/>
              <a:t>control.</a:t>
            </a:r>
          </a:p>
          <a:p>
            <a:pPr>
              <a:buFont typeface="Arial" panose="020B0604020202020204" pitchFamily="34" charset="0"/>
              <a:buChar char="•"/>
              <a:defRPr/>
            </a:pPr>
            <a:endParaRPr lang="en-US" sz="1000" dirty="0"/>
          </a:p>
          <a:p>
            <a:pPr>
              <a:buFont typeface="Arial" panose="020B0604020202020204" pitchFamily="34" charset="0"/>
              <a:buChar char="•"/>
              <a:defRPr/>
            </a:pPr>
            <a:r>
              <a:rPr lang="en-US" dirty="0" smtClean="0"/>
              <a:t>The </a:t>
            </a:r>
            <a:r>
              <a:rPr lang="en-US" dirty="0"/>
              <a:t>important point, however, is that at least some of these </a:t>
            </a:r>
            <a:r>
              <a:rPr lang="en-US" dirty="0" smtClean="0"/>
              <a:t>men </a:t>
            </a:r>
            <a:r>
              <a:rPr lang="en-US" dirty="0"/>
              <a:t>are thinking in recognizably modern governmental terms. That may be a more important achievement of the 14th century than its undeniable ability to depose kings.</a:t>
            </a:r>
          </a:p>
        </p:txBody>
      </p:sp>
    </p:spTree>
    <p:extLst>
      <p:ext uri="{BB962C8B-B14F-4D97-AF65-F5344CB8AC3E}">
        <p14:creationId xmlns:p14="http://schemas.microsoft.com/office/powerpoint/2010/main" val="13624770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2726"/>
          </a:xfrm>
        </p:spPr>
        <p:txBody>
          <a:bodyPr/>
          <a:lstStyle/>
          <a:p>
            <a:r>
              <a:rPr lang="en-US" sz="2400" smtClean="0"/>
              <a:t>Summary: </a:t>
            </a:r>
            <a:r>
              <a:rPr lang="en-US" altLang="en-US" sz="2400"/>
              <a:t>14th century</a:t>
            </a:r>
            <a:r>
              <a:rPr lang="en-US" sz="2400" smtClean="0"/>
              <a:t> </a:t>
            </a:r>
            <a:endParaRPr lang="en-US" sz="2400" dirty="0"/>
          </a:p>
        </p:txBody>
      </p:sp>
      <p:sp>
        <p:nvSpPr>
          <p:cNvPr id="3" name="Content Placeholder 2"/>
          <p:cNvSpPr>
            <a:spLocks noGrp="1"/>
          </p:cNvSpPr>
          <p:nvPr>
            <p:ph idx="1"/>
          </p:nvPr>
        </p:nvSpPr>
        <p:spPr>
          <a:xfrm>
            <a:off x="457200" y="727364"/>
            <a:ext cx="8229600" cy="6156896"/>
          </a:xfrm>
        </p:spPr>
        <p:txBody>
          <a:bodyPr/>
          <a:lstStyle/>
          <a:p>
            <a:pPr marL="0" indent="0">
              <a:buNone/>
            </a:pPr>
            <a:r>
              <a:rPr lang="en-US" smtClean="0"/>
              <a:t>What  ties the </a:t>
            </a:r>
            <a:r>
              <a:rPr lang="en-US"/>
              <a:t>crises together </a:t>
            </a:r>
            <a:r>
              <a:rPr lang="en-US" smtClean="0"/>
              <a:t>with </a:t>
            </a:r>
            <a:r>
              <a:rPr lang="en-US"/>
              <a:t>this painful tracing of incremental changes in institutions? </a:t>
            </a:r>
            <a:r>
              <a:rPr lang="en-US" smtClean="0"/>
              <a:t>The crises </a:t>
            </a:r>
            <a:r>
              <a:rPr lang="en-US"/>
              <a:t>produce documents that reflect theory. </a:t>
            </a:r>
            <a:r>
              <a:rPr lang="en-US" smtClean="0"/>
              <a:t>The </a:t>
            </a:r>
            <a:r>
              <a:rPr lang="en-US"/>
              <a:t>difficulty with the theory that the crises produce, however, is whether we should take </a:t>
            </a:r>
            <a:r>
              <a:rPr lang="en-US" smtClean="0"/>
              <a:t>them </a:t>
            </a:r>
            <a:r>
              <a:rPr lang="en-US"/>
              <a:t>seriously. Is this what is really motivating men to act or is it simply window-dressing for power struggles that are taking place among powerful men? What is happening with the incremental changes would, however, suggest that something is emerging </a:t>
            </a:r>
            <a:r>
              <a:rPr lang="en-US" smtClean="0"/>
              <a:t>in </a:t>
            </a:r>
            <a:r>
              <a:rPr lang="en-US"/>
              <a:t>the minds of the somewhat lesser men who are necessary to make governance work. </a:t>
            </a:r>
            <a:r>
              <a:rPr lang="en-US" smtClean="0"/>
              <a:t>The </a:t>
            </a:r>
            <a:r>
              <a:rPr lang="en-US"/>
              <a:t>devotion to </a:t>
            </a:r>
            <a:r>
              <a:rPr lang="en-US" smtClean="0"/>
              <a:t>routine is </a:t>
            </a:r>
            <a:r>
              <a:rPr lang="en-US"/>
              <a:t>producing, at least in the minds of some, a notion that this routine is law, perhaps law that cannot be changed or which is, at least, very difficult to change. A parallel development, perhaps a bit easier to see is a tendency to abstraction. The king is more frequently referred to as the crown than he was in earlier periods. </a:t>
            </a:r>
            <a:r>
              <a:rPr lang="en-US" smtClean="0"/>
              <a:t>One should not refer </a:t>
            </a:r>
            <a:r>
              <a:rPr lang="en-US"/>
              <a:t>to the state when describing the 14th </a:t>
            </a:r>
            <a:r>
              <a:rPr lang="en-US" smtClean="0"/>
              <a:t>century or the </a:t>
            </a:r>
            <a:r>
              <a:rPr lang="en-US"/>
              <a:t>first half of the </a:t>
            </a:r>
            <a:r>
              <a:rPr lang="en-US" smtClean="0"/>
              <a:t>15th. </a:t>
            </a:r>
            <a:r>
              <a:rPr lang="en-US"/>
              <a:t>The modern nation-state, or at least its ancestor, is very much the product of the 16th </a:t>
            </a:r>
            <a:r>
              <a:rPr lang="en-US" smtClean="0"/>
              <a:t>century. </a:t>
            </a:r>
            <a:r>
              <a:rPr lang="en-US"/>
              <a:t>But much of what was put together in the 16th</a:t>
            </a:r>
            <a:r>
              <a:rPr lang="en-US" smtClean="0"/>
              <a:t> </a:t>
            </a:r>
            <a:r>
              <a:rPr lang="en-US"/>
              <a:t>century to make up the nation-state was being developed in the 14th and 15th centuries.</a:t>
            </a:r>
            <a:endParaRPr lang="en-US" dirty="0" smtClean="0"/>
          </a:p>
        </p:txBody>
      </p:sp>
    </p:spTree>
    <p:extLst>
      <p:ext uri="{BB962C8B-B14F-4D97-AF65-F5344CB8AC3E}">
        <p14:creationId xmlns:p14="http://schemas.microsoft.com/office/powerpoint/2010/main" val="28016593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15th </a:t>
            </a:r>
            <a:r>
              <a:rPr lang="en-US" altLang="en-US" sz="2400" dirty="0" smtClean="0"/>
              <a:t>Century: basic chronology</a:t>
            </a:r>
            <a:endParaRPr lang="en-US" altLang="en-US" sz="2400" dirty="0"/>
          </a:p>
        </p:txBody>
      </p:sp>
      <p:sp>
        <p:nvSpPr>
          <p:cNvPr id="8" name="TextBox 7"/>
          <p:cNvSpPr txBox="1"/>
          <p:nvPr/>
        </p:nvSpPr>
        <p:spPr>
          <a:xfrm>
            <a:off x="363681" y="1295097"/>
            <a:ext cx="6116631" cy="3693319"/>
          </a:xfrm>
          <a:prstGeom prst="rect">
            <a:avLst/>
          </a:prstGeom>
          <a:noFill/>
        </p:spPr>
        <p:txBody>
          <a:bodyPr wrap="square">
            <a:spAutoFit/>
          </a:bodyPr>
          <a:lstStyle/>
          <a:p>
            <a:pPr marL="342900" indent="-342900">
              <a:buFont typeface="Arial" panose="020B0604020202020204" pitchFamily="34" charset="0"/>
              <a:buChar char="•"/>
              <a:defRPr/>
            </a:pPr>
            <a:r>
              <a:rPr lang="en-US" sz="2000" dirty="0">
                <a:solidFill>
                  <a:schemeClr val="bg1"/>
                </a:solidFill>
              </a:rPr>
              <a:t>Henry IV  –  </a:t>
            </a:r>
            <a:r>
              <a:rPr lang="en-US" sz="2000" dirty="0" smtClean="0">
                <a:solidFill>
                  <a:schemeClr val="bg1"/>
                </a:solidFill>
              </a:rPr>
              <a:t>1399–1413</a:t>
            </a:r>
          </a:p>
          <a:p>
            <a:pPr marL="342900" indent="-342900">
              <a:buFont typeface="Arial" panose="020B0604020202020204" pitchFamily="34" charset="0"/>
              <a:buChar char="•"/>
              <a:defRPr/>
            </a:pPr>
            <a:endParaRPr lang="en-US" sz="1000" dirty="0" smtClean="0">
              <a:solidFill>
                <a:schemeClr val="bg1"/>
              </a:solidFill>
            </a:endParaRPr>
          </a:p>
          <a:p>
            <a:pPr marL="342900" indent="-342900">
              <a:buFont typeface="Arial" panose="020B0604020202020204" pitchFamily="34" charset="0"/>
              <a:buChar char="•"/>
              <a:defRPr/>
            </a:pPr>
            <a:r>
              <a:rPr lang="en-US" sz="2000" dirty="0">
                <a:solidFill>
                  <a:schemeClr val="bg1"/>
                </a:solidFill>
              </a:rPr>
              <a:t>Henry V  –  1413–1422 (d. at age 35)</a:t>
            </a:r>
            <a:r>
              <a:rPr lang="en-US" sz="2000" dirty="0" smtClean="0">
                <a:solidFill>
                  <a:schemeClr val="bg1"/>
                </a:solidFill>
              </a:rPr>
              <a:t/>
            </a:r>
            <a:br>
              <a:rPr lang="en-US" sz="2000" dirty="0" smtClean="0">
                <a:solidFill>
                  <a:schemeClr val="bg1"/>
                </a:solidFill>
              </a:rPr>
            </a:b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Henry VI  –  1422 (age 9 mos.)–1461, </a:t>
            </a:r>
            <a:r>
              <a:rPr lang="en-US" sz="2000" dirty="0" smtClean="0">
                <a:solidFill>
                  <a:schemeClr val="bg1"/>
                </a:solidFill>
              </a:rPr>
              <a:t>1470–1471</a:t>
            </a:r>
          </a:p>
          <a:p>
            <a:pPr marL="342900" indent="-342900">
              <a:buFont typeface="Arial" panose="020B0604020202020204" pitchFamily="34" charset="0"/>
              <a:buChar char="•"/>
              <a:defRPr/>
            </a:pPr>
            <a:endParaRPr lang="en-US" sz="1800" dirty="0">
              <a:solidFill>
                <a:schemeClr val="bg1"/>
              </a:solidFill>
            </a:endParaRPr>
          </a:p>
          <a:p>
            <a:pPr marL="342900" indent="-342900">
              <a:buFont typeface="Arial" panose="020B0604020202020204" pitchFamily="34" charset="0"/>
              <a:buChar char="•"/>
              <a:defRPr/>
            </a:pPr>
            <a:r>
              <a:rPr lang="en-US" sz="2000" dirty="0">
                <a:solidFill>
                  <a:schemeClr val="bg1"/>
                </a:solidFill>
              </a:rPr>
              <a:t>Edward IV  –  1461–1470, 1471–1483</a:t>
            </a:r>
            <a:endParaRPr lang="en-US" sz="2000" dirty="0" smtClean="0">
              <a:solidFill>
                <a:schemeClr val="bg1"/>
              </a:solidFill>
            </a:endParaRP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Edward V  –  </a:t>
            </a:r>
            <a:r>
              <a:rPr lang="en-US" sz="2000" dirty="0" smtClean="0">
                <a:solidFill>
                  <a:schemeClr val="bg1"/>
                </a:solidFill>
              </a:rPr>
              <a:t>1483</a:t>
            </a:r>
          </a:p>
          <a:p>
            <a:pPr marL="342900" indent="-342900">
              <a:buFont typeface="Arial" panose="020B0604020202020204" pitchFamily="34" charset="0"/>
              <a:buChar char="•"/>
              <a:defRPr/>
            </a:pPr>
            <a:endParaRPr lang="en-US" sz="1000" dirty="0" smtClean="0">
              <a:solidFill>
                <a:schemeClr val="bg1"/>
              </a:solidFill>
            </a:endParaRPr>
          </a:p>
          <a:p>
            <a:pPr marL="342900" indent="-342900">
              <a:buFont typeface="Arial" panose="020B0604020202020204" pitchFamily="34" charset="0"/>
              <a:buChar char="•"/>
              <a:defRPr/>
            </a:pPr>
            <a:r>
              <a:rPr lang="en-US" sz="2000" dirty="0">
                <a:solidFill>
                  <a:schemeClr val="bg1"/>
                </a:solidFill>
              </a:rPr>
              <a:t>Richard III  –  </a:t>
            </a:r>
            <a:r>
              <a:rPr lang="en-US" sz="2000" dirty="0" smtClean="0">
                <a:solidFill>
                  <a:schemeClr val="bg1"/>
                </a:solidFill>
              </a:rPr>
              <a:t>1483–1485</a:t>
            </a:r>
          </a:p>
          <a:p>
            <a:pPr marL="342900" indent="-342900">
              <a:buFont typeface="Arial" panose="020B0604020202020204" pitchFamily="34" charset="0"/>
              <a:buChar char="•"/>
              <a:defRPr/>
            </a:pPr>
            <a:endParaRPr lang="en-US" sz="18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Henry </a:t>
            </a:r>
            <a:r>
              <a:rPr lang="en-US" sz="2000" dirty="0">
                <a:solidFill>
                  <a:schemeClr val="bg1"/>
                </a:solidFill>
              </a:rPr>
              <a:t>VII  –  </a:t>
            </a:r>
            <a:r>
              <a:rPr lang="en-US" sz="2000" dirty="0" smtClean="0">
                <a:solidFill>
                  <a:schemeClr val="bg1"/>
                </a:solidFill>
              </a:rPr>
              <a:t>1485–1509</a:t>
            </a: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5" name="Right Brace 4"/>
          <p:cNvSpPr/>
          <p:nvPr/>
        </p:nvSpPr>
        <p:spPr>
          <a:xfrm>
            <a:off x="6619460" y="1295097"/>
            <a:ext cx="234565" cy="1408346"/>
          </a:xfrm>
          <a:prstGeom prst="rightBrace">
            <a:avLst/>
          </a:prstGeom>
          <a:ln w="317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6" name="Right Brace 5"/>
          <p:cNvSpPr/>
          <p:nvPr/>
        </p:nvSpPr>
        <p:spPr>
          <a:xfrm>
            <a:off x="6619461" y="2703443"/>
            <a:ext cx="234564" cy="1470992"/>
          </a:xfrm>
          <a:prstGeom prst="rightBrace">
            <a:avLst/>
          </a:prstGeom>
          <a:ln w="317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7" name="Right Brace 6"/>
          <p:cNvSpPr/>
          <p:nvPr/>
        </p:nvSpPr>
        <p:spPr>
          <a:xfrm>
            <a:off x="6619461" y="4174435"/>
            <a:ext cx="234564" cy="596348"/>
          </a:xfrm>
          <a:prstGeom prst="rightBrace">
            <a:avLst/>
          </a:prstGeom>
          <a:ln w="31750"/>
        </p:spPr>
        <p:style>
          <a:lnRef idx="1">
            <a:schemeClr val="accent1"/>
          </a:lnRef>
          <a:fillRef idx="0">
            <a:schemeClr val="accent1"/>
          </a:fillRef>
          <a:effectRef idx="0">
            <a:schemeClr val="accent1"/>
          </a:effectRef>
          <a:fontRef idx="minor">
            <a:schemeClr val="tx1"/>
          </a:fontRef>
        </p:style>
        <p:txBody>
          <a:bodyPr anchor="ctr"/>
          <a:lstStyle/>
          <a:p>
            <a:pPr algn="ctr">
              <a:defRPr/>
            </a:pPr>
            <a:endParaRPr lang="en-US" dirty="0"/>
          </a:p>
        </p:txBody>
      </p:sp>
      <p:sp>
        <p:nvSpPr>
          <p:cNvPr id="2" name="TextBox 1"/>
          <p:cNvSpPr txBox="1"/>
          <p:nvPr/>
        </p:nvSpPr>
        <p:spPr>
          <a:xfrm>
            <a:off x="7056783" y="1482477"/>
            <a:ext cx="1630017" cy="3354765"/>
          </a:xfrm>
          <a:prstGeom prst="rect">
            <a:avLst/>
          </a:prstGeom>
          <a:noFill/>
        </p:spPr>
        <p:txBody>
          <a:bodyPr wrap="square" rtlCol="0">
            <a:spAutoFit/>
          </a:bodyPr>
          <a:lstStyle/>
          <a:p>
            <a:endParaRPr lang="en-US" dirty="0" smtClean="0"/>
          </a:p>
          <a:p>
            <a:endParaRPr lang="en-US" sz="1000" dirty="0"/>
          </a:p>
          <a:p>
            <a:r>
              <a:rPr lang="en-US" sz="2000" dirty="0" smtClean="0">
                <a:solidFill>
                  <a:schemeClr val="bg1"/>
                </a:solidFill>
              </a:rPr>
              <a:t>Lancaster</a:t>
            </a:r>
          </a:p>
          <a:p>
            <a:endParaRPr lang="en-US" sz="2000" dirty="0">
              <a:solidFill>
                <a:schemeClr val="bg1"/>
              </a:solidFill>
            </a:endParaRPr>
          </a:p>
          <a:p>
            <a:endParaRPr lang="en-US" sz="2000" dirty="0" smtClean="0">
              <a:solidFill>
                <a:schemeClr val="bg1"/>
              </a:solidFill>
            </a:endParaRPr>
          </a:p>
          <a:p>
            <a:endParaRPr lang="en-US" sz="3200" dirty="0">
              <a:solidFill>
                <a:schemeClr val="bg1"/>
              </a:solidFill>
            </a:endParaRPr>
          </a:p>
          <a:p>
            <a:r>
              <a:rPr lang="en-US" sz="2000" dirty="0" smtClean="0">
                <a:solidFill>
                  <a:schemeClr val="bg1"/>
                </a:solidFill>
              </a:rPr>
              <a:t>York</a:t>
            </a:r>
          </a:p>
          <a:p>
            <a:endParaRPr lang="en-US" sz="2000" dirty="0">
              <a:solidFill>
                <a:schemeClr val="bg1"/>
              </a:solidFill>
            </a:endParaRPr>
          </a:p>
          <a:p>
            <a:endParaRPr lang="en-US" sz="2000" dirty="0" smtClean="0">
              <a:solidFill>
                <a:schemeClr val="bg1"/>
              </a:solidFill>
            </a:endParaRPr>
          </a:p>
          <a:p>
            <a:endParaRPr lang="en-US" sz="1000" dirty="0">
              <a:solidFill>
                <a:schemeClr val="bg1"/>
              </a:solidFill>
            </a:endParaRPr>
          </a:p>
          <a:p>
            <a:r>
              <a:rPr lang="en-US" sz="2000" dirty="0" smtClean="0">
                <a:solidFill>
                  <a:schemeClr val="bg1"/>
                </a:solidFill>
              </a:rPr>
              <a:t>Tudor</a:t>
            </a:r>
            <a:endParaRPr lang="en-US" sz="2000" dirty="0">
              <a:solidFill>
                <a:schemeClr val="bg1"/>
              </a:solidFill>
            </a:endParaRPr>
          </a:p>
        </p:txBody>
      </p:sp>
      <p:sp>
        <p:nvSpPr>
          <p:cNvPr id="3" name="TextBox 2"/>
          <p:cNvSpPr txBox="1"/>
          <p:nvPr/>
        </p:nvSpPr>
        <p:spPr>
          <a:xfrm>
            <a:off x="387625" y="5214540"/>
            <a:ext cx="8368749" cy="861774"/>
          </a:xfrm>
          <a:prstGeom prst="rect">
            <a:avLst/>
          </a:prstGeom>
          <a:noFill/>
        </p:spPr>
        <p:txBody>
          <a:bodyPr wrap="square" rtlCol="0">
            <a:spAutoFit/>
          </a:bodyPr>
          <a:lstStyle/>
          <a:p>
            <a:r>
              <a:rPr lang="en-US" sz="2000" dirty="0">
                <a:solidFill>
                  <a:schemeClr val="bg1"/>
                </a:solidFill>
              </a:rPr>
              <a:t>1453 Battle of Castillon, traditional end of the ‘100 Years War</a:t>
            </a:r>
            <a:r>
              <a:rPr lang="en-US" sz="2000" dirty="0" smtClean="0">
                <a:solidFill>
                  <a:schemeClr val="bg1"/>
                </a:solidFill>
              </a:rPr>
              <a:t>’</a:t>
            </a:r>
          </a:p>
          <a:p>
            <a:endParaRPr lang="en-US" sz="1000" dirty="0">
              <a:solidFill>
                <a:schemeClr val="bg1"/>
              </a:solidFill>
            </a:endParaRPr>
          </a:p>
          <a:p>
            <a:r>
              <a:rPr lang="en-US" sz="2000" dirty="0">
                <a:solidFill>
                  <a:schemeClr val="bg1"/>
                </a:solidFill>
              </a:rPr>
              <a:t>1485 Battle of Bosworth Field, traditional end of the ‘Wars of the Roses’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15th </a:t>
            </a:r>
            <a:r>
              <a:rPr lang="en-US" altLang="en-US" sz="2400" dirty="0" smtClean="0"/>
              <a:t>Century: general characteristics</a:t>
            </a:r>
            <a:endParaRPr lang="en-US" altLang="en-US" sz="2400" dirty="0"/>
          </a:p>
        </p:txBody>
      </p:sp>
      <p:sp>
        <p:nvSpPr>
          <p:cNvPr id="8" name="TextBox 7"/>
          <p:cNvSpPr txBox="1"/>
          <p:nvPr/>
        </p:nvSpPr>
        <p:spPr>
          <a:xfrm>
            <a:off x="363681" y="1295097"/>
            <a:ext cx="8124336" cy="3016210"/>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traditional, or Whig, </a:t>
            </a:r>
            <a:r>
              <a:rPr lang="en-US" sz="2000" dirty="0" smtClean="0">
                <a:solidFill>
                  <a:schemeClr val="bg1"/>
                </a:solidFill>
              </a:rPr>
              <a:t>view</a:t>
            </a:r>
          </a:p>
          <a:p>
            <a:pPr marL="342900" indent="-342900">
              <a:buFont typeface="Arial" panose="020B0604020202020204" pitchFamily="34" charset="0"/>
              <a:buChar char="•"/>
              <a:defRPr/>
            </a:pPr>
            <a:endParaRPr lang="en-US" sz="1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Henry </a:t>
            </a:r>
            <a:r>
              <a:rPr lang="en-US" sz="2000" dirty="0">
                <a:solidFill>
                  <a:schemeClr val="bg1"/>
                </a:solidFill>
              </a:rPr>
              <a:t>IV’s need for support, both financial and political</a:t>
            </a:r>
            <a:r>
              <a:rPr lang="en-US" sz="2000" dirty="0" smtClean="0">
                <a:solidFill>
                  <a:schemeClr val="bg1"/>
                </a:solidFill>
              </a:rPr>
              <a:t/>
            </a:r>
            <a:br>
              <a:rPr lang="en-US" sz="2000" dirty="0" smtClean="0">
                <a:solidFill>
                  <a:schemeClr val="bg1"/>
                </a:solidFill>
              </a:rPr>
            </a:b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Henry </a:t>
            </a:r>
            <a:r>
              <a:rPr lang="en-US" sz="2000" dirty="0">
                <a:solidFill>
                  <a:schemeClr val="bg1"/>
                </a:solidFill>
              </a:rPr>
              <a:t>V and </a:t>
            </a:r>
            <a:r>
              <a:rPr lang="en-US" sz="2000" dirty="0" smtClean="0">
                <a:solidFill>
                  <a:schemeClr val="bg1"/>
                </a:solidFill>
              </a:rPr>
              <a:t>France</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Henry </a:t>
            </a:r>
            <a:r>
              <a:rPr lang="en-US" sz="2000" dirty="0">
                <a:solidFill>
                  <a:schemeClr val="bg1"/>
                </a:solidFill>
              </a:rPr>
              <a:t>VI, a long and ineffective </a:t>
            </a:r>
            <a:r>
              <a:rPr lang="en-US" sz="2000" dirty="0" smtClean="0">
                <a:solidFill>
                  <a:schemeClr val="bg1"/>
                </a:solidFill>
              </a:rPr>
              <a:t>reign</a:t>
            </a:r>
          </a:p>
          <a:p>
            <a:pPr marL="342900" indent="-342900">
              <a:buFont typeface="Arial" panose="020B0604020202020204" pitchFamily="34" charset="0"/>
              <a:buChar char="•"/>
              <a:defRPr/>
            </a:pPr>
            <a:endParaRPr lang="en-US" sz="1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loss of France and rethinking the ‘100 years war</a:t>
            </a:r>
            <a:r>
              <a:rPr lang="en-US" sz="2000" dirty="0" smtClean="0">
                <a:solidFill>
                  <a:schemeClr val="bg1"/>
                </a:solidFill>
              </a:rPr>
              <a:t>’</a:t>
            </a:r>
          </a:p>
          <a:p>
            <a:pPr marL="342900" indent="-342900">
              <a:buFont typeface="Arial" panose="020B0604020202020204" pitchFamily="34" charset="0"/>
              <a:buChar char="•"/>
              <a:defRPr/>
            </a:pPr>
            <a:endParaRPr lang="en-US" sz="1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‘Wars of the Roses’ – a Tudor invention</a:t>
            </a:r>
            <a:endParaRPr lang="en-US" sz="1800" dirty="0" smtClean="0">
              <a:solidFill>
                <a:schemeClr val="bg1"/>
              </a:solidFill>
            </a:endParaRP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8568912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15th </a:t>
            </a:r>
            <a:r>
              <a:rPr lang="en-US" altLang="en-US" sz="2400" smtClean="0"/>
              <a:t>Century: constitutional themes</a:t>
            </a:r>
            <a:endParaRPr lang="en-US" altLang="en-US" sz="2400" dirty="0"/>
          </a:p>
        </p:txBody>
      </p:sp>
      <p:sp>
        <p:nvSpPr>
          <p:cNvPr id="8" name="TextBox 7"/>
          <p:cNvSpPr txBox="1"/>
          <p:nvPr/>
        </p:nvSpPr>
        <p:spPr>
          <a:xfrm>
            <a:off x="363681" y="1295097"/>
            <a:ext cx="8124336" cy="2092881"/>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problem of succession</a:t>
            </a:r>
          </a:p>
          <a:p>
            <a:pPr marL="342900" indent="-342900">
              <a:buFont typeface="Arial" panose="020B0604020202020204" pitchFamily="34" charset="0"/>
              <a:buChar char="•"/>
              <a:defRPr/>
            </a:pPr>
            <a:endParaRPr lang="en-US" sz="2000" smtClean="0">
              <a:solidFill>
                <a:schemeClr val="bg1"/>
              </a:solidFill>
            </a:endParaRPr>
          </a:p>
          <a:p>
            <a:pPr marL="342900" indent="-342900">
              <a:buFont typeface="Arial" panose="020B0604020202020204" pitchFamily="34" charset="0"/>
              <a:buChar char="•"/>
              <a:defRPr/>
            </a:pPr>
            <a:r>
              <a:rPr lang="en-US" sz="2000" smtClean="0">
                <a:solidFill>
                  <a:schemeClr val="bg1"/>
                </a:solidFill>
              </a:rPr>
              <a:t>The role of the council</a:t>
            </a:r>
            <a:r>
              <a:rPr lang="en-US" sz="2000" dirty="0" smtClean="0">
                <a:solidFill>
                  <a:schemeClr val="bg1"/>
                </a:solidFill>
              </a:rPr>
              <a:t/>
            </a:r>
            <a:br>
              <a:rPr lang="en-US" sz="2000" dirty="0" smtClean="0">
                <a:solidFill>
                  <a:schemeClr val="bg1"/>
                </a:solidFill>
              </a:rPr>
            </a:br>
            <a:endParaRPr lang="en-US" sz="2000" dirty="0">
              <a:solidFill>
                <a:schemeClr val="bg1"/>
              </a:solidFill>
            </a:endParaRPr>
          </a:p>
          <a:p>
            <a:pPr marL="342900" indent="-342900">
              <a:buFont typeface="Arial" panose="020B0604020202020204" pitchFamily="34" charset="0"/>
              <a:buChar char="•"/>
              <a:defRPr/>
            </a:pPr>
            <a:r>
              <a:rPr lang="en-US" sz="2000" smtClean="0">
                <a:solidFill>
                  <a:schemeClr val="bg1"/>
                </a:solidFill>
              </a:rPr>
              <a:t>Indentures and retainers</a:t>
            </a:r>
          </a:p>
          <a:p>
            <a:pPr marL="342900" indent="-342900">
              <a:buFont typeface="Arial" panose="020B0604020202020204" pitchFamily="34" charset="0"/>
              <a:buChar char="•"/>
              <a:defRPr/>
            </a:pPr>
            <a:endParaRPr lang="en-US" sz="1000" dirty="0">
              <a:solidFill>
                <a:schemeClr val="bg1"/>
              </a:solidFill>
            </a:endParaRPr>
          </a:p>
          <a:p>
            <a:pPr>
              <a:defRPr/>
            </a:pP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4720763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Introduction</a:t>
            </a:r>
            <a:endParaRPr lang="en-US" altLang="en-US" sz="2400" dirty="0"/>
          </a:p>
        </p:txBody>
      </p:sp>
      <p:sp>
        <p:nvSpPr>
          <p:cNvPr id="7" name="Rectangle 6"/>
          <p:cNvSpPr/>
          <p:nvPr/>
        </p:nvSpPr>
        <p:spPr>
          <a:xfrm>
            <a:off x="457200" y="1039236"/>
            <a:ext cx="7715250" cy="5324535"/>
          </a:xfrm>
          <a:prstGeom prst="rect">
            <a:avLst/>
          </a:prstGeom>
        </p:spPr>
        <p:txBody>
          <a:bodyPr>
            <a:spAutoFit/>
          </a:bodyPr>
          <a:lstStyle/>
          <a:p>
            <a:pPr marL="342900" indent="-342900">
              <a:buFont typeface="Arial" panose="020B0604020202020204" pitchFamily="34" charset="0"/>
              <a:buChar char="•"/>
              <a:defRPr/>
            </a:pPr>
            <a:r>
              <a:rPr lang="en-US" sz="2000" dirty="0" smtClean="0">
                <a:solidFill>
                  <a:schemeClr val="bg1"/>
                </a:solidFill>
              </a:rPr>
              <a:t>This lecture is best viewed with a copy of the printed outline to hand.</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It looks more specifically at the </a:t>
            </a:r>
            <a:r>
              <a:rPr lang="en-US" altLang="en-US" sz="2000" dirty="0" smtClean="0">
                <a:solidFill>
                  <a:schemeClr val="bg1"/>
                </a:solidFill>
              </a:rPr>
              <a:t>14th century than we have before and offers a glimpse at the15th.</a:t>
            </a:r>
          </a:p>
          <a:p>
            <a:pPr marL="342900" indent="-342900">
              <a:buFont typeface="Arial" panose="020B0604020202020204" pitchFamily="34" charset="0"/>
              <a:buChar char="•"/>
              <a:defRPr/>
            </a:pPr>
            <a:endParaRPr lang="en-US" altLang="en-US" sz="2000" dirty="0">
              <a:solidFill>
                <a:schemeClr val="bg1"/>
              </a:solidFill>
            </a:endParaRPr>
          </a:p>
          <a:p>
            <a:pPr marL="342900" indent="-342900">
              <a:buFont typeface="Arial" panose="020B0604020202020204" pitchFamily="34" charset="0"/>
              <a:buChar char="•"/>
              <a:defRPr/>
            </a:pPr>
            <a:r>
              <a:rPr lang="en-US" altLang="en-US" sz="2000" dirty="0" smtClean="0">
                <a:solidFill>
                  <a:schemeClr val="bg1"/>
                </a:solidFill>
              </a:rPr>
              <a:t>It assumes some knowledge of the Holmes and Myers extracts in the Mats., and says little about the military story.</a:t>
            </a:r>
          </a:p>
          <a:p>
            <a:pPr marL="342900" indent="-342900">
              <a:buFont typeface="Arial" panose="020B0604020202020204" pitchFamily="34" charset="0"/>
              <a:buChar char="•"/>
              <a:defRPr/>
            </a:pPr>
            <a:endParaRPr lang="en-US" altLang="en-US" sz="2000" dirty="0">
              <a:solidFill>
                <a:schemeClr val="bg1"/>
              </a:solidFill>
            </a:endParaRPr>
          </a:p>
          <a:p>
            <a:pPr marL="342900" indent="-342900">
              <a:buFont typeface="Arial" panose="020B0604020202020204" pitchFamily="34" charset="0"/>
              <a:buChar char="•"/>
              <a:defRPr/>
            </a:pPr>
            <a:r>
              <a:rPr lang="en-US" altLang="en-US" sz="2000" dirty="0" smtClean="0">
                <a:solidFill>
                  <a:schemeClr val="bg1"/>
                </a:solidFill>
              </a:rPr>
              <a:t>The private-law topic of this part of the course is the rise of the personal actions. The relation of  these to the political, constitutional</a:t>
            </a:r>
            <a:r>
              <a:rPr lang="en-US" altLang="en-US" sz="2000" smtClean="0">
                <a:solidFill>
                  <a:schemeClr val="bg1"/>
                </a:solidFill>
              </a:rPr>
              <a:t>, economic, </a:t>
            </a:r>
            <a:r>
              <a:rPr lang="en-US" altLang="en-US" sz="2000" dirty="0" smtClean="0">
                <a:solidFill>
                  <a:schemeClr val="bg1"/>
                </a:solidFill>
              </a:rPr>
              <a:t>and social developments is not obvious.  </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lecture has more to say about the </a:t>
            </a:r>
            <a:r>
              <a:rPr lang="en-US" altLang="en-US" sz="2000" dirty="0">
                <a:solidFill>
                  <a:schemeClr val="bg1"/>
                </a:solidFill>
              </a:rPr>
              <a:t>14th </a:t>
            </a:r>
            <a:r>
              <a:rPr lang="en-US" altLang="en-US" sz="2000" dirty="0" smtClean="0">
                <a:solidFill>
                  <a:schemeClr val="bg1"/>
                </a:solidFill>
              </a:rPr>
              <a:t>century than is does about the 15th. The 15th-century story is filled in in later lectures.</a:t>
            </a:r>
            <a:endParaRPr lang="en-US" sz="2000" dirty="0" smtClean="0">
              <a:solidFill>
                <a:schemeClr val="bg1"/>
              </a:solidFill>
            </a:endParaRPr>
          </a:p>
        </p:txBody>
      </p:sp>
    </p:spTree>
    <p:extLst>
      <p:ext uri="{BB962C8B-B14F-4D97-AF65-F5344CB8AC3E}">
        <p14:creationId xmlns:p14="http://schemas.microsoft.com/office/powerpoint/2010/main" val="17891017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15th </a:t>
            </a:r>
            <a:r>
              <a:rPr lang="en-US" altLang="en-US" sz="2400" smtClean="0"/>
              <a:t>Century: incremental changes in institutions</a:t>
            </a:r>
            <a:endParaRPr lang="en-US" altLang="en-US" sz="2400" dirty="0"/>
          </a:p>
        </p:txBody>
      </p:sp>
      <p:sp>
        <p:nvSpPr>
          <p:cNvPr id="8" name="TextBox 7"/>
          <p:cNvSpPr txBox="1"/>
          <p:nvPr/>
        </p:nvSpPr>
        <p:spPr>
          <a:xfrm>
            <a:off x="363681" y="1295097"/>
            <a:ext cx="8124336" cy="1631216"/>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The </a:t>
            </a:r>
            <a:r>
              <a:rPr lang="en-US" sz="2000">
                <a:solidFill>
                  <a:schemeClr val="bg1"/>
                </a:solidFill>
              </a:rPr>
              <a:t>council and the privy seal; the secretary and the signet</a:t>
            </a:r>
            <a:endParaRPr lang="en-US" sz="2000" smtClean="0">
              <a:solidFill>
                <a:schemeClr val="bg1"/>
              </a:solidFill>
            </a:endParaRP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smtClean="0">
                <a:solidFill>
                  <a:schemeClr val="bg1"/>
                </a:solidFill>
              </a:rPr>
              <a:t>Chamber </a:t>
            </a:r>
            <a:r>
              <a:rPr lang="en-US" sz="2000">
                <a:solidFill>
                  <a:schemeClr val="bg1"/>
                </a:solidFill>
              </a:rPr>
              <a:t>finance not used in the Lancastrian period but developed in the Yorkist and early Tudor periods</a:t>
            </a:r>
            <a:endParaRPr lang="en-US" sz="1000" dirty="0">
              <a:solidFill>
                <a:schemeClr val="bg1"/>
              </a:solidFill>
            </a:endParaRPr>
          </a:p>
          <a:p>
            <a:pPr>
              <a:defRPr/>
            </a:pP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19926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229600" cy="5448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Yorkist and early Tudor </a:t>
            </a:r>
            <a:r>
              <a:rPr lang="en-US" sz="2400" dirty="0" smtClean="0"/>
              <a:t>developments</a:t>
            </a:r>
            <a:r>
              <a:rPr lang="en-US" sz="2400" smtClean="0"/>
              <a:t>: 1461–1509</a:t>
            </a:r>
            <a:endParaRPr lang="en-US" altLang="en-US" sz="2400" dirty="0"/>
          </a:p>
        </p:txBody>
      </p:sp>
      <p:sp>
        <p:nvSpPr>
          <p:cNvPr id="8" name="TextBox 7"/>
          <p:cNvSpPr txBox="1"/>
          <p:nvPr/>
        </p:nvSpPr>
        <p:spPr>
          <a:xfrm>
            <a:off x="363681" y="1175828"/>
            <a:ext cx="8780319" cy="5324535"/>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danger of rebellion did not stop at Towton</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Richard </a:t>
            </a:r>
            <a:r>
              <a:rPr lang="en-US" sz="2000" dirty="0">
                <a:solidFill>
                  <a:schemeClr val="bg1"/>
                </a:solidFill>
              </a:rPr>
              <a:t>III’s usurpation. Henry Tudor’s victory at Bosworth Field in </a:t>
            </a:r>
            <a:r>
              <a:rPr lang="en-US" sz="2000" dirty="0" smtClean="0">
                <a:solidFill>
                  <a:schemeClr val="bg1"/>
                </a:solidFill>
              </a:rPr>
              <a:t>1485.</a:t>
            </a: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problem of the succession did not end there</a:t>
            </a:r>
            <a:r>
              <a:rPr lang="en-US" sz="2000" dirty="0" smtClean="0">
                <a:solidFill>
                  <a:schemeClr val="bg1"/>
                </a:solidFill>
              </a:rPr>
              <a:t>.</a:t>
            </a: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creation of </a:t>
            </a:r>
            <a:r>
              <a:rPr lang="en-US" sz="2000" dirty="0" smtClean="0">
                <a:solidFill>
                  <a:schemeClr val="bg1"/>
                </a:solidFill>
              </a:rPr>
              <a:t>a new </a:t>
            </a:r>
            <a:r>
              <a:rPr lang="en-US" sz="2000" dirty="0">
                <a:solidFill>
                  <a:schemeClr val="bg1"/>
                </a:solidFill>
              </a:rPr>
              <a:t>nobility</a:t>
            </a:r>
            <a:r>
              <a:rPr lang="en-US" sz="2000" dirty="0" smtClean="0">
                <a:solidFill>
                  <a:schemeClr val="bg1"/>
                </a:solidFill>
              </a:rPr>
              <a:t>.</a:t>
            </a: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Treaty of Medina del Campo (1489): Catherine of Aragon to marry Arthur of England. Arthur died in 1502. His younger brother, Henry (to be VIII) married Catherine</a:t>
            </a:r>
            <a:r>
              <a:rPr lang="en-US" sz="2000" dirty="0" smtClean="0">
                <a:solidFill>
                  <a:schemeClr val="bg1"/>
                </a:solidFill>
              </a:rPr>
              <a:t>.</a:t>
            </a:r>
          </a:p>
          <a:p>
            <a:pPr marL="342900" indent="-342900">
              <a:buFont typeface="Arial" panose="020B0604020202020204" pitchFamily="34" charset="0"/>
              <a:buChar char="•"/>
              <a:defRPr/>
            </a:pPr>
            <a:endParaRPr lang="en-US" sz="2000" dirty="0" smtClean="0">
              <a:solidFill>
                <a:schemeClr val="bg1"/>
              </a:solidFill>
            </a:endParaRPr>
          </a:p>
          <a:p>
            <a:pPr marL="342900" indent="-342900">
              <a:buFont typeface="Arial" panose="020B0604020202020204" pitchFamily="34" charset="0"/>
              <a:buChar char="•"/>
              <a:defRPr/>
            </a:pPr>
            <a:r>
              <a:rPr lang="en-US" sz="2000" dirty="0" smtClean="0">
                <a:solidFill>
                  <a:schemeClr val="bg1"/>
                </a:solidFill>
              </a:rPr>
              <a:t>Henry </a:t>
            </a:r>
            <a:r>
              <a:rPr lang="en-US" sz="2000" dirty="0">
                <a:solidFill>
                  <a:schemeClr val="bg1"/>
                </a:solidFill>
              </a:rPr>
              <a:t>VII withdrew from his one major encounter with France. Henry VIII did not follow that policy</a:t>
            </a:r>
            <a:r>
              <a:rPr lang="en-US" sz="2000" dirty="0" smtClean="0">
                <a:solidFill>
                  <a:schemeClr val="bg1"/>
                </a:solidFill>
              </a:rPr>
              <a:t>.</a:t>
            </a:r>
          </a:p>
          <a:p>
            <a:pPr marL="342900" indent="-342900">
              <a:buFont typeface="Arial" panose="020B0604020202020204" pitchFamily="34" charset="0"/>
              <a:buChar char="•"/>
              <a:defRPr/>
            </a:pPr>
            <a:endParaRPr lang="en-US" sz="2000" dirty="0" smtClean="0">
              <a:solidFill>
                <a:schemeClr val="bg1"/>
              </a:solidFill>
            </a:endParaRPr>
          </a:p>
          <a:p>
            <a:pPr>
              <a:defRPr/>
            </a:pPr>
            <a:r>
              <a:rPr lang="en-US" sz="2000" dirty="0">
                <a:solidFill>
                  <a:schemeClr val="bg1"/>
                </a:solidFill>
              </a:rPr>
              <a:t>All of these stories will be continued in a future lecture on Tudor/Stuart constitutional developments.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43304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The 14th </a:t>
            </a:r>
            <a:r>
              <a:rPr lang="en-US" altLang="en-US" sz="2400" dirty="0" smtClean="0"/>
              <a:t>century: general characteristics</a:t>
            </a:r>
            <a:endParaRPr lang="en-US" altLang="en-US" sz="2400" dirty="0"/>
          </a:p>
        </p:txBody>
      </p:sp>
      <p:sp>
        <p:nvSpPr>
          <p:cNvPr id="7" name="Rectangle 6"/>
          <p:cNvSpPr/>
          <p:nvPr/>
        </p:nvSpPr>
        <p:spPr>
          <a:xfrm>
            <a:off x="457200" y="917912"/>
            <a:ext cx="7715250" cy="4401205"/>
          </a:xfrm>
          <a:prstGeom prst="rect">
            <a:avLst/>
          </a:prstGeom>
        </p:spPr>
        <p:txBody>
          <a:bodyPr>
            <a:spAutoFit/>
          </a:bodyPr>
          <a:lstStyle/>
          <a:p>
            <a:pPr marL="342900" lvl="2" indent="-342900">
              <a:buFont typeface="Arial" panose="020B0604020202020204" pitchFamily="34" charset="0"/>
              <a:buChar char="•"/>
            </a:pPr>
            <a:r>
              <a:rPr lang="en-US" sz="2000" dirty="0" smtClean="0">
                <a:solidFill>
                  <a:schemeClr val="bg1"/>
                </a:solidFill>
              </a:rPr>
              <a:t>Philosophy/theology: William </a:t>
            </a:r>
            <a:r>
              <a:rPr lang="en-US" sz="2000" dirty="0">
                <a:solidFill>
                  <a:schemeClr val="bg1"/>
                </a:solidFill>
              </a:rPr>
              <a:t>of Ockham (c. 1288 to c. 1348</a:t>
            </a:r>
            <a:r>
              <a:rPr lang="en-US" sz="2000" dirty="0" smtClean="0">
                <a:solidFill>
                  <a:schemeClr val="bg1"/>
                </a:solidFill>
              </a:rPr>
              <a:t>)</a:t>
            </a:r>
          </a:p>
          <a:p>
            <a:pPr marL="342900" lvl="2" indent="-342900">
              <a:buFont typeface="Arial" panose="020B0604020202020204" pitchFamily="34" charset="0"/>
              <a:buChar char="•"/>
            </a:pPr>
            <a:endParaRPr lang="en-US" sz="2000" dirty="0">
              <a:solidFill>
                <a:schemeClr val="bg1"/>
              </a:solidFill>
            </a:endParaRPr>
          </a:p>
          <a:p>
            <a:pPr marL="0" lvl="2" indent="-342900">
              <a:buFont typeface="Arial" panose="020B0604020202020204" pitchFamily="34" charset="0"/>
              <a:buChar char="•"/>
            </a:pPr>
            <a:r>
              <a:rPr lang="en-US" sz="2000" dirty="0">
                <a:solidFill>
                  <a:schemeClr val="bg1"/>
                </a:solidFill>
              </a:rPr>
              <a:t>Legal thought</a:t>
            </a:r>
          </a:p>
          <a:p>
            <a:pPr marL="914400" lvl="0" indent="-342900">
              <a:buFont typeface="Arial" panose="020B0604020202020204" pitchFamily="34" charset="0"/>
              <a:buChar char="•"/>
            </a:pPr>
            <a:r>
              <a:rPr lang="en-US" sz="2000" dirty="0">
                <a:solidFill>
                  <a:schemeClr val="bg1"/>
                </a:solidFill>
              </a:rPr>
              <a:t>English common law: pleaders</a:t>
            </a:r>
          </a:p>
          <a:p>
            <a:pPr marL="914400" lvl="0" indent="-342900">
              <a:buFont typeface="Arial" panose="020B0604020202020204" pitchFamily="34" charset="0"/>
              <a:buChar char="•"/>
            </a:pPr>
            <a:r>
              <a:rPr lang="en-US" sz="2000" dirty="0">
                <a:solidFill>
                  <a:schemeClr val="bg1"/>
                </a:solidFill>
              </a:rPr>
              <a:t>Canon law: encyclopedists and conciliarists</a:t>
            </a:r>
          </a:p>
          <a:p>
            <a:pPr marL="914400" lvl="0" indent="-342900">
              <a:buFont typeface="Arial" panose="020B0604020202020204" pitchFamily="34" charset="0"/>
              <a:buChar char="•"/>
            </a:pPr>
            <a:r>
              <a:rPr lang="en-US" sz="2000" dirty="0">
                <a:solidFill>
                  <a:schemeClr val="bg1"/>
                </a:solidFill>
              </a:rPr>
              <a:t>Roman law: Bartolus and </a:t>
            </a:r>
            <a:r>
              <a:rPr lang="en-US" sz="2000" dirty="0" smtClean="0">
                <a:solidFill>
                  <a:schemeClr val="bg1"/>
                </a:solidFill>
              </a:rPr>
              <a:t>Baldus</a:t>
            </a:r>
          </a:p>
          <a:p>
            <a:pPr marL="914400" lvl="0" indent="-342900">
              <a:buFont typeface="Arial" panose="020B0604020202020204" pitchFamily="34" charset="0"/>
              <a:buChar char="•"/>
            </a:pPr>
            <a:endParaRPr lang="en-US" sz="2000" dirty="0">
              <a:solidFill>
                <a:schemeClr val="bg1"/>
              </a:solidFill>
            </a:endParaRPr>
          </a:p>
          <a:p>
            <a:pPr marL="0" lvl="2" indent="-342900">
              <a:buFont typeface="Arial" panose="020B0604020202020204" pitchFamily="34" charset="0"/>
              <a:buChar char="•"/>
            </a:pPr>
            <a:r>
              <a:rPr lang="en-US" sz="2000" dirty="0">
                <a:solidFill>
                  <a:schemeClr val="bg1"/>
                </a:solidFill>
              </a:rPr>
              <a:t>Social and economic</a:t>
            </a:r>
          </a:p>
          <a:p>
            <a:pPr marL="914400" lvl="0" indent="-342900">
              <a:buFont typeface="Arial" panose="020B0604020202020204" pitchFamily="34" charset="0"/>
              <a:buChar char="•"/>
            </a:pPr>
            <a:r>
              <a:rPr lang="en-US" sz="2000" dirty="0">
                <a:solidFill>
                  <a:schemeClr val="bg1"/>
                </a:solidFill>
              </a:rPr>
              <a:t>The Black Death (1348–9)</a:t>
            </a:r>
          </a:p>
          <a:p>
            <a:pPr marL="914400" lvl="0" indent="-342900">
              <a:buFont typeface="Arial" panose="020B0604020202020204" pitchFamily="34" charset="0"/>
              <a:buChar char="•"/>
            </a:pPr>
            <a:r>
              <a:rPr lang="en-US" sz="2000" dirty="0">
                <a:solidFill>
                  <a:schemeClr val="bg1"/>
                </a:solidFill>
              </a:rPr>
              <a:t>The Peasants Revolt (1381</a:t>
            </a:r>
            <a:r>
              <a:rPr lang="en-US" sz="2000" dirty="0" smtClean="0">
                <a:solidFill>
                  <a:schemeClr val="bg1"/>
                </a:solidFill>
              </a:rPr>
              <a:t>)</a:t>
            </a:r>
          </a:p>
          <a:p>
            <a:pPr lvl="0" indent="-342900">
              <a:buFont typeface="Arial" panose="020B0604020202020204" pitchFamily="34" charset="0"/>
              <a:buChar char="•"/>
            </a:pPr>
            <a:endParaRPr lang="en-US" sz="2000" dirty="0">
              <a:solidFill>
                <a:schemeClr val="bg1"/>
              </a:solidFill>
            </a:endParaRPr>
          </a:p>
          <a:p>
            <a:pPr marL="347472" lvl="0" indent="-342900">
              <a:buFont typeface="Arial" panose="020B0604020202020204" pitchFamily="34" charset="0"/>
              <a:buChar char="•"/>
            </a:pPr>
            <a:r>
              <a:rPr lang="en-US" sz="2000" dirty="0" smtClean="0">
                <a:solidFill>
                  <a:schemeClr val="bg1"/>
                </a:solidFill>
              </a:rPr>
              <a:t>Religion: A  century of heresy (John Wyclif and Jan Hus), but also a century of great personal piety (Julian of Norwich, the Beguines, psalters and books of hours.</a:t>
            </a:r>
            <a:endParaRPr lang="en-US" sz="2000" dirty="0">
              <a:solidFill>
                <a:schemeClr val="bg1"/>
              </a:solidFill>
            </a:endParaRPr>
          </a:p>
        </p:txBody>
      </p:sp>
    </p:spTree>
    <p:extLst>
      <p:ext uri="{BB962C8B-B14F-4D97-AF65-F5344CB8AC3E}">
        <p14:creationId xmlns:p14="http://schemas.microsoft.com/office/powerpoint/2010/main" val="3588251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a:t>The 14th </a:t>
            </a:r>
            <a:r>
              <a:rPr lang="en-US" altLang="en-US" sz="2400" smtClean="0"/>
              <a:t>century: general characteristics (cont’d)</a:t>
            </a:r>
            <a:endParaRPr lang="en-US" altLang="en-US" sz="2400" dirty="0"/>
          </a:p>
        </p:txBody>
      </p:sp>
      <p:sp>
        <p:nvSpPr>
          <p:cNvPr id="7" name="Rectangle 6"/>
          <p:cNvSpPr/>
          <p:nvPr/>
        </p:nvSpPr>
        <p:spPr>
          <a:xfrm>
            <a:off x="457200" y="917912"/>
            <a:ext cx="7715250" cy="3170099"/>
          </a:xfrm>
          <a:prstGeom prst="rect">
            <a:avLst/>
          </a:prstGeom>
        </p:spPr>
        <p:txBody>
          <a:bodyPr>
            <a:spAutoFit/>
          </a:bodyPr>
          <a:lstStyle/>
          <a:p>
            <a:pPr lvl="0" indent="-342900">
              <a:buFont typeface="Arial" panose="020B0604020202020204" pitchFamily="34" charset="0"/>
              <a:buChar char="•"/>
            </a:pPr>
            <a:endParaRPr lang="en-US" sz="2000">
              <a:solidFill>
                <a:schemeClr val="bg1"/>
              </a:solidFill>
            </a:endParaRPr>
          </a:p>
          <a:p>
            <a:pPr marL="342900" lvl="2" indent="-342900">
              <a:buFont typeface="Arial" panose="020B0604020202020204" pitchFamily="34" charset="0"/>
              <a:buChar char="•"/>
            </a:pPr>
            <a:r>
              <a:rPr lang="en-US" sz="2000">
                <a:solidFill>
                  <a:schemeClr val="bg1"/>
                </a:solidFill>
              </a:rPr>
              <a:t>English Kings who met disastrous ends</a:t>
            </a:r>
          </a:p>
          <a:p>
            <a:pPr marL="914400" lvl="0" indent="-342900">
              <a:buFont typeface="Arial" panose="020B0604020202020204" pitchFamily="34" charset="0"/>
              <a:buChar char="•"/>
            </a:pPr>
            <a:r>
              <a:rPr lang="en-US" sz="2000">
                <a:solidFill>
                  <a:schemeClr val="bg1"/>
                </a:solidFill>
              </a:rPr>
              <a:t>Edward II (1307–1327)</a:t>
            </a:r>
          </a:p>
          <a:p>
            <a:pPr marL="914400" lvl="0" indent="-342900">
              <a:buFont typeface="Arial" panose="020B0604020202020204" pitchFamily="34" charset="0"/>
              <a:buChar char="•"/>
            </a:pPr>
            <a:r>
              <a:rPr lang="en-US" sz="2000">
                <a:solidFill>
                  <a:schemeClr val="bg1"/>
                </a:solidFill>
              </a:rPr>
              <a:t>Edward III (1327–1377)</a:t>
            </a:r>
          </a:p>
          <a:p>
            <a:pPr marL="914400" lvl="0" indent="-342900">
              <a:buFont typeface="Arial" panose="020B0604020202020204" pitchFamily="34" charset="0"/>
              <a:buChar char="•"/>
            </a:pPr>
            <a:r>
              <a:rPr lang="en-US" sz="2000">
                <a:solidFill>
                  <a:schemeClr val="bg1"/>
                </a:solidFill>
              </a:rPr>
              <a:t>Richard II (1377–1399</a:t>
            </a:r>
            <a:r>
              <a:rPr lang="en-US" sz="2000" smtClean="0">
                <a:solidFill>
                  <a:schemeClr val="bg1"/>
                </a:solidFill>
              </a:rPr>
              <a:t>)</a:t>
            </a:r>
          </a:p>
          <a:p>
            <a:pPr lvl="0" indent="-342900">
              <a:buFont typeface="Arial" panose="020B0604020202020204" pitchFamily="34" charset="0"/>
              <a:buChar char="•"/>
            </a:pPr>
            <a:endParaRPr lang="en-US" sz="2000">
              <a:solidFill>
                <a:schemeClr val="bg1"/>
              </a:solidFill>
            </a:endParaRPr>
          </a:p>
          <a:p>
            <a:pPr marL="347472" lvl="0" indent="-347472">
              <a:buFont typeface="Arial" panose="020B0604020202020204" pitchFamily="34" charset="0"/>
              <a:buChar char="•"/>
            </a:pPr>
            <a:r>
              <a:rPr lang="en-US" sz="2000" smtClean="0">
                <a:solidFill>
                  <a:schemeClr val="bg1"/>
                </a:solidFill>
              </a:rPr>
              <a:t>Literature: Chaucer </a:t>
            </a:r>
            <a:r>
              <a:rPr lang="en-US" sz="2000">
                <a:solidFill>
                  <a:schemeClr val="bg1"/>
                </a:solidFill>
              </a:rPr>
              <a:t>(c. 1343–1400), Gower (c. 1330–1408); </a:t>
            </a:r>
            <a:r>
              <a:rPr lang="en-US" sz="2000" smtClean="0">
                <a:solidFill>
                  <a:schemeClr val="bg1"/>
                </a:solidFill>
              </a:rPr>
              <a:t>Architecture: York </a:t>
            </a:r>
            <a:r>
              <a:rPr lang="en-US" sz="2000">
                <a:solidFill>
                  <a:schemeClr val="bg1"/>
                </a:solidFill>
              </a:rPr>
              <a:t>Minster and the Percy tomb in Beverly Minster</a:t>
            </a:r>
          </a:p>
          <a:p>
            <a:pPr lvl="0" indent="-342900">
              <a:buFont typeface="Arial" panose="020B0604020202020204" pitchFamily="34" charset="0"/>
              <a:buChar char="•"/>
            </a:pPr>
            <a:endParaRPr lang="en-US" sz="2000">
              <a:solidFill>
                <a:schemeClr val="bg1"/>
              </a:solidFill>
            </a:endParaRPr>
          </a:p>
        </p:txBody>
      </p:sp>
    </p:spTree>
    <p:extLst>
      <p:ext uri="{BB962C8B-B14F-4D97-AF65-F5344CB8AC3E}">
        <p14:creationId xmlns:p14="http://schemas.microsoft.com/office/powerpoint/2010/main" val="2437224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The 14th </a:t>
            </a:r>
            <a:r>
              <a:rPr lang="en-US" altLang="en-US" sz="2400" dirty="0" smtClean="0"/>
              <a:t>century: governance in general</a:t>
            </a:r>
            <a:endParaRPr lang="en-US" altLang="en-US" sz="2400" dirty="0"/>
          </a:p>
        </p:txBody>
      </p:sp>
      <p:sp>
        <p:nvSpPr>
          <p:cNvPr id="7" name="Rectangle 6"/>
          <p:cNvSpPr/>
          <p:nvPr/>
        </p:nvSpPr>
        <p:spPr>
          <a:xfrm>
            <a:off x="457200" y="917912"/>
            <a:ext cx="7715250" cy="4708981"/>
          </a:xfrm>
          <a:prstGeom prst="rect">
            <a:avLst/>
          </a:prstGeom>
        </p:spPr>
        <p:txBody>
          <a:bodyPr>
            <a:spAutoFit/>
          </a:bodyPr>
          <a:lstStyle/>
          <a:p>
            <a:pPr lvl="0" indent="-342900">
              <a:buFont typeface="Arial" panose="020B0604020202020204" pitchFamily="34" charset="0"/>
              <a:buChar char="•"/>
            </a:pPr>
            <a:endParaRPr lang="en-US" sz="2000" dirty="0">
              <a:solidFill>
                <a:schemeClr val="bg1"/>
              </a:solidFill>
            </a:endParaRPr>
          </a:p>
          <a:p>
            <a:pPr marL="0" lvl="2"/>
            <a:r>
              <a:rPr lang="en-US" sz="2000" dirty="0" smtClean="0">
                <a:solidFill>
                  <a:schemeClr val="bg1"/>
                </a:solidFill>
              </a:rPr>
              <a:t>An </a:t>
            </a:r>
            <a:r>
              <a:rPr lang="en-US" sz="2000" dirty="0">
                <a:solidFill>
                  <a:schemeClr val="bg1"/>
                </a:solidFill>
              </a:rPr>
              <a:t>elaborate mosaic of </a:t>
            </a:r>
            <a:r>
              <a:rPr lang="en-US" sz="2000" dirty="0" smtClean="0">
                <a:solidFill>
                  <a:schemeClr val="bg1"/>
                </a:solidFill>
              </a:rPr>
              <a:t>interconnected </a:t>
            </a:r>
            <a:r>
              <a:rPr lang="en-US" sz="2000" dirty="0">
                <a:solidFill>
                  <a:schemeClr val="bg1"/>
                </a:solidFill>
              </a:rPr>
              <a:t>persons, institutions, ideas and events. We can talk of king, administrators, barons, knights and burgesses, or </a:t>
            </a:r>
            <a:r>
              <a:rPr lang="en-US" sz="2000" dirty="0" smtClean="0">
                <a:solidFill>
                  <a:schemeClr val="bg1"/>
                </a:solidFill>
              </a:rPr>
              <a:t>crown, </a:t>
            </a:r>
            <a:r>
              <a:rPr lang="en-US" sz="2000" dirty="0">
                <a:solidFill>
                  <a:schemeClr val="bg1"/>
                </a:solidFill>
              </a:rPr>
              <a:t>household departments and departments of state, council, parliament, and the picture that emerges will be at once static and fundamentally deficient because it will not show us how changes occurred in response to events and what ideas informed those changes. It is </a:t>
            </a:r>
            <a:r>
              <a:rPr lang="en-US" sz="2000" dirty="0" smtClean="0">
                <a:solidFill>
                  <a:schemeClr val="bg1"/>
                </a:solidFill>
              </a:rPr>
              <a:t>the </a:t>
            </a:r>
            <a:r>
              <a:rPr lang="en-US" sz="2000" dirty="0">
                <a:solidFill>
                  <a:schemeClr val="bg1"/>
                </a:solidFill>
              </a:rPr>
              <a:t>latter that makes the 14th century different from the 13th. The cast of characters was there before and so were most of the institutions, but the ideas had changed, perhaps because of the unsatisfactory results of the 13th century. The ideas have become more continental, less feudal. Society too has changed, again becoming less feudal. New ideas work on a changed society to produce a different set of institutional solutions to the problem of governance.</a:t>
            </a:r>
          </a:p>
        </p:txBody>
      </p:sp>
    </p:spTree>
    <p:extLst>
      <p:ext uri="{BB962C8B-B14F-4D97-AF65-F5344CB8AC3E}">
        <p14:creationId xmlns:p14="http://schemas.microsoft.com/office/powerpoint/2010/main" val="20436614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45272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a:t>The 14th </a:t>
            </a:r>
            <a:r>
              <a:rPr lang="en-US" altLang="en-US" sz="2400" dirty="0" smtClean="0"/>
              <a:t>century: crises</a:t>
            </a:r>
            <a:endParaRPr lang="en-US" altLang="en-US" sz="2400" dirty="0"/>
          </a:p>
        </p:txBody>
      </p:sp>
      <p:sp>
        <p:nvSpPr>
          <p:cNvPr id="7" name="Rectangle 6"/>
          <p:cNvSpPr/>
          <p:nvPr/>
        </p:nvSpPr>
        <p:spPr>
          <a:xfrm>
            <a:off x="457200" y="727364"/>
            <a:ext cx="7715250" cy="6247864"/>
          </a:xfrm>
          <a:prstGeom prst="rect">
            <a:avLst/>
          </a:prstGeom>
        </p:spPr>
        <p:txBody>
          <a:bodyPr>
            <a:spAutoFit/>
          </a:bodyPr>
          <a:lstStyle/>
          <a:p>
            <a:pPr marL="342900" lvl="2" indent="-342900">
              <a:buFont typeface="Arial" panose="020B0604020202020204" pitchFamily="34" charset="0"/>
              <a:buChar char="•"/>
            </a:pPr>
            <a:r>
              <a:rPr lang="en-US" sz="2000" dirty="0">
                <a:solidFill>
                  <a:schemeClr val="bg1"/>
                </a:solidFill>
              </a:rPr>
              <a:t>1311 – Ordinances and the Lords’ </a:t>
            </a:r>
            <a:r>
              <a:rPr lang="en-US" sz="2000" dirty="0" smtClean="0">
                <a:solidFill>
                  <a:schemeClr val="bg1"/>
                </a:solidFill>
              </a:rPr>
              <a:t>Ordainers</a:t>
            </a:r>
          </a:p>
          <a:p>
            <a:pPr marL="342900" lvl="2" indent="-342900">
              <a:buFont typeface="Arial" panose="020B0604020202020204" pitchFamily="34" charset="0"/>
              <a:buChar char="•"/>
            </a:pPr>
            <a:endParaRPr lang="en-US" sz="2000" dirty="0">
              <a:solidFill>
                <a:schemeClr val="bg1"/>
              </a:solidFill>
            </a:endParaRPr>
          </a:p>
          <a:p>
            <a:pPr marL="342900" lvl="2" indent="-342900">
              <a:buFont typeface="Arial" panose="020B0604020202020204" pitchFamily="34" charset="0"/>
              <a:buChar char="•"/>
            </a:pPr>
            <a:r>
              <a:rPr lang="en-US" sz="2000" dirty="0" smtClean="0">
                <a:solidFill>
                  <a:schemeClr val="bg1"/>
                </a:solidFill>
              </a:rPr>
              <a:t>1322</a:t>
            </a:r>
            <a:r>
              <a:rPr lang="en-US" sz="2000" dirty="0">
                <a:solidFill>
                  <a:schemeClr val="bg1"/>
                </a:solidFill>
              </a:rPr>
              <a:t> – </a:t>
            </a:r>
            <a:r>
              <a:rPr lang="en-US" sz="2000" dirty="0" smtClean="0">
                <a:solidFill>
                  <a:schemeClr val="bg1"/>
                </a:solidFill>
              </a:rPr>
              <a:t>Statute of York</a:t>
            </a:r>
          </a:p>
          <a:p>
            <a:pPr marL="342900" lvl="2" indent="-342900">
              <a:buFont typeface="Arial" panose="020B0604020202020204" pitchFamily="34" charset="0"/>
              <a:buChar char="•"/>
            </a:pPr>
            <a:endParaRPr lang="en-US" sz="2000" dirty="0">
              <a:solidFill>
                <a:schemeClr val="bg1"/>
              </a:solidFill>
            </a:endParaRPr>
          </a:p>
          <a:p>
            <a:pPr indent="-342900">
              <a:buFont typeface="Arial" panose="020B0604020202020204" pitchFamily="34" charset="0"/>
              <a:buChar char="•"/>
            </a:pPr>
            <a:r>
              <a:rPr lang="en-US" sz="2000" dirty="0" smtClean="0">
                <a:solidFill>
                  <a:schemeClr val="bg1"/>
                </a:solidFill>
              </a:rPr>
              <a:t>1327 </a:t>
            </a:r>
            <a:r>
              <a:rPr lang="en-US" sz="2000" dirty="0">
                <a:solidFill>
                  <a:schemeClr val="bg1"/>
                </a:solidFill>
              </a:rPr>
              <a:t>– </a:t>
            </a:r>
            <a:r>
              <a:rPr lang="en-US" sz="2000" dirty="0" smtClean="0">
                <a:solidFill>
                  <a:schemeClr val="bg1"/>
                </a:solidFill>
              </a:rPr>
              <a:t>Deposition of Edward II</a:t>
            </a:r>
            <a:endParaRPr lang="en-US" sz="2000" dirty="0">
              <a:solidFill>
                <a:schemeClr val="bg1"/>
              </a:solidFill>
            </a:endParaRPr>
          </a:p>
          <a:p>
            <a:pPr lvl="0" indent="-342900">
              <a:buFont typeface="Arial" panose="020B0604020202020204" pitchFamily="34" charset="0"/>
              <a:buChar char="•"/>
            </a:pPr>
            <a:endParaRPr lang="en-US" sz="2000" dirty="0" smtClean="0">
              <a:solidFill>
                <a:schemeClr val="bg1"/>
              </a:solidFill>
            </a:endParaRPr>
          </a:p>
          <a:p>
            <a:pPr indent="-342900">
              <a:buFont typeface="Arial" panose="020B0604020202020204" pitchFamily="34" charset="0"/>
              <a:buChar char="•"/>
            </a:pPr>
            <a:r>
              <a:rPr lang="en-US" sz="2000" dirty="0" smtClean="0">
                <a:solidFill>
                  <a:schemeClr val="bg1"/>
                </a:solidFill>
              </a:rPr>
              <a:t>1341 </a:t>
            </a:r>
            <a:r>
              <a:rPr lang="en-US" sz="2000" dirty="0">
                <a:solidFill>
                  <a:schemeClr val="bg1"/>
                </a:solidFill>
              </a:rPr>
              <a:t>– </a:t>
            </a:r>
            <a:r>
              <a:rPr lang="en-US" sz="2000" dirty="0" smtClean="0">
                <a:solidFill>
                  <a:schemeClr val="bg1"/>
                </a:solidFill>
              </a:rPr>
              <a:t>Stratford Crisis</a:t>
            </a:r>
          </a:p>
          <a:p>
            <a:pPr indent="-342900">
              <a:buFont typeface="Arial" panose="020B0604020202020204" pitchFamily="34" charset="0"/>
              <a:buChar char="•"/>
            </a:pPr>
            <a:endParaRPr lang="en-US" sz="2000" dirty="0" smtClean="0">
              <a:solidFill>
                <a:schemeClr val="bg1"/>
              </a:solidFill>
            </a:endParaRPr>
          </a:p>
          <a:p>
            <a:pPr indent="-342900">
              <a:buFont typeface="Arial" panose="020B0604020202020204" pitchFamily="34" charset="0"/>
              <a:buChar char="•"/>
            </a:pPr>
            <a:r>
              <a:rPr lang="en-US" sz="2000" dirty="0" smtClean="0">
                <a:solidFill>
                  <a:schemeClr val="bg1"/>
                </a:solidFill>
              </a:rPr>
              <a:t>1348–9 </a:t>
            </a:r>
            <a:r>
              <a:rPr lang="en-US" sz="2000" dirty="0">
                <a:solidFill>
                  <a:schemeClr val="bg1"/>
                </a:solidFill>
              </a:rPr>
              <a:t>– </a:t>
            </a:r>
            <a:r>
              <a:rPr lang="en-US" sz="2000" dirty="0" smtClean="0">
                <a:solidFill>
                  <a:schemeClr val="bg1"/>
                </a:solidFill>
              </a:rPr>
              <a:t>Black Death</a:t>
            </a:r>
            <a:endParaRPr lang="en-US" sz="2000" dirty="0">
              <a:solidFill>
                <a:schemeClr val="bg1"/>
              </a:solidFill>
            </a:endParaRPr>
          </a:p>
          <a:p>
            <a:pPr lvl="0" indent="-342900">
              <a:buFont typeface="Arial" panose="020B0604020202020204" pitchFamily="34" charset="0"/>
              <a:buChar char="•"/>
            </a:pPr>
            <a:endParaRPr lang="en-US" sz="2000" dirty="0" smtClean="0">
              <a:solidFill>
                <a:schemeClr val="bg1"/>
              </a:solidFill>
            </a:endParaRPr>
          </a:p>
          <a:p>
            <a:pPr indent="-342900">
              <a:buFont typeface="Arial" panose="020B0604020202020204" pitchFamily="34" charset="0"/>
              <a:buChar char="•"/>
            </a:pPr>
            <a:r>
              <a:rPr lang="en-US" sz="2000" dirty="0" smtClean="0">
                <a:solidFill>
                  <a:schemeClr val="bg1"/>
                </a:solidFill>
              </a:rPr>
              <a:t>1376 </a:t>
            </a:r>
            <a:r>
              <a:rPr lang="en-US" sz="2000" dirty="0">
                <a:solidFill>
                  <a:schemeClr val="bg1"/>
                </a:solidFill>
              </a:rPr>
              <a:t>– </a:t>
            </a:r>
            <a:r>
              <a:rPr lang="en-US" sz="2000" dirty="0" smtClean="0">
                <a:solidFill>
                  <a:schemeClr val="bg1"/>
                </a:solidFill>
              </a:rPr>
              <a:t>The Good Parliament</a:t>
            </a:r>
            <a:endParaRPr lang="en-US" sz="2000" dirty="0">
              <a:solidFill>
                <a:schemeClr val="bg1"/>
              </a:solidFill>
            </a:endParaRPr>
          </a:p>
          <a:p>
            <a:pPr lvl="0" indent="-342900">
              <a:buFont typeface="Arial" panose="020B0604020202020204" pitchFamily="34" charset="0"/>
              <a:buChar char="•"/>
            </a:pPr>
            <a:endParaRPr lang="en-US" sz="2000" dirty="0" smtClean="0">
              <a:solidFill>
                <a:schemeClr val="bg1"/>
              </a:solidFill>
            </a:endParaRPr>
          </a:p>
          <a:p>
            <a:pPr indent="-342900">
              <a:buFont typeface="Arial" panose="020B0604020202020204" pitchFamily="34" charset="0"/>
              <a:buChar char="•"/>
            </a:pPr>
            <a:r>
              <a:rPr lang="en-US" sz="2000" dirty="0" smtClean="0">
                <a:solidFill>
                  <a:schemeClr val="bg1"/>
                </a:solidFill>
              </a:rPr>
              <a:t>1381 </a:t>
            </a:r>
            <a:r>
              <a:rPr lang="en-US" sz="2000" dirty="0">
                <a:solidFill>
                  <a:schemeClr val="bg1"/>
                </a:solidFill>
              </a:rPr>
              <a:t>– </a:t>
            </a:r>
            <a:r>
              <a:rPr lang="en-US" sz="2000" dirty="0" smtClean="0">
                <a:solidFill>
                  <a:schemeClr val="bg1"/>
                </a:solidFill>
              </a:rPr>
              <a:t>Peasants’ Revolt</a:t>
            </a:r>
            <a:endParaRPr lang="en-US" sz="2000" dirty="0">
              <a:solidFill>
                <a:schemeClr val="bg1"/>
              </a:solidFill>
            </a:endParaRPr>
          </a:p>
          <a:p>
            <a:pPr lvl="0" indent="-342900">
              <a:buFont typeface="Arial" panose="020B0604020202020204" pitchFamily="34" charset="0"/>
              <a:buChar char="•"/>
            </a:pPr>
            <a:endParaRPr lang="en-US" sz="2000" dirty="0" smtClean="0">
              <a:solidFill>
                <a:schemeClr val="bg1"/>
              </a:solidFill>
            </a:endParaRPr>
          </a:p>
          <a:p>
            <a:pPr indent="-342900">
              <a:buFont typeface="Arial" panose="020B0604020202020204" pitchFamily="34" charset="0"/>
              <a:buChar char="•"/>
            </a:pPr>
            <a:r>
              <a:rPr lang="en-US" sz="2000" dirty="0" smtClean="0">
                <a:solidFill>
                  <a:schemeClr val="bg1"/>
                </a:solidFill>
              </a:rPr>
              <a:t>1386–7 </a:t>
            </a:r>
            <a:r>
              <a:rPr lang="en-US" sz="2000" dirty="0">
                <a:solidFill>
                  <a:schemeClr val="bg1"/>
                </a:solidFill>
              </a:rPr>
              <a:t>– </a:t>
            </a:r>
            <a:r>
              <a:rPr lang="en-US" sz="2000" dirty="0" smtClean="0">
                <a:solidFill>
                  <a:schemeClr val="bg1"/>
                </a:solidFill>
              </a:rPr>
              <a:t>The crisis of </a:t>
            </a:r>
            <a:r>
              <a:rPr lang="en-US" sz="2000" dirty="0">
                <a:solidFill>
                  <a:schemeClr val="bg1"/>
                </a:solidFill>
              </a:rPr>
              <a:t>1386–7</a:t>
            </a:r>
          </a:p>
          <a:p>
            <a:pPr lvl="0" indent="-342900">
              <a:buFont typeface="Arial" panose="020B0604020202020204" pitchFamily="34" charset="0"/>
              <a:buChar char="•"/>
            </a:pPr>
            <a:endParaRPr lang="en-US" sz="2000" dirty="0" smtClean="0">
              <a:solidFill>
                <a:schemeClr val="bg1"/>
              </a:solidFill>
            </a:endParaRPr>
          </a:p>
          <a:p>
            <a:pPr indent="-342900">
              <a:buFont typeface="Arial" panose="020B0604020202020204" pitchFamily="34" charset="0"/>
              <a:buChar char="•"/>
            </a:pPr>
            <a:r>
              <a:rPr lang="en-US" sz="2000" dirty="0" smtClean="0">
                <a:solidFill>
                  <a:schemeClr val="bg1"/>
                </a:solidFill>
              </a:rPr>
              <a:t>1388 </a:t>
            </a:r>
            <a:r>
              <a:rPr lang="en-US" sz="2000" dirty="0">
                <a:solidFill>
                  <a:schemeClr val="bg1"/>
                </a:solidFill>
              </a:rPr>
              <a:t>– </a:t>
            </a:r>
            <a:r>
              <a:rPr lang="en-US" sz="2000" dirty="0" smtClean="0">
                <a:solidFill>
                  <a:schemeClr val="bg1"/>
                </a:solidFill>
              </a:rPr>
              <a:t>The Merciless Parliament</a:t>
            </a:r>
            <a:endParaRPr lang="en-US" sz="2000" dirty="0">
              <a:solidFill>
                <a:schemeClr val="bg1"/>
              </a:solidFill>
            </a:endParaRPr>
          </a:p>
          <a:p>
            <a:pPr lvl="0" indent="-342900">
              <a:buFont typeface="Arial" panose="020B0604020202020204" pitchFamily="34" charset="0"/>
              <a:buChar char="•"/>
            </a:pPr>
            <a:endParaRPr lang="en-US" sz="2000" dirty="0" smtClean="0">
              <a:solidFill>
                <a:schemeClr val="bg1"/>
              </a:solidFill>
            </a:endParaRPr>
          </a:p>
          <a:p>
            <a:pPr indent="-342900">
              <a:buFont typeface="Arial" panose="020B0604020202020204" pitchFamily="34" charset="0"/>
              <a:buChar char="•"/>
            </a:pPr>
            <a:r>
              <a:rPr lang="en-US" sz="2000" dirty="0" smtClean="0">
                <a:solidFill>
                  <a:schemeClr val="bg1"/>
                </a:solidFill>
              </a:rPr>
              <a:t>1399 </a:t>
            </a:r>
            <a:r>
              <a:rPr lang="en-US" sz="2000" dirty="0">
                <a:solidFill>
                  <a:schemeClr val="bg1"/>
                </a:solidFill>
              </a:rPr>
              <a:t>– </a:t>
            </a:r>
            <a:r>
              <a:rPr lang="en-US" sz="2000" dirty="0" smtClean="0">
                <a:solidFill>
                  <a:schemeClr val="bg1"/>
                </a:solidFill>
              </a:rPr>
              <a:t>Deposition of Richard II</a:t>
            </a:r>
            <a:endParaRPr lang="en-US" sz="2000" dirty="0">
              <a:solidFill>
                <a:schemeClr val="bg1"/>
              </a:solidFill>
            </a:endParaRPr>
          </a:p>
          <a:p>
            <a:pPr lvl="0" indent="-342900">
              <a:buFont typeface="Arial" panose="020B0604020202020204" pitchFamily="34" charset="0"/>
              <a:buChar char="•"/>
            </a:pPr>
            <a:endParaRPr lang="en-US" sz="2000" dirty="0">
              <a:solidFill>
                <a:schemeClr val="bg1"/>
              </a:solidFill>
            </a:endParaRPr>
          </a:p>
        </p:txBody>
      </p:sp>
      <p:sp>
        <p:nvSpPr>
          <p:cNvPr id="8" name="Rectangle 6"/>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1322 – Statute of York</a:t>
            </a:r>
            <a:r>
              <a:rPr kumimoji="0" lang="en-US" altLang="en-US" sz="900" b="0" i="0" u="none" strike="noStrike" cap="none" normalizeH="0" baseline="0" dirty="0" smtClean="0">
                <a:ln>
                  <a:noFill/>
                </a:ln>
                <a:solidFill>
                  <a:schemeClr val="tx1"/>
                </a:solidFill>
                <a:effectLst/>
                <a:latin typeface="Arial" panose="020B0604020202020204" pitchFamily="34" charset="0"/>
              </a:rPr>
              <a:t> </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319305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79137"/>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Theory: the articles against Gaveston (1308)</a:t>
            </a:r>
            <a:endParaRPr lang="en-US" altLang="en-US" sz="2400" dirty="0"/>
          </a:p>
        </p:txBody>
      </p:sp>
      <p:sp>
        <p:nvSpPr>
          <p:cNvPr id="8" name="TextBox 7"/>
          <p:cNvSpPr txBox="1"/>
          <p:nvPr/>
        </p:nvSpPr>
        <p:spPr>
          <a:xfrm>
            <a:off x="457200" y="610136"/>
            <a:ext cx="8063345" cy="6247864"/>
          </a:xfrm>
          <a:prstGeom prst="rect">
            <a:avLst/>
          </a:prstGeom>
          <a:noFill/>
        </p:spPr>
        <p:txBody>
          <a:bodyPr wrap="square">
            <a:spAutoFit/>
          </a:bodyPr>
          <a:lstStyle/>
          <a:p>
            <a:pPr>
              <a:defRPr/>
            </a:pPr>
            <a:r>
              <a:rPr lang="en-US" sz="2000" dirty="0">
                <a:solidFill>
                  <a:schemeClr val="bg1"/>
                </a:solidFill>
              </a:rPr>
              <a:t>Homage and the oath of allegiance are more in respect of the crown than in respect of the king’s person and are more closely related to the crown than to the king’s person; and this is evident because, before the right to the crown has descended to the person, no allegiance is due to him.  And, therefore, if it should befall that the king is not guided by reason, then, in order that the dignity of the crown may be preserved the lieges are bound by the oath made to the crown to reinstate the king in the dignity of the crown or else they would not have kept their oath.  The next question is how the king should be reinstated, whether by an action at law or by constraint.  It is not, however, possible by recourse to the law to obtain redress, because there would be no other judge than the royal judge, in which case, if the king’s will was not accordant with right reason, the only result would be that error would be maintained </a:t>
            </a:r>
            <a:r>
              <a:rPr lang="en-US" sz="2000">
                <a:solidFill>
                  <a:schemeClr val="bg1"/>
                </a:solidFill>
              </a:rPr>
              <a:t>and </a:t>
            </a:r>
            <a:r>
              <a:rPr lang="en-US" sz="2000" smtClean="0">
                <a:solidFill>
                  <a:schemeClr val="bg1"/>
                </a:solidFill>
              </a:rPr>
              <a:t>confirmed</a:t>
            </a:r>
            <a:r>
              <a:rPr lang="en-US" sz="2000" dirty="0">
                <a:solidFill>
                  <a:schemeClr val="bg1"/>
                </a:solidFill>
              </a:rPr>
              <a:t>.  Hence, in order that the oath may be saved, when the king will not right a wrong and remove that which is hurtful to the people at large and prejudicial to the crown, and is so adjudged by the people, it </a:t>
            </a:r>
            <a:r>
              <a:rPr lang="en-US" sz="2000" dirty="0" smtClean="0">
                <a:solidFill>
                  <a:schemeClr val="bg1"/>
                </a:solidFill>
              </a:rPr>
              <a:t>behooves </a:t>
            </a:r>
            <a:r>
              <a:rPr lang="en-US" sz="2000" dirty="0">
                <a:solidFill>
                  <a:schemeClr val="bg1"/>
                </a:solidFill>
              </a:rPr>
              <a:t>that the evil must be removed by constraint, for the king is bound by his oath to govern his people, and his lieges are bound to govern with him and in support of him.</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976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79137"/>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Theory: the Statute of York (1322)</a:t>
            </a:r>
            <a:endParaRPr lang="en-US" altLang="en-US" sz="2400" dirty="0"/>
          </a:p>
        </p:txBody>
      </p:sp>
      <p:sp>
        <p:nvSpPr>
          <p:cNvPr id="8" name="TextBox 7"/>
          <p:cNvSpPr txBox="1"/>
          <p:nvPr/>
        </p:nvSpPr>
        <p:spPr>
          <a:xfrm>
            <a:off x="457200" y="696543"/>
            <a:ext cx="8063345" cy="5940088"/>
          </a:xfrm>
          <a:prstGeom prst="rect">
            <a:avLst/>
          </a:prstGeom>
          <a:noFill/>
        </p:spPr>
        <p:txBody>
          <a:bodyPr wrap="square">
            <a:spAutoFit/>
          </a:bodyPr>
          <a:lstStyle/>
          <a:p>
            <a:pPr>
              <a:defRPr/>
            </a:pPr>
            <a:r>
              <a:rPr lang="en-US" sz="2000" smtClean="0">
                <a:solidFill>
                  <a:schemeClr val="bg1"/>
                </a:solidFill>
              </a:rPr>
              <a:t>§</a:t>
            </a:r>
            <a:r>
              <a:rPr lang="en-US" sz="2000" dirty="0">
                <a:solidFill>
                  <a:schemeClr val="bg1"/>
                </a:solidFill>
              </a:rPr>
              <a:t>1] Whereas our lord King Edward, son of King Edward, on March 16, in the third year of his reign</a:t>
            </a:r>
            <a:r>
              <a:rPr lang="en-US">
                <a:solidFill>
                  <a:schemeClr val="bg1"/>
                </a:solidFill>
              </a:rPr>
              <a:t>, </a:t>
            </a:r>
            <a:r>
              <a:rPr lang="en-US" sz="2000">
                <a:solidFill>
                  <a:schemeClr val="bg1"/>
                </a:solidFill>
              </a:rPr>
              <a:t>to the honour of God and for the weal of himself and his realm, </a:t>
            </a:r>
            <a:r>
              <a:rPr lang="en-US" sz="2000" smtClean="0">
                <a:solidFill>
                  <a:schemeClr val="bg1"/>
                </a:solidFill>
              </a:rPr>
              <a:t>did </a:t>
            </a:r>
            <a:r>
              <a:rPr lang="en-US" sz="2000" dirty="0">
                <a:solidFill>
                  <a:schemeClr val="bg1"/>
                </a:solidFill>
              </a:rPr>
              <a:t>grant unto the prelates, earls, and barons of his realm that they might choose certain persons of the prelates, earls, and barons and of other lawful men whom they should be deemed sufficient to be called unto them, for the ordaining and establishing the estate of the household (</a:t>
            </a:r>
            <a:r>
              <a:rPr lang="en-US" sz="2000" i="1" dirty="0">
                <a:solidFill>
                  <a:schemeClr val="bg1"/>
                </a:solidFill>
              </a:rPr>
              <a:t>estat del hostel</a:t>
            </a:r>
            <a:r>
              <a:rPr lang="en-US" sz="2000" dirty="0">
                <a:solidFill>
                  <a:schemeClr val="bg1"/>
                </a:solidFill>
              </a:rPr>
              <a:t>) of our said lord the king, and of his kingdom, according to right and reason, and in such manner that their ordinances should be made to the honour of God, and to the honour and profit of Holy Church, and to the honour of the said king, and to his profit and the profit of his people, according to right and reason, and to the oath which our lord the king made at his coronation; and whereas the archbishop of Canterbury, primate of all England, and the bishops, earls, and barons chosen for the purpose, drew up certain </a:t>
            </a:r>
            <a:r>
              <a:rPr lang="en-US" sz="2000">
                <a:solidFill>
                  <a:schemeClr val="bg1"/>
                </a:solidFill>
              </a:rPr>
              <a:t>ordinances </a:t>
            </a:r>
            <a:r>
              <a:rPr lang="en-US" sz="2000" smtClean="0">
                <a:solidFill>
                  <a:schemeClr val="bg1"/>
                </a:solidFill>
              </a:rPr>
              <a:t>[the beginning and end are recited] </a:t>
            </a:r>
            <a:r>
              <a:rPr lang="en-US" sz="2000" dirty="0">
                <a:solidFill>
                  <a:schemeClr val="bg1"/>
                </a:solidFill>
              </a:rPr>
              <a:t>, which ordinances our said lord the king caused to be rehearsed and examined in his parliament at York three weeks after Easter in the fifteenth year of his </a:t>
            </a:r>
            <a:r>
              <a:rPr lang="en-US" sz="2000">
                <a:solidFill>
                  <a:schemeClr val="bg1"/>
                </a:solidFill>
              </a:rPr>
              <a:t>reign </a:t>
            </a:r>
            <a:r>
              <a:rPr lang="en-US" sz="2000">
                <a:solidFill>
                  <a:schemeClr val="bg1"/>
                </a:solidFill>
              </a:rPr>
              <a:t>[details about the parliament omitted] ; [</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0311217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79137"/>
            <a:ext cx="8229600" cy="51740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Theory: the Statute of York (1322) (cont’d)</a:t>
            </a:r>
            <a:endParaRPr lang="en-US" altLang="en-US" sz="2400" dirty="0"/>
          </a:p>
        </p:txBody>
      </p:sp>
      <p:sp>
        <p:nvSpPr>
          <p:cNvPr id="8" name="TextBox 7"/>
          <p:cNvSpPr txBox="1"/>
          <p:nvPr/>
        </p:nvSpPr>
        <p:spPr>
          <a:xfrm>
            <a:off x="457200" y="696543"/>
            <a:ext cx="8063345" cy="5940088"/>
          </a:xfrm>
          <a:prstGeom prst="rect">
            <a:avLst/>
          </a:prstGeom>
          <a:noFill/>
        </p:spPr>
        <p:txBody>
          <a:bodyPr wrap="square">
            <a:spAutoFit/>
          </a:bodyPr>
          <a:lstStyle/>
          <a:p>
            <a:pPr>
              <a:defRPr/>
            </a:pPr>
            <a:r>
              <a:rPr lang="en-US" sz="2000" dirty="0">
                <a:solidFill>
                  <a:schemeClr val="bg1"/>
                </a:solidFill>
              </a:rPr>
              <a:t>[§2] and whereas, through that examination in the said parliament, it was found that by the ordinances thus decreed the royal </a:t>
            </a:r>
            <a:r>
              <a:rPr lang="en-US" sz="2000">
                <a:solidFill>
                  <a:schemeClr val="bg1"/>
                </a:solidFill>
              </a:rPr>
              <a:t>power </a:t>
            </a:r>
            <a:r>
              <a:rPr lang="en-US" sz="2000">
                <a:solidFill>
                  <a:schemeClr val="bg1"/>
                </a:solidFill>
              </a:rPr>
              <a:t> (</a:t>
            </a:r>
            <a:r>
              <a:rPr lang="en-US" sz="2000" i="1">
                <a:solidFill>
                  <a:schemeClr val="bg1"/>
                </a:solidFill>
              </a:rPr>
              <a:t>le poair </a:t>
            </a:r>
            <a:r>
              <a:rPr lang="en-US" sz="2000" i="1">
                <a:solidFill>
                  <a:schemeClr val="bg1"/>
                </a:solidFill>
              </a:rPr>
              <a:t>royal</a:t>
            </a:r>
            <a:r>
              <a:rPr lang="en-US" sz="2000" smtClean="0">
                <a:solidFill>
                  <a:schemeClr val="bg1"/>
                </a:solidFill>
              </a:rPr>
              <a:t>) of </a:t>
            </a:r>
            <a:r>
              <a:rPr lang="en-US" sz="2000" dirty="0">
                <a:solidFill>
                  <a:schemeClr val="bg1"/>
                </a:solidFill>
              </a:rPr>
              <a:t>our said lord the king was wrongfully limited in many respects, to the injury of his </a:t>
            </a:r>
            <a:r>
              <a:rPr lang="en-US" sz="2000">
                <a:solidFill>
                  <a:schemeClr val="bg1"/>
                </a:solidFill>
              </a:rPr>
              <a:t>royal </a:t>
            </a:r>
            <a:r>
              <a:rPr lang="en-US" sz="2000" smtClean="0">
                <a:solidFill>
                  <a:schemeClr val="bg1"/>
                </a:solidFill>
              </a:rPr>
              <a:t>lordship </a:t>
            </a:r>
            <a:r>
              <a:rPr lang="en-US" sz="2000" dirty="0">
                <a:solidFill>
                  <a:schemeClr val="bg1"/>
                </a:solidFill>
              </a:rPr>
              <a:t>and contrary to the estate of the crown (</a:t>
            </a:r>
            <a:r>
              <a:rPr lang="en-US" sz="2000" i="1" dirty="0">
                <a:solidFill>
                  <a:schemeClr val="bg1"/>
                </a:solidFill>
              </a:rPr>
              <a:t>lestat de la coronne</a:t>
            </a:r>
            <a:r>
              <a:rPr lang="en-US" sz="2000" dirty="0">
                <a:solidFill>
                  <a:schemeClr val="bg1"/>
                </a:solidFill>
              </a:rPr>
              <a:t>), and whereas, furthermore, through such ordinances and provisions made by subjects in times past against the royal authority of our lord the king’s ancestors, the kingdom has incurred troubles and wars, whereby the land has been imperilled: [therefore] it is agreed and established at the said parliament by our lord the king, by the said prelates, earls, and barons, and by the whole community of the realm assembled in this parliament</a:t>
            </a:r>
            <a:r>
              <a:rPr lang="en-US" sz="2000" dirty="0" smtClean="0">
                <a:solidFill>
                  <a:schemeClr val="bg1"/>
                </a:solidFill>
              </a:rPr>
              <a:t>,</a:t>
            </a:r>
          </a:p>
          <a:p>
            <a:pPr>
              <a:defRPr/>
            </a:pPr>
            <a:endParaRPr lang="en-US" sz="2000" dirty="0">
              <a:solidFill>
                <a:schemeClr val="bg1"/>
              </a:solidFill>
            </a:endParaRPr>
          </a:p>
          <a:p>
            <a:pPr>
              <a:defRPr/>
            </a:pPr>
            <a:r>
              <a:rPr lang="en-US" sz="2000" dirty="0">
                <a:solidFill>
                  <a:schemeClr val="bg1"/>
                </a:solidFill>
              </a:rPr>
              <a:t>[§3] that everything ordained by the said Ordainers and contained in the said ordinances shall henceforth and forever cease [to be valid], losing for the future all title, force, virtue, and effect; and that the statutes and establishments duly made by our lord the king and his ancestors prior to the said ordinances shall remain in force.  And [it is decreed]</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75648480"/>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45354</TotalTime>
  <Words>2750</Words>
  <Application>Microsoft Office PowerPoint</Application>
  <PresentationFormat>On-screen Show (4:3)</PresentationFormat>
  <Paragraphs>197</Paragraphs>
  <Slides>21</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21</vt:i4>
      </vt:variant>
    </vt:vector>
  </HeadingPairs>
  <TitlesOfParts>
    <vt:vector size="24" baseType="lpstr">
      <vt:lpstr>Arial</vt:lpstr>
      <vt:lpstr>Times New Roman</vt:lpstr>
      <vt:lpstr>bilder constitutionalism</vt:lpstr>
      <vt:lpstr>PowerPoint Presentation</vt:lpstr>
      <vt:lpstr>Introduction</vt:lpstr>
      <vt:lpstr>The 14th century: general characteristics</vt:lpstr>
      <vt:lpstr>The 14th century: general characteristics (cont’d)</vt:lpstr>
      <vt:lpstr>The 14th century: governance in general</vt:lpstr>
      <vt:lpstr>The 14th century: crises</vt:lpstr>
      <vt:lpstr>Theory: the articles against Gaveston (1308)</vt:lpstr>
      <vt:lpstr>Theory: the Statute of York (1322)</vt:lpstr>
      <vt:lpstr>Theory: the Statute of York (1322) (cont’d)</vt:lpstr>
      <vt:lpstr>Theory: the Statute of York (1322) (cont’d)</vt:lpstr>
      <vt:lpstr>Incremental change</vt:lpstr>
      <vt:lpstr>Incremental change: the seals as an example (T. F. T. Tout)</vt:lpstr>
      <vt:lpstr>The household ordinance of Edward II (Mats., pp. VI–3 to VI–6)</vt:lpstr>
      <vt:lpstr>The household ordinance of Edward II (cont’d)</vt:lpstr>
      <vt:lpstr>The wardrobe and the privy seal</vt:lpstr>
      <vt:lpstr>Summary: 14th century </vt:lpstr>
      <vt:lpstr>15th Century: basic chronology</vt:lpstr>
      <vt:lpstr>15th Century: general characteristics</vt:lpstr>
      <vt:lpstr>15th Century: constitutional themes</vt:lpstr>
      <vt:lpstr>15th Century: incremental changes in institutions</vt:lpstr>
      <vt:lpstr>Yorkist and early Tudor developments: 1461–1509</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526</cp:revision>
  <dcterms:created xsi:type="dcterms:W3CDTF">2007-01-08T17:13:49Z</dcterms:created>
  <dcterms:modified xsi:type="dcterms:W3CDTF">2021-10-14T23:54:22Z</dcterms:modified>
</cp:coreProperties>
</file>