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83" r:id="rId2"/>
    <p:sldId id="487" r:id="rId3"/>
    <p:sldId id="425" r:id="rId4"/>
    <p:sldId id="471" r:id="rId5"/>
    <p:sldId id="498" r:id="rId6"/>
    <p:sldId id="488" r:id="rId7"/>
    <p:sldId id="468" r:id="rId8"/>
    <p:sldId id="449" r:id="rId9"/>
    <p:sldId id="501" r:id="rId10"/>
    <p:sldId id="502" r:id="rId11"/>
    <p:sldId id="409" r:id="rId12"/>
    <p:sldId id="445" r:id="rId13"/>
    <p:sldId id="472" r:id="rId14"/>
    <p:sldId id="503" r:id="rId15"/>
    <p:sldId id="473" r:id="rId16"/>
    <p:sldId id="474" r:id="rId17"/>
    <p:sldId id="429" r:id="rId18"/>
    <p:sldId id="507" r:id="rId19"/>
    <p:sldId id="476" r:id="rId20"/>
    <p:sldId id="500" r:id="rId21"/>
    <p:sldId id="494" r:id="rId22"/>
    <p:sldId id="469" r:id="rId23"/>
    <p:sldId id="499" r:id="rId24"/>
    <p:sldId id="485" r:id="rId25"/>
    <p:sldId id="486" r:id="rId26"/>
    <p:sldId id="465" r:id="rId27"/>
    <p:sldId id="435" r:id="rId28"/>
    <p:sldId id="508" r:id="rId29"/>
    <p:sldId id="477" r:id="rId30"/>
    <p:sldId id="504" r:id="rId31"/>
    <p:sldId id="505" r:id="rId32"/>
    <p:sldId id="506" r:id="rId3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1603" autoAdjust="0"/>
  </p:normalViewPr>
  <p:slideViewPr>
    <p:cSldViewPr snapToGrid="0">
      <p:cViewPr varScale="1">
        <p:scale>
          <a:sx n="100" d="100"/>
          <a:sy n="100" d="100"/>
        </p:scale>
        <p:origin x="6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331548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15</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16</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17</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extLst>
      <p:ext uri="{BB962C8B-B14F-4D97-AF65-F5344CB8AC3E}">
        <p14:creationId xmlns:p14="http://schemas.microsoft.com/office/powerpoint/2010/main" val="2064159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19</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20</a:t>
            </a:fld>
            <a:endParaRPr lang="en-US" altLang="en-US" dirty="0"/>
          </a:p>
        </p:txBody>
      </p:sp>
    </p:spTree>
    <p:extLst>
      <p:ext uri="{BB962C8B-B14F-4D97-AF65-F5344CB8AC3E}">
        <p14:creationId xmlns:p14="http://schemas.microsoft.com/office/powerpoint/2010/main" val="4113682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21</a:t>
            </a:fld>
            <a:endParaRPr lang="en-US" altLang="en-US" dirty="0"/>
          </a:p>
        </p:txBody>
      </p:sp>
    </p:spTree>
    <p:extLst>
      <p:ext uri="{BB962C8B-B14F-4D97-AF65-F5344CB8AC3E}">
        <p14:creationId xmlns:p14="http://schemas.microsoft.com/office/powerpoint/2010/main" val="692341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22</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23</a:t>
            </a:fld>
            <a:endParaRPr lang="en-US" altLang="en-US" dirty="0"/>
          </a:p>
        </p:txBody>
      </p:sp>
    </p:spTree>
    <p:extLst>
      <p:ext uri="{BB962C8B-B14F-4D97-AF65-F5344CB8AC3E}">
        <p14:creationId xmlns:p14="http://schemas.microsoft.com/office/powerpoint/2010/main" val="1242930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24</a:t>
            </a:fld>
            <a:endParaRPr lang="en-US" altLang="en-US" dirty="0"/>
          </a:p>
        </p:txBody>
      </p:sp>
    </p:spTree>
    <p:extLst>
      <p:ext uri="{BB962C8B-B14F-4D97-AF65-F5344CB8AC3E}">
        <p14:creationId xmlns:p14="http://schemas.microsoft.com/office/powerpoint/2010/main" val="4201243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25</a:t>
            </a:fld>
            <a:endParaRPr lang="en-US" altLang="en-US" dirty="0"/>
          </a:p>
        </p:txBody>
      </p:sp>
    </p:spTree>
    <p:extLst>
      <p:ext uri="{BB962C8B-B14F-4D97-AF65-F5344CB8AC3E}">
        <p14:creationId xmlns:p14="http://schemas.microsoft.com/office/powerpoint/2010/main" val="941915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29</a:t>
            </a:fld>
            <a:endParaRPr lang="en-US" altLang="en-US" dirty="0"/>
          </a:p>
        </p:txBody>
      </p:sp>
    </p:spTree>
    <p:extLst>
      <p:ext uri="{BB962C8B-B14F-4D97-AF65-F5344CB8AC3E}">
        <p14:creationId xmlns:p14="http://schemas.microsoft.com/office/powerpoint/2010/main" val="2174920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30</a:t>
            </a:fld>
            <a:endParaRPr lang="en-US" altLang="en-US" dirty="0"/>
          </a:p>
        </p:txBody>
      </p:sp>
    </p:spTree>
    <p:extLst>
      <p:ext uri="{BB962C8B-B14F-4D97-AF65-F5344CB8AC3E}">
        <p14:creationId xmlns:p14="http://schemas.microsoft.com/office/powerpoint/2010/main" val="1972440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31</a:t>
            </a:fld>
            <a:endParaRPr lang="en-US" altLang="en-US" dirty="0"/>
          </a:p>
        </p:txBody>
      </p:sp>
    </p:spTree>
    <p:extLst>
      <p:ext uri="{BB962C8B-B14F-4D97-AF65-F5344CB8AC3E}">
        <p14:creationId xmlns:p14="http://schemas.microsoft.com/office/powerpoint/2010/main" val="2092910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32</a:t>
            </a:fld>
            <a:endParaRPr lang="en-US" altLang="en-US" dirty="0"/>
          </a:p>
        </p:txBody>
      </p:sp>
    </p:spTree>
    <p:extLst>
      <p:ext uri="{BB962C8B-B14F-4D97-AF65-F5344CB8AC3E}">
        <p14:creationId xmlns:p14="http://schemas.microsoft.com/office/powerpoint/2010/main" val="825184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271456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7</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extLst>
      <p:ext uri="{BB962C8B-B14F-4D97-AF65-F5344CB8AC3E}">
        <p14:creationId xmlns:p14="http://schemas.microsoft.com/office/powerpoint/2010/main" val="58615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10</a:t>
            </a:fld>
            <a:endParaRPr lang="en-US" altLang="en-US" dirty="0"/>
          </a:p>
        </p:txBody>
      </p:sp>
    </p:spTree>
    <p:extLst>
      <p:ext uri="{BB962C8B-B14F-4D97-AF65-F5344CB8AC3E}">
        <p14:creationId xmlns:p14="http://schemas.microsoft.com/office/powerpoint/2010/main" val="2546170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12</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2.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The English and French Constitutions and</a:t>
            </a:r>
            <a:br>
              <a:rPr lang="en-US" altLang="en-US" sz="2400" dirty="0" smtClean="0"/>
            </a:br>
            <a:r>
              <a:rPr lang="en-US" altLang="en-US" sz="2400" dirty="0" smtClean="0"/>
              <a:t> the Theory of Monarchy, c. 1300</a:t>
            </a:r>
            <a:r>
              <a:rPr lang="en-US" altLang="en-US" dirty="0"/>
              <a:t/>
            </a:r>
            <a:br>
              <a:rPr lang="en-US" altLang="en-US" dirty="0"/>
            </a:br>
            <a:r>
              <a:rPr lang="en-US" altLang="en-US" dirty="0"/>
              <a:t>Lecture </a:t>
            </a:r>
            <a:r>
              <a:rPr lang="en-US" altLang="en-US" dirty="0" smtClean="0"/>
              <a:t>13</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Differences in underlying ideas</a:t>
            </a:r>
            <a:r>
              <a:rPr lang="en-US" sz="2400" dirty="0" smtClean="0"/>
              <a:t> (cont’d</a:t>
            </a:r>
            <a:r>
              <a:rPr lang="en-US" sz="2400" dirty="0"/>
              <a:t>)</a:t>
            </a:r>
            <a:endParaRPr lang="en-US" altLang="en-US" sz="2400" i="1" dirty="0"/>
          </a:p>
        </p:txBody>
      </p:sp>
      <p:sp>
        <p:nvSpPr>
          <p:cNvPr id="2" name="Rectangle 1"/>
          <p:cNvSpPr/>
          <p:nvPr/>
        </p:nvSpPr>
        <p:spPr>
          <a:xfrm>
            <a:off x="457200" y="1080654"/>
            <a:ext cx="7232073" cy="440120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notion of community may be stronger in France than it is in England, which is not to say that it wasn’t strong in England too. It begins in the family, where already in the 13th century we see ideas of community property between spouses. The notion of estates of the realm, classes of people within the society having a corporate quality is barely visible in France in 1302 with what may be the first Estates General, but it is powerful at the provincial level. It will come to develop on the national level in England in the 14th century. On the other hand, the concept of the community of the realm is weaker in France than it is in England, where it is clearly present in the 13th century. In France we really have to wait for the Hundred Years’ War </a:t>
            </a:r>
            <a:r>
              <a:rPr lang="en-US" sz="2000" dirty="0" smtClean="0">
                <a:solidFill>
                  <a:schemeClr val="bg1"/>
                </a:solidFill>
              </a:rPr>
              <a:t>(1337</a:t>
            </a:r>
            <a:r>
              <a:rPr lang="en-US" sz="2000" dirty="0">
                <a:solidFill>
                  <a:schemeClr val="bg1"/>
                </a:solidFill>
              </a:rPr>
              <a:t>–</a:t>
            </a:r>
            <a:r>
              <a:rPr lang="en-US" sz="2000" dirty="0" smtClean="0">
                <a:solidFill>
                  <a:schemeClr val="bg1"/>
                </a:solidFill>
              </a:rPr>
              <a:t>1453) before </a:t>
            </a:r>
            <a:r>
              <a:rPr lang="en-US" sz="2000" dirty="0">
                <a:solidFill>
                  <a:schemeClr val="bg1"/>
                </a:solidFill>
              </a:rPr>
              <a:t>it develops</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706444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Differences in underlying ideas (cont’d)</a:t>
            </a:r>
            <a:endParaRPr lang="en-US" altLang="en-US" sz="2400" dirty="0"/>
          </a:p>
        </p:txBody>
      </p:sp>
      <p:sp>
        <p:nvSpPr>
          <p:cNvPr id="14342" name="TextBox 9"/>
          <p:cNvSpPr txBox="1">
            <a:spLocks noChangeArrowheads="1"/>
          </p:cNvSpPr>
          <p:nvPr/>
        </p:nvSpPr>
        <p:spPr bwMode="auto">
          <a:xfrm>
            <a:off x="457200" y="1143001"/>
            <a:ext cx="84582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We </a:t>
            </a:r>
            <a:r>
              <a:rPr lang="en-US" sz="2000" dirty="0">
                <a:solidFill>
                  <a:schemeClr val="bg1"/>
                </a:solidFill>
              </a:rPr>
              <a:t>see in France as we do not in England a notion that the only law that binds the monarchy is the law of succession. This is not the only idea about the law and the king floating around in the M.A., and modern historians may have overemphasized it with the advantage of hindsight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Estates General when it develops is a consultative body dealing with taxation and treaties, only occasionally making initiatives. For our purposes its separation from the regular judicial function may be its most important characteristic</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In </a:t>
            </a:r>
            <a:r>
              <a:rPr lang="en-US" sz="2000" dirty="0">
                <a:solidFill>
                  <a:schemeClr val="bg1"/>
                </a:solidFill>
              </a:rPr>
              <a:t>France the tendency toward centralization comes in a time when feudalism is on the decline. The barons never united in France to oppose the king; there is no Magna Carta, no Provisions of Oxford. Each feudatory held his privileges separately</a:t>
            </a:r>
          </a:p>
          <a:p>
            <a:pPr marL="342900" indent="-342900">
              <a:buFont typeface="Arial" panose="020B0604020202020204" pitchFamily="34" charset="0"/>
              <a:buChar char="•"/>
              <a:defRPr/>
            </a:pPr>
            <a:endParaRPr lang="en-US" sz="1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England vs. France Summary</a:t>
            </a:r>
            <a:endParaRPr lang="en-US" altLang="en-US" sz="2400" dirty="0"/>
          </a:p>
        </p:txBody>
      </p:sp>
      <p:sp>
        <p:nvSpPr>
          <p:cNvPr id="14342" name="TextBox 9"/>
          <p:cNvSpPr txBox="1">
            <a:spLocks noChangeArrowheads="1"/>
          </p:cNvSpPr>
          <p:nvPr/>
        </p:nvSpPr>
        <p:spPr bwMode="auto">
          <a:xfrm>
            <a:off x="498764" y="1279456"/>
            <a:ext cx="818803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smtClean="0">
                <a:solidFill>
                  <a:schemeClr val="bg1"/>
                </a:solidFill>
              </a:rPr>
              <a:t>Despite </a:t>
            </a:r>
            <a:r>
              <a:rPr lang="en-US" sz="2000" dirty="0">
                <a:solidFill>
                  <a:schemeClr val="bg1"/>
                </a:solidFill>
              </a:rPr>
              <a:t>these substantial differences, and unlike many historians, I would tend the emphasize the similarities rather than the differences between England and France. The economy of ideas is very similar in the two countries, and while the difference in institutions is certainly there, they are recognizably of the same institutional stock. The history of the two countries will diverge remarkably in the 17th century, but anyone who looks at the two countries in 1300 and sees Louis XIV and the Glorious Revolution is looking at the pattern through the strange glasses of hindsight.</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Ideas about kings – </a:t>
            </a:r>
            <a:r>
              <a:rPr lang="en-US" sz="2400" i="1" dirty="0" smtClean="0"/>
              <a:t>Bracton</a:t>
            </a:r>
            <a:r>
              <a:rPr lang="en-US" sz="2400" dirty="0"/>
              <a:t> (</a:t>
            </a:r>
            <a:r>
              <a:rPr lang="en-US" sz="2400" i="1" dirty="0"/>
              <a:t>Mats</a:t>
            </a:r>
            <a:r>
              <a:rPr lang="en-US" sz="2400" dirty="0"/>
              <a:t>., §5F)</a:t>
            </a:r>
            <a:endParaRPr lang="en-US" altLang="en-US" sz="2400" dirty="0"/>
          </a:p>
        </p:txBody>
      </p:sp>
      <p:sp>
        <p:nvSpPr>
          <p:cNvPr id="14342" name="TextBox 9"/>
          <p:cNvSpPr txBox="1">
            <a:spLocks noChangeArrowheads="1"/>
          </p:cNvSpPr>
          <p:nvPr/>
        </p:nvSpPr>
        <p:spPr bwMode="auto">
          <a:xfrm>
            <a:off x="511589" y="862013"/>
            <a:ext cx="8448261"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latin typeface="+mn-lt"/>
              </a:rPr>
              <a:t>To give some sense of what I mean about the economy of ideas, let us take a closer look at theories about kingship. The author I have chosen for England is </a:t>
            </a:r>
            <a:r>
              <a:rPr lang="en-US" sz="2000" i="1" dirty="0">
                <a:solidFill>
                  <a:schemeClr val="bg1">
                    <a:lumMod val="95000"/>
                  </a:schemeClr>
                </a:solidFill>
                <a:latin typeface="+mn-lt"/>
              </a:rPr>
              <a:t>Bracton</a:t>
            </a:r>
            <a:r>
              <a:rPr lang="en-US" sz="2000" dirty="0">
                <a:solidFill>
                  <a:schemeClr val="bg1">
                    <a:lumMod val="95000"/>
                  </a:schemeClr>
                </a:solidFill>
                <a:latin typeface="+mn-lt"/>
              </a:rPr>
              <a:t>. </a:t>
            </a:r>
            <a:r>
              <a:rPr lang="en-US" sz="2000" i="1" dirty="0">
                <a:solidFill>
                  <a:schemeClr val="bg1">
                    <a:lumMod val="95000"/>
                  </a:schemeClr>
                </a:solidFill>
                <a:latin typeface="+mn-lt"/>
              </a:rPr>
              <a:t>Bracton</a:t>
            </a:r>
            <a:r>
              <a:rPr lang="en-US" sz="2000" dirty="0">
                <a:solidFill>
                  <a:schemeClr val="bg1">
                    <a:lumMod val="95000"/>
                  </a:schemeClr>
                </a:solidFill>
                <a:latin typeface="+mn-lt"/>
              </a:rPr>
              <a:t> we now know is the name of a committee, one of whom, and perhaps not the most important of whom, was Bracton. Most of the book we now know was written before 1236. One or more of the authors of </a:t>
            </a:r>
            <a:r>
              <a:rPr lang="en-US" sz="2000" i="1" dirty="0">
                <a:solidFill>
                  <a:schemeClr val="bg1">
                    <a:lumMod val="95000"/>
                  </a:schemeClr>
                </a:solidFill>
                <a:latin typeface="+mn-lt"/>
              </a:rPr>
              <a:t>Bracton</a:t>
            </a:r>
            <a:r>
              <a:rPr lang="en-US" sz="2000" dirty="0">
                <a:solidFill>
                  <a:schemeClr val="bg1">
                    <a:lumMod val="95000"/>
                  </a:schemeClr>
                </a:solidFill>
                <a:latin typeface="+mn-lt"/>
              </a:rPr>
              <a:t> knew a lot of Roman law. The passages on kingship are among the best known in the book. There are considerable complexities in these passages, not the least of which are the result of the fact that the final redaction of the text was done by someone who didn’t understand it, </a:t>
            </a:r>
            <a:r>
              <a:rPr lang="en-US" sz="2000" dirty="0" smtClean="0">
                <a:solidFill>
                  <a:schemeClr val="bg1">
                    <a:lumMod val="95000"/>
                  </a:schemeClr>
                </a:solidFill>
                <a:latin typeface="+mn-lt"/>
              </a:rPr>
              <a:t> But the </a:t>
            </a:r>
            <a:r>
              <a:rPr lang="en-US" sz="2000" dirty="0">
                <a:solidFill>
                  <a:schemeClr val="bg1">
                    <a:lumMod val="95000"/>
                  </a:schemeClr>
                </a:solidFill>
                <a:latin typeface="+mn-lt"/>
              </a:rPr>
              <a:t>main outlines are clear enough. The trick to reading this text is to assume that the material in italicized square brackets </a:t>
            </a:r>
            <a:r>
              <a:rPr lang="en-US" sz="2000" dirty="0" smtClean="0">
                <a:solidFill>
                  <a:schemeClr val="bg1">
                    <a:lumMod val="95000"/>
                  </a:schemeClr>
                </a:solidFill>
                <a:latin typeface="+mn-lt"/>
              </a:rPr>
              <a:t>in the </a:t>
            </a:r>
            <a:r>
              <a:rPr lang="en-US" sz="2000" i="1" dirty="0" smtClean="0">
                <a:solidFill>
                  <a:schemeClr val="bg1">
                    <a:lumMod val="95000"/>
                  </a:schemeClr>
                </a:solidFill>
                <a:latin typeface="+mn-lt"/>
              </a:rPr>
              <a:t>Mats</a:t>
            </a:r>
            <a:r>
              <a:rPr lang="en-US" sz="2000" dirty="0" smtClean="0">
                <a:solidFill>
                  <a:schemeClr val="bg1">
                    <a:lumMod val="95000"/>
                  </a:schemeClr>
                </a:solidFill>
                <a:latin typeface="+mn-lt"/>
              </a:rPr>
              <a:t>. is </a:t>
            </a:r>
            <a:r>
              <a:rPr lang="en-US" sz="2000" dirty="0">
                <a:solidFill>
                  <a:schemeClr val="bg1">
                    <a:lumMod val="95000"/>
                  </a:schemeClr>
                </a:solidFill>
                <a:latin typeface="+mn-lt"/>
              </a:rPr>
              <a:t>glosses added by a later author. This is a quite recent discovery, and the argument for doing it can be seen quite clearly in the first sentence of the </a:t>
            </a:r>
            <a:r>
              <a:rPr lang="en-US" sz="2000" dirty="0" smtClean="0">
                <a:solidFill>
                  <a:schemeClr val="bg1">
                    <a:lumMod val="95000"/>
                  </a:schemeClr>
                </a:solidFill>
                <a:latin typeface="+mn-lt"/>
              </a:rPr>
              <a:t>first paragraph.</a:t>
            </a:r>
          </a:p>
          <a:p>
            <a:pPr>
              <a:defRPr/>
            </a:pPr>
            <a:endParaRPr lang="en-US" sz="1000" dirty="0">
              <a:solidFill>
                <a:schemeClr val="bg1">
                  <a:lumMod val="95000"/>
                </a:schemeClr>
              </a:solidFill>
              <a:latin typeface="+mn-lt"/>
            </a:endParaRPr>
          </a:p>
          <a:p>
            <a:pPr marL="342900" indent="-342900">
              <a:buFont typeface="Arial" panose="020B0604020202020204" pitchFamily="34" charset="0"/>
              <a:buChar char="•"/>
              <a:defRPr/>
            </a:pPr>
            <a:r>
              <a:rPr lang="en-US" sz="2000" dirty="0">
                <a:solidFill>
                  <a:schemeClr val="bg1">
                    <a:lumMod val="95000"/>
                  </a:schemeClr>
                </a:solidFill>
                <a:latin typeface="+mn-lt"/>
              </a:rPr>
              <a:t>The king has no equal within his realm, </a:t>
            </a:r>
            <a:r>
              <a:rPr lang="en-US" sz="2000" i="1" dirty="0">
                <a:solidFill>
                  <a:schemeClr val="bg1">
                    <a:lumMod val="75000"/>
                  </a:schemeClr>
                </a:solidFill>
                <a:latin typeface="+mn-lt"/>
              </a:rPr>
              <a:t>[</a:t>
            </a:r>
            <a:r>
              <a:rPr lang="en-US" sz="2000" dirty="0">
                <a:solidFill>
                  <a:schemeClr val="bg1">
                    <a:lumMod val="75000"/>
                  </a:schemeClr>
                </a:solidFill>
                <a:latin typeface="+mn-lt"/>
              </a:rPr>
              <a:t>Subjects cannot be the equals of the ruler because he would thereby lose his rule, since equal can have no authority over equal.</a:t>
            </a:r>
            <a:r>
              <a:rPr lang="en-US" sz="2000" i="1" dirty="0">
                <a:solidFill>
                  <a:schemeClr val="bg1">
                    <a:lumMod val="75000"/>
                  </a:schemeClr>
                </a:solidFill>
                <a:latin typeface="+mn-lt"/>
              </a:rPr>
              <a:t>] </a:t>
            </a:r>
            <a:r>
              <a:rPr lang="en-US" sz="2000" dirty="0">
                <a:solidFill>
                  <a:schemeClr val="bg1">
                    <a:lumMod val="95000"/>
                  </a:schemeClr>
                </a:solidFill>
                <a:latin typeface="+mn-lt"/>
              </a:rPr>
              <a:t>nor </a:t>
            </a:r>
            <a:r>
              <a:rPr lang="en-US" sz="2000" i="1" dirty="0">
                <a:solidFill>
                  <a:schemeClr val="bg1">
                    <a:lumMod val="95000"/>
                  </a:schemeClr>
                </a:solidFill>
                <a:latin typeface="+mn-lt"/>
              </a:rPr>
              <a:t>a fortiori</a:t>
            </a:r>
            <a:r>
              <a:rPr lang="en-US" sz="2000" dirty="0">
                <a:solidFill>
                  <a:schemeClr val="bg1">
                    <a:lumMod val="95000"/>
                  </a:schemeClr>
                </a:solidFill>
                <a:latin typeface="+mn-lt"/>
              </a:rPr>
              <a:t> a superior, because he would then be subject to those subjected to him.</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a:t>
            </a:r>
            <a:r>
              <a:rPr lang="en-US" sz="2400" dirty="0" smtClean="0"/>
              <a:t>) (cont’d)</a:t>
            </a:r>
            <a:endParaRPr lang="en-US" altLang="en-US" sz="2400" dirty="0"/>
          </a:p>
        </p:txBody>
      </p:sp>
      <p:sp>
        <p:nvSpPr>
          <p:cNvPr id="14342" name="TextBox 9"/>
          <p:cNvSpPr txBox="1">
            <a:spLocks noChangeArrowheads="1"/>
          </p:cNvSpPr>
          <p:nvPr/>
        </p:nvSpPr>
        <p:spPr bwMode="auto">
          <a:xfrm>
            <a:off x="519546" y="862013"/>
            <a:ext cx="844030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latin typeface="+mn-lt"/>
              </a:rPr>
              <a:t>The first statement of the theme comes at the beginning of the book in the section on persons when Bracton is talking about the king. The king has no equal in his realm, and, of course, no superior. The bracketed gloss states a theory pretty close to what we would call sovereignty. The </a:t>
            </a:r>
            <a:r>
              <a:rPr lang="en-US" sz="2000" dirty="0" smtClean="0">
                <a:solidFill>
                  <a:schemeClr val="bg1">
                    <a:lumMod val="95000"/>
                  </a:schemeClr>
                </a:solidFill>
                <a:latin typeface="+mn-lt"/>
              </a:rPr>
              <a:t>paragraph (omitting for a moment the glosses) </a:t>
            </a:r>
            <a:r>
              <a:rPr lang="en-US" sz="2000" dirty="0">
                <a:solidFill>
                  <a:schemeClr val="bg1">
                    <a:lumMod val="95000"/>
                  </a:schemeClr>
                </a:solidFill>
                <a:latin typeface="+mn-lt"/>
              </a:rPr>
              <a:t>continues:</a:t>
            </a:r>
          </a:p>
          <a:p>
            <a:pPr>
              <a:defRPr/>
            </a:pPr>
            <a:endParaRPr lang="en-US" sz="2000" dirty="0" smtClean="0">
              <a:solidFill>
                <a:schemeClr val="bg1">
                  <a:lumMod val="95000"/>
                </a:schemeClr>
              </a:solidFill>
              <a:latin typeface="+mn-lt"/>
            </a:endParaRPr>
          </a:p>
          <a:p>
            <a:pPr marL="342900" indent="-342900">
              <a:buFont typeface="Arial" panose="020B0604020202020204" pitchFamily="34" charset="0"/>
              <a:buChar char="•"/>
              <a:defRPr/>
            </a:pPr>
            <a:r>
              <a:rPr lang="en-US" sz="2000" dirty="0" smtClean="0">
                <a:solidFill>
                  <a:schemeClr val="bg1">
                    <a:lumMod val="95000"/>
                  </a:schemeClr>
                </a:solidFill>
                <a:latin typeface="+mn-lt"/>
              </a:rPr>
              <a:t>The </a:t>
            </a:r>
            <a:r>
              <a:rPr lang="en-US" sz="2000" dirty="0">
                <a:solidFill>
                  <a:schemeClr val="bg1">
                    <a:lumMod val="95000"/>
                  </a:schemeClr>
                </a:solidFill>
                <a:latin typeface="+mn-lt"/>
              </a:rPr>
              <a:t>king must not be under man but under God and under the law, because law makes the king, </a:t>
            </a:r>
            <a:r>
              <a:rPr lang="en-US" sz="2000" dirty="0" smtClean="0">
                <a:solidFill>
                  <a:schemeClr val="bg1">
                    <a:lumMod val="95000"/>
                  </a:schemeClr>
                </a:solidFill>
                <a:latin typeface="+mn-lt"/>
              </a:rPr>
              <a:t>for </a:t>
            </a:r>
            <a:r>
              <a:rPr lang="en-US" sz="2000" dirty="0">
                <a:solidFill>
                  <a:schemeClr val="bg1">
                    <a:lumMod val="95000"/>
                  </a:schemeClr>
                </a:solidFill>
                <a:latin typeface="+mn-lt"/>
              </a:rPr>
              <a:t>there is no </a:t>
            </a:r>
            <a:r>
              <a:rPr lang="en-US" sz="2000" i="1" dirty="0">
                <a:solidFill>
                  <a:schemeClr val="bg1">
                    <a:lumMod val="95000"/>
                  </a:schemeClr>
                </a:solidFill>
                <a:latin typeface="+mn-lt"/>
              </a:rPr>
              <a:t>rex</a:t>
            </a:r>
            <a:r>
              <a:rPr lang="en-US" sz="2000" dirty="0">
                <a:solidFill>
                  <a:schemeClr val="bg1">
                    <a:lumMod val="95000"/>
                  </a:schemeClr>
                </a:solidFill>
                <a:latin typeface="+mn-lt"/>
              </a:rPr>
              <a:t> where will rules rather than </a:t>
            </a:r>
            <a:r>
              <a:rPr lang="en-US" sz="2000" i="1" dirty="0">
                <a:solidFill>
                  <a:schemeClr val="bg1">
                    <a:lumMod val="95000"/>
                  </a:schemeClr>
                </a:solidFill>
                <a:latin typeface="+mn-lt"/>
              </a:rPr>
              <a:t>lex</a:t>
            </a:r>
            <a:r>
              <a:rPr lang="en-US" sz="2000" dirty="0">
                <a:solidFill>
                  <a:schemeClr val="bg1">
                    <a:lumMod val="95000"/>
                  </a:schemeClr>
                </a:solidFill>
                <a:latin typeface="+mn-lt"/>
              </a:rPr>
              <a:t>. Since he is the vicar of God, </a:t>
            </a:r>
            <a:r>
              <a:rPr lang="en-US" sz="2000" dirty="0" smtClean="0">
                <a:solidFill>
                  <a:schemeClr val="bg1">
                    <a:lumMod val="95000"/>
                  </a:schemeClr>
                </a:solidFill>
                <a:latin typeface="+mn-lt"/>
              </a:rPr>
              <a:t>there </a:t>
            </a:r>
            <a:r>
              <a:rPr lang="en-US" sz="2000" dirty="0">
                <a:solidFill>
                  <a:schemeClr val="bg1">
                    <a:lumMod val="95000"/>
                  </a:schemeClr>
                </a:solidFill>
                <a:latin typeface="+mn-lt"/>
              </a:rPr>
              <a:t>ought to be no one in his kingdom who surpasses him in the doing of justice, but he ought to be the last, or almost so, to receive it, when he is plaintiff. f it is asked of him, since no writ runs against him there will [only] be opportunity for a petition, that he correct and amend his act; if he does not, it is punishment enough for him that he await God’s vengeance.</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568293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4342" name="TextBox 9"/>
          <p:cNvSpPr txBox="1">
            <a:spLocks noChangeArrowheads="1"/>
          </p:cNvSpPr>
          <p:nvPr/>
        </p:nvSpPr>
        <p:spPr bwMode="auto">
          <a:xfrm>
            <a:off x="457200" y="862013"/>
            <a:ext cx="8523432"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rPr>
              <a:t>But the king is under God and under the law. </a:t>
            </a:r>
            <a:r>
              <a:rPr lang="en-US" sz="2000" dirty="0" smtClean="0">
                <a:solidFill>
                  <a:schemeClr val="bg1">
                    <a:lumMod val="95000"/>
                  </a:schemeClr>
                </a:solidFill>
              </a:rPr>
              <a:t>The </a:t>
            </a:r>
            <a:r>
              <a:rPr lang="en-US" sz="2000" dirty="0">
                <a:solidFill>
                  <a:schemeClr val="bg1">
                    <a:lumMod val="95000"/>
                  </a:schemeClr>
                </a:solidFill>
              </a:rPr>
              <a:t>king therefore ought to surpass all in the doing of justice. But because he has no equal there is no legal remedy against him, only a remedy by way of petition. If he does not adhere to the petition, God will judge him. </a:t>
            </a:r>
            <a:r>
              <a:rPr lang="en-US" sz="2000" dirty="0" smtClean="0">
                <a:solidFill>
                  <a:schemeClr val="bg1">
                    <a:lumMod val="95000"/>
                  </a:schemeClr>
                </a:solidFill>
              </a:rPr>
              <a:t>This </a:t>
            </a:r>
            <a:r>
              <a:rPr lang="en-US" sz="2000" dirty="0">
                <a:solidFill>
                  <a:schemeClr val="bg1">
                    <a:lumMod val="95000"/>
                  </a:schemeClr>
                </a:solidFill>
              </a:rPr>
              <a:t>is a very traditional statement of the descending theory of power, and it is reinforced by the religious analogies in </a:t>
            </a:r>
            <a:r>
              <a:rPr lang="en-US" sz="2000" dirty="0" smtClean="0">
                <a:solidFill>
                  <a:schemeClr val="bg1">
                    <a:lumMod val="95000"/>
                  </a:schemeClr>
                </a:solidFill>
              </a:rPr>
              <a:t>the big gloss</a:t>
            </a:r>
            <a:r>
              <a:rPr lang="en-US" sz="2000" dirty="0">
                <a:solidFill>
                  <a:schemeClr val="bg1">
                    <a:lumMod val="95000"/>
                  </a:schemeClr>
                </a:solidFill>
              </a:rPr>
              <a:t>:</a:t>
            </a:r>
            <a:endParaRPr lang="en-US" sz="2000" dirty="0" smtClean="0">
              <a:solidFill>
                <a:schemeClr val="bg1">
                  <a:lumMod val="95000"/>
                </a:schemeClr>
              </a:solidFill>
            </a:endParaRPr>
          </a:p>
          <a:p>
            <a:pPr>
              <a:defRPr/>
            </a:pPr>
            <a:endParaRPr lang="en-US" sz="1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And </a:t>
            </a:r>
            <a:r>
              <a:rPr lang="en-US" sz="2000" dirty="0">
                <a:solidFill>
                  <a:schemeClr val="bg1">
                    <a:lumMod val="95000"/>
                  </a:schemeClr>
                </a:solidFill>
              </a:rPr>
              <a:t>that he ought to be under the law appears clearly in the analogy of Jesus Christ, whose vicegerent on earth he is, for though many ways were open to Him for his ineffable redemption of the human race, the true mercy of God chose this most powerful way to destroy the devil’s work, he would use not the power of force but the reason of justice. Thus he willed himself to be under the law that he might redeem those who live under it. For He did not wish to use force but judgment. And in that same way the Blessed Mother of God, the Virgin Mary, Mother of our Lord, who by an extraordinary privilege was above law, nevertheless, in order to show an example of humility, did not refuse to be subjected to established laws. Let the king, therefore, do the same, lest his power remain unbridled.</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8267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4342" name="TextBox 9"/>
          <p:cNvSpPr txBox="1">
            <a:spLocks noChangeArrowheads="1"/>
          </p:cNvSpPr>
          <p:nvPr/>
        </p:nvSpPr>
        <p:spPr bwMode="auto">
          <a:xfrm>
            <a:off x="498764" y="917912"/>
            <a:ext cx="81880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rPr>
              <a:t>The king is the vicar of God; he should submit himself to the law as Christ submitted himself to the law, as the Virgin Mary submitted herself to the law. The only problem with the religious analogy is that it admits an element of paradox. In the traditional statement the king was under the law; there was just no remedy on this earth against him, but the exploration of the religious analogy suggests that the king is in some sense freed from the law, but voluntarily submits himself to it. We may call this </a:t>
            </a:r>
            <a:r>
              <a:rPr lang="en-US" sz="2000" i="1" dirty="0">
                <a:solidFill>
                  <a:schemeClr val="bg1">
                    <a:lumMod val="95000"/>
                  </a:schemeClr>
                </a:solidFill>
              </a:rPr>
              <a:t>Bracton</a:t>
            </a:r>
            <a:r>
              <a:rPr lang="en-US" sz="2000" dirty="0">
                <a:solidFill>
                  <a:schemeClr val="bg1">
                    <a:lumMod val="95000"/>
                  </a:schemeClr>
                </a:solidFill>
              </a:rPr>
              <a:t>’s paradox. Other authors in this period will resolve the paradox by saying that the king is subject to divine law or natural law, but is not subject to human law, or that he is the source of human law. But, as we will see, this is not </a:t>
            </a:r>
            <a:r>
              <a:rPr lang="en-US" sz="2000" i="1" dirty="0">
                <a:solidFill>
                  <a:schemeClr val="bg1">
                    <a:lumMod val="95000"/>
                  </a:schemeClr>
                </a:solidFill>
              </a:rPr>
              <a:t>Bracton</a:t>
            </a:r>
            <a:r>
              <a:rPr lang="en-US" sz="2000" dirty="0">
                <a:solidFill>
                  <a:schemeClr val="bg1">
                    <a:lumMod val="95000"/>
                  </a:schemeClr>
                </a:solidFill>
              </a:rPr>
              <a:t>’s resolution. The question is does </a:t>
            </a:r>
            <a:r>
              <a:rPr lang="en-US" sz="2000" i="1" dirty="0">
                <a:solidFill>
                  <a:schemeClr val="bg1">
                    <a:lumMod val="95000"/>
                  </a:schemeClr>
                </a:solidFill>
              </a:rPr>
              <a:t>Bracton</a:t>
            </a:r>
            <a:r>
              <a:rPr lang="en-US" sz="2000" dirty="0">
                <a:solidFill>
                  <a:schemeClr val="bg1">
                    <a:lumMod val="95000"/>
                  </a:schemeClr>
                </a:solidFill>
              </a:rPr>
              <a:t> have a resolution or does it remain a paradox</a:t>
            </a:r>
            <a:r>
              <a:rPr lang="en-US" sz="2000" dirty="0" smtClean="0">
                <a:solidFill>
                  <a:schemeClr val="bg1">
                    <a:lumMod val="95000"/>
                  </a:schemeClr>
                </a:solidFill>
              </a:rPr>
              <a:t>?</a:t>
            </a:r>
          </a:p>
          <a:p>
            <a:pPr>
              <a:defRPr/>
            </a:pPr>
            <a:endParaRPr lang="en-US" sz="1000" dirty="0">
              <a:solidFill>
                <a:schemeClr val="bg1">
                  <a:lumMod val="95000"/>
                </a:schemeClr>
              </a:solidFill>
            </a:endParaRPr>
          </a:p>
          <a:p>
            <a:pPr>
              <a:defRPr/>
            </a:pPr>
            <a:r>
              <a:rPr lang="en-US" sz="2000" dirty="0">
                <a:solidFill>
                  <a:schemeClr val="bg1">
                    <a:lumMod val="95000"/>
                  </a:schemeClr>
                </a:solidFill>
              </a:rPr>
              <a:t>I’m going to skip the second passage for a moment, the so-called “addition about charters.” Some have doubted that it is part of the original text rather than something added at the time of the Barons’ Wars</a:t>
            </a:r>
            <a:r>
              <a:rPr lang="en-US" sz="2000" dirty="0" smtClean="0">
                <a:solidFill>
                  <a:schemeClr val="bg1">
                    <a:lumMod val="95000"/>
                  </a:schemeClr>
                </a:solidFill>
              </a:rPr>
              <a:t>.</a:t>
            </a:r>
          </a:p>
          <a:p>
            <a:pPr>
              <a:defRPr/>
            </a:pPr>
            <a:endParaRPr lang="en-US" sz="1000" dirty="0" smtClean="0">
              <a:solidFill>
                <a:schemeClr val="bg1">
                  <a:lumMod val="95000"/>
                </a:schemeClr>
              </a:solidFill>
            </a:endParaRPr>
          </a:p>
          <a:p>
            <a:pPr>
              <a:defRPr/>
            </a:pPr>
            <a:r>
              <a:rPr lang="en-US" sz="2000" dirty="0">
                <a:solidFill>
                  <a:schemeClr val="bg1">
                    <a:lumMod val="95000"/>
                  </a:schemeClr>
                </a:solidFill>
              </a:rPr>
              <a:t>The next passage concerns the power of the king to grant </a:t>
            </a:r>
            <a:r>
              <a:rPr lang="en-US" sz="2000" dirty="0" smtClean="0">
                <a:solidFill>
                  <a:schemeClr val="bg1">
                    <a:lumMod val="95000"/>
                  </a:schemeClr>
                </a:solidFill>
              </a:rPr>
              <a:t>privileges:</a:t>
            </a: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748145"/>
            <a:ext cx="84166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a:solidFill>
                  <a:schemeClr val="bg1">
                    <a:lumMod val="95000"/>
                  </a:schemeClr>
                </a:solidFill>
              </a:rPr>
              <a:t>It is clear that the lord king [has all] dignities, </a:t>
            </a:r>
            <a:r>
              <a:rPr lang="en-US" sz="2000" dirty="0" smtClean="0">
                <a:solidFill>
                  <a:schemeClr val="bg1">
                    <a:lumMod val="95000"/>
                  </a:schemeClr>
                </a:solidFill>
              </a:rPr>
              <a:t>rights </a:t>
            </a:r>
            <a:r>
              <a:rPr lang="en-US" sz="2000" dirty="0">
                <a:solidFill>
                  <a:schemeClr val="bg1">
                    <a:lumMod val="95000"/>
                  </a:schemeClr>
                </a:solidFill>
              </a:rPr>
              <a:t>or jurisdictions in his hand. He also has, in preference to all others in his realm, privileges by virtue of the </a:t>
            </a:r>
            <a:r>
              <a:rPr lang="en-US" sz="2000" i="1" dirty="0">
                <a:solidFill>
                  <a:schemeClr val="bg1">
                    <a:lumMod val="95000"/>
                  </a:schemeClr>
                </a:solidFill>
              </a:rPr>
              <a:t>jus gentium</a:t>
            </a:r>
            <a:r>
              <a:rPr lang="en-US" sz="2000" dirty="0">
                <a:solidFill>
                  <a:schemeClr val="bg1">
                    <a:lumMod val="95000"/>
                  </a:schemeClr>
                </a:solidFill>
              </a:rPr>
              <a:t>. [By the </a:t>
            </a:r>
            <a:r>
              <a:rPr lang="en-US" sz="2000" i="1" dirty="0">
                <a:solidFill>
                  <a:schemeClr val="bg1">
                    <a:lumMod val="95000"/>
                  </a:schemeClr>
                </a:solidFill>
              </a:rPr>
              <a:t>jus gentium</a:t>
            </a:r>
            <a:r>
              <a:rPr lang="en-US" sz="2000" dirty="0">
                <a:solidFill>
                  <a:schemeClr val="bg1">
                    <a:lumMod val="95000"/>
                  </a:schemeClr>
                </a:solidFill>
              </a:rPr>
              <a:t>] things are his which by the </a:t>
            </a:r>
            <a:r>
              <a:rPr lang="en-US" sz="2000" i="1" dirty="0">
                <a:solidFill>
                  <a:schemeClr val="bg1">
                    <a:lumMod val="95000"/>
                  </a:schemeClr>
                </a:solidFill>
              </a:rPr>
              <a:t>jus naturale</a:t>
            </a:r>
            <a:r>
              <a:rPr lang="en-US" sz="2000" dirty="0">
                <a:solidFill>
                  <a:schemeClr val="bg1">
                    <a:lumMod val="95000"/>
                  </a:schemeClr>
                </a:solidFill>
              </a:rPr>
              <a:t> ought to be the property of the </a:t>
            </a:r>
            <a:r>
              <a:rPr lang="en-US" sz="2000" dirty="0" smtClean="0">
                <a:solidFill>
                  <a:schemeClr val="bg1">
                    <a:lumMod val="95000"/>
                  </a:schemeClr>
                </a:solidFill>
              </a:rPr>
              <a:t>finder</a:t>
            </a:r>
            <a:r>
              <a:rPr lang="en-US" sz="2000" dirty="0">
                <a:solidFill>
                  <a:schemeClr val="bg1">
                    <a:lumMod val="95000"/>
                  </a:schemeClr>
                </a:solidFill>
              </a:rPr>
              <a:t>, as treasure trove, wreck, great </a:t>
            </a:r>
            <a:r>
              <a:rPr lang="en-US" sz="2000" dirty="0" smtClean="0">
                <a:solidFill>
                  <a:schemeClr val="bg1">
                    <a:lumMod val="95000"/>
                  </a:schemeClr>
                </a:solidFill>
              </a:rPr>
              <a:t>fish</a:t>
            </a:r>
            <a:r>
              <a:rPr lang="en-US" sz="2000" dirty="0">
                <a:solidFill>
                  <a:schemeClr val="bg1">
                    <a:lumMod val="95000"/>
                  </a:schemeClr>
                </a:solidFill>
              </a:rPr>
              <a:t>, sturgeon, waif, things said to belong to no one. Also by virtue of the </a:t>
            </a:r>
            <a:r>
              <a:rPr lang="en-US" sz="2000" i="1" dirty="0">
                <a:solidFill>
                  <a:schemeClr val="bg1">
                    <a:lumMod val="95000"/>
                  </a:schemeClr>
                </a:solidFill>
              </a:rPr>
              <a:t>jus gentium</a:t>
            </a:r>
            <a:r>
              <a:rPr lang="en-US" sz="2000" dirty="0">
                <a:solidFill>
                  <a:schemeClr val="bg1">
                    <a:lumMod val="95000"/>
                  </a:schemeClr>
                </a:solidFill>
              </a:rPr>
              <a:t> [things] which by natural law ought to be common to all, as wild beasts and undomesticated birds, which by natural law ought to be acquired by apprehension and capture or fowling, [or] by occupation and apprehension, [as] of another’s property, as where a thing is cast away and taken </a:t>
            </a:r>
            <a:r>
              <a:rPr lang="en-US" sz="2000" dirty="0" smtClean="0">
                <a:solidFill>
                  <a:schemeClr val="bg1">
                    <a:lumMod val="95000"/>
                  </a:schemeClr>
                </a:solidFill>
              </a:rPr>
              <a:t>to</a:t>
            </a:r>
            <a:r>
              <a:rPr lang="en-US" sz="2000" dirty="0">
                <a:solidFill>
                  <a:schemeClr val="bg1">
                    <a:lumMod val="95000"/>
                  </a:schemeClr>
                </a:solidFill>
              </a:rPr>
              <a:t> be abandoned. Those concerned with jurisdiction and the peace </a:t>
            </a:r>
            <a:r>
              <a:rPr lang="en-US" sz="2000" dirty="0" smtClean="0">
                <a:solidFill>
                  <a:schemeClr val="bg1">
                    <a:lumMod val="95000"/>
                  </a:schemeClr>
                </a:solidFill>
              </a:rPr>
              <a:t>cannot </a:t>
            </a:r>
            <a:r>
              <a:rPr lang="en-US" sz="2000" dirty="0">
                <a:solidFill>
                  <a:schemeClr val="bg1">
                    <a:lumMod val="95000"/>
                  </a:schemeClr>
                </a:solidFill>
              </a:rPr>
              <a:t>be transferred to persons or tenements, neither the right nor the exercise of the right, nor be possessed by a private person unless it was given him from above as a delegated jurisdiction, nor can it be delegated without ordinary jurisdiction remaining with the king himself. </a:t>
            </a:r>
            <a:r>
              <a:rPr lang="en-US" sz="2000" dirty="0" smtClean="0">
                <a:solidFill>
                  <a:schemeClr val="bg1">
                    <a:lumMod val="95000"/>
                  </a:schemeClr>
                </a:solidFill>
              </a:rPr>
              <a:t>[cont’d on next slide]</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859704"/>
            <a:ext cx="841663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lumMod val="95000"/>
                  </a:schemeClr>
                </a:solidFill>
              </a:rPr>
              <a:t>Those called privileges, however, though they belong to the crown, may nevertheless be separated from it and transferred to private persons, but only by special grace of the king himself; if his grace and special grant do not appear time does not bar the king from his action. Time does not run against him here since there is no need for proof. For it ought to be apparent to all that such things belong to the crown unless the contrary can be shown by a special grant. In other matters, however, where proof is needed, time runs against him just as against all others.</a:t>
            </a:r>
            <a:endParaRPr lang="en-US" sz="2000" dirty="0" smtClean="0">
              <a:solidFill>
                <a:schemeClr val="bg1">
                  <a:lumMod val="95000"/>
                </a:schemeClr>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1200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722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519546" y="795454"/>
            <a:ext cx="84166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lumMod val="95000"/>
                  </a:schemeClr>
                </a:solidFill>
              </a:rPr>
              <a:t>The passage originally said: The lord king has all dignities, rights or jurisdictions in his hand. Some examples are given such as treasure trove and hunting. Another example is jurisdiction. But jurisdiction is different. It cannot be alienated but only delegated, and the delegation must leave ordinary jurisdiction in the king’s hand. Privileges, however, (treasure trove and hunting might be examples) may be granted by the king but a grant must be shown. Royal privileges cannot be acquired by prescription. The glossator came along and made it more complex. In the first place (the second gloss) he added a justification for the concept of inalienability of sovereignty</a:t>
            </a:r>
            <a:r>
              <a:rPr lang="en-US" sz="2000" dirty="0" smtClean="0">
                <a:solidFill>
                  <a:schemeClr val="bg1">
                    <a:lumMod val="95000"/>
                  </a:schemeClr>
                </a:solidFill>
              </a:rPr>
              <a:t>.</a:t>
            </a:r>
          </a:p>
          <a:p>
            <a:pPr marL="0" indent="0"/>
            <a:endParaRPr lang="en-US" sz="1000" dirty="0">
              <a:solidFill>
                <a:schemeClr val="bg1">
                  <a:lumMod val="95000"/>
                </a:schemeClr>
              </a:solidFill>
            </a:endParaRPr>
          </a:p>
          <a:p>
            <a:pPr>
              <a:buFont typeface="Arial" panose="020B0604020202020204" pitchFamily="34" charset="0"/>
              <a:buChar char="•"/>
            </a:pPr>
            <a:r>
              <a:rPr lang="en-US" sz="2000" dirty="0" smtClean="0">
                <a:solidFill>
                  <a:schemeClr val="bg1">
                    <a:lumMod val="95000"/>
                  </a:schemeClr>
                </a:solidFill>
              </a:rPr>
              <a:t>Those </a:t>
            </a:r>
            <a:r>
              <a:rPr lang="en-US" sz="2000" dirty="0">
                <a:solidFill>
                  <a:schemeClr val="bg1">
                    <a:lumMod val="95000"/>
                  </a:schemeClr>
                </a:solidFill>
              </a:rPr>
              <a:t>connected with justice and the peace belong to no one save the crown alone and the royal dignity, nor can they be separated from the crown, since they constitute the crown </a:t>
            </a:r>
            <a:r>
              <a:rPr lang="en-US" sz="2000" i="1" dirty="0">
                <a:solidFill>
                  <a:schemeClr val="bg1">
                    <a:lumMod val="95000"/>
                  </a:schemeClr>
                </a:solidFill>
              </a:rPr>
              <a:t>[</a:t>
            </a:r>
            <a:r>
              <a:rPr lang="en-US" sz="2000" dirty="0">
                <a:solidFill>
                  <a:schemeClr val="bg1">
                    <a:lumMod val="95000"/>
                  </a:schemeClr>
                </a:solidFill>
              </a:rPr>
              <a:t>For to do justice, [give] judgment and preserve the peace is the crown.</a:t>
            </a:r>
            <a:r>
              <a:rPr lang="en-US" sz="2000" i="1" dirty="0">
                <a:solidFill>
                  <a:schemeClr val="bg1">
                    <a:lumMod val="95000"/>
                  </a:schemeClr>
                </a:solidFill>
              </a:rPr>
              <a:t>]</a:t>
            </a:r>
            <a:r>
              <a:rPr lang="en-US" sz="2000" dirty="0">
                <a:solidFill>
                  <a:schemeClr val="bg1">
                    <a:lumMod val="95000"/>
                  </a:schemeClr>
                </a:solidFill>
              </a:rPr>
              <a:t> without which it can neither subsist nor endure</a:t>
            </a:r>
            <a:r>
              <a:rPr lang="en-US" sz="2000" dirty="0" smtClean="0">
                <a:solidFill>
                  <a:schemeClr val="bg1">
                    <a:lumMod val="95000"/>
                  </a:schemeClr>
                </a:solidFill>
              </a:rPr>
              <a:t>.</a:t>
            </a:r>
          </a:p>
          <a:p>
            <a:pPr>
              <a:buFont typeface="Arial" panose="020B0604020202020204" pitchFamily="34" charset="0"/>
              <a:buChar char="•"/>
            </a:pPr>
            <a:endParaRPr lang="en-US" sz="1000" dirty="0">
              <a:solidFill>
                <a:schemeClr val="bg1">
                  <a:lumMod val="95000"/>
                </a:schemeClr>
              </a:solidFill>
            </a:endParaRPr>
          </a:p>
          <a:p>
            <a:pPr marL="0" indent="0"/>
            <a:r>
              <a:rPr lang="en-US" sz="2000" dirty="0">
                <a:solidFill>
                  <a:schemeClr val="bg1">
                    <a:lumMod val="95000"/>
                  </a:schemeClr>
                </a:solidFill>
              </a:rPr>
              <a:t>The king cannot give away jurisdiction because to do so would be to give away the crown. Jurisdiction is of the essence of the crown. That much is clear. What the big first gloss does is less </a:t>
            </a:r>
            <a:r>
              <a:rPr lang="en-US" sz="2000" dirty="0" smtClean="0">
                <a:solidFill>
                  <a:schemeClr val="bg1">
                    <a:lumMod val="95000"/>
                  </a:schemeClr>
                </a:solidFill>
              </a:rPr>
              <a:t>clear:</a:t>
            </a:r>
            <a:endParaRPr lang="en-US" sz="2000" dirty="0">
              <a:solidFill>
                <a:schemeClr val="bg1">
                  <a:lumMod val="95000"/>
                </a:schemeClr>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topic of this lecture</a:t>
            </a:r>
            <a:endParaRPr lang="en-US" altLang="en-US" sz="2400" dirty="0"/>
          </a:p>
        </p:txBody>
      </p:sp>
      <p:sp>
        <p:nvSpPr>
          <p:cNvPr id="7" name="Rectangle 6"/>
          <p:cNvSpPr/>
          <p:nvPr/>
        </p:nvSpPr>
        <p:spPr>
          <a:xfrm>
            <a:off x="457200" y="1039236"/>
            <a:ext cx="7715250" cy="3170099"/>
          </a:xfrm>
          <a:prstGeom prst="rect">
            <a:avLst/>
          </a:prstGeom>
        </p:spPr>
        <p:txBody>
          <a:bodyPr>
            <a:spAutoFit/>
          </a:bodyPr>
          <a:lstStyle/>
          <a:p>
            <a:pPr>
              <a:defRPr/>
            </a:pPr>
            <a:r>
              <a:rPr lang="en-US" sz="2000" dirty="0">
                <a:solidFill>
                  <a:schemeClr val="bg1"/>
                </a:solidFill>
              </a:rPr>
              <a:t>To get an overview of the English constitution in the year 1300, I want first to compare and contrast the English and French constitutions in this period and then look at a specific group of texts on the topic of kingship. The outline has what I’m going to say almost fully written out because there’s little in the readings about France. One of the odd effects of nationalism on historiography is that very few people who write about English constitutional history say anything about France, and very few people who write about French </a:t>
            </a:r>
            <a:r>
              <a:rPr lang="en-US" sz="2000" dirty="0" smtClean="0">
                <a:solidFill>
                  <a:schemeClr val="bg1"/>
                </a:solidFill>
              </a:rPr>
              <a:t>institutional </a:t>
            </a:r>
            <a:r>
              <a:rPr lang="en-US" sz="2000" dirty="0">
                <a:solidFill>
                  <a:schemeClr val="bg1"/>
                </a:solidFill>
              </a:rPr>
              <a:t>history, </a:t>
            </a:r>
            <a:r>
              <a:rPr lang="en-US" sz="2000" dirty="0" smtClean="0">
                <a:solidFill>
                  <a:schemeClr val="bg1"/>
                </a:solidFill>
              </a:rPr>
              <a:t>which what </a:t>
            </a:r>
            <a:r>
              <a:rPr lang="en-US" sz="2000" dirty="0">
                <a:solidFill>
                  <a:schemeClr val="bg1"/>
                </a:solidFill>
              </a:rPr>
              <a:t>the French call constitutional history, say anything about England.</a:t>
            </a:r>
            <a:endParaRPr lang="en-US" sz="2000" dirty="0" smtClean="0">
              <a:solidFill>
                <a:schemeClr val="bg1"/>
              </a:solidFill>
            </a:endParaRPr>
          </a:p>
        </p:txBody>
      </p:sp>
    </p:spTree>
    <p:extLst>
      <p:ext uri="{BB962C8B-B14F-4D97-AF65-F5344CB8AC3E}">
        <p14:creationId xmlns:p14="http://schemas.microsoft.com/office/powerpoint/2010/main" val="17891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5566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36419" y="831273"/>
            <a:ext cx="8707581" cy="601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rPr>
              <a:t>[</a:t>
            </a:r>
            <a:r>
              <a:rPr lang="en-US" sz="2000" dirty="0">
                <a:solidFill>
                  <a:schemeClr val="bg1"/>
                </a:solidFill>
              </a:rPr>
              <a:t>It is the lord king] himself who has ordinary jurisdiction (</a:t>
            </a:r>
            <a:r>
              <a:rPr lang="en-US" sz="2000" i="1" dirty="0">
                <a:solidFill>
                  <a:schemeClr val="bg1"/>
                </a:solidFill>
              </a:rPr>
              <a:t>jurisdictio</a:t>
            </a:r>
            <a:r>
              <a:rPr lang="en-US" sz="2000" dirty="0">
                <a:solidFill>
                  <a:schemeClr val="bg1"/>
                </a:solidFill>
              </a:rPr>
              <a:t>) and power over all who are within his realm. For he has in his hand all the rights belonging to the crown and the secular power and the material sword pertaining to the governance (</a:t>
            </a:r>
            <a:r>
              <a:rPr lang="en-US" sz="2000" i="1" dirty="0">
                <a:solidFill>
                  <a:schemeClr val="bg1"/>
                </a:solidFill>
              </a:rPr>
              <a:t>gubernaculum</a:t>
            </a:r>
            <a:r>
              <a:rPr lang="en-US" sz="2000" dirty="0">
                <a:solidFill>
                  <a:schemeClr val="bg1"/>
                </a:solidFill>
              </a:rPr>
              <a:t>) of the realm. Also justice and judgment [and everything] connected with jurisdiction, that, as minister and vicar of God, he may render to each his due. Also everything connected with the peace, that the people entrusted to his care may live in quiet and repose, that none beat, wound or mistreat another, [or] steal, take and carry off by force and robbery another’s property, or maim or kill anyone. Also coercion, that he may punish and compel wrongdoers, </a:t>
            </a:r>
            <a:r>
              <a:rPr lang="en-US" sz="2000" dirty="0" smtClean="0">
                <a:solidFill>
                  <a:schemeClr val="bg1"/>
                </a:solidFill>
              </a:rPr>
              <a:t>[omitting the gloss on the gloss] </a:t>
            </a:r>
            <a:r>
              <a:rPr lang="en-US" sz="2000" dirty="0">
                <a:solidFill>
                  <a:schemeClr val="bg1"/>
                </a:solidFill>
              </a:rPr>
              <a:t>for it is useless to establish laws unless there is someone to enforce them</a:t>
            </a:r>
            <a:r>
              <a:rPr lang="en-US" sz="2000" dirty="0" smtClean="0">
                <a:solidFill>
                  <a:schemeClr val="bg1"/>
                </a:solidFill>
              </a:rPr>
              <a:t>.</a:t>
            </a:r>
          </a:p>
          <a:p>
            <a:pPr>
              <a:buFont typeface="Arial" panose="020B0604020202020204" pitchFamily="34" charset="0"/>
              <a:buChar char="•"/>
            </a:pPr>
            <a:endParaRPr lang="en-US" sz="500" dirty="0">
              <a:solidFill>
                <a:schemeClr val="bg1"/>
              </a:solidFill>
            </a:endParaRPr>
          </a:p>
          <a:p>
            <a:pPr marL="0" indent="0"/>
            <a:r>
              <a:rPr lang="en-US" sz="2000" dirty="0">
                <a:solidFill>
                  <a:schemeClr val="bg1"/>
                </a:solidFill>
              </a:rPr>
              <a:t>A </a:t>
            </a:r>
            <a:r>
              <a:rPr lang="en-US" sz="2000" dirty="0" smtClean="0">
                <a:solidFill>
                  <a:schemeClr val="bg1"/>
                </a:solidFill>
              </a:rPr>
              <a:t> great </a:t>
            </a:r>
            <a:r>
              <a:rPr lang="en-US" sz="2000" dirty="0">
                <a:solidFill>
                  <a:schemeClr val="bg1"/>
                </a:solidFill>
              </a:rPr>
              <a:t>scholar of the last generation, Charles McIlwain, without knowing that this was a gloss, thought that the passage drew a distinction between </a:t>
            </a:r>
            <a:r>
              <a:rPr lang="en-US" sz="2000" i="1" dirty="0">
                <a:solidFill>
                  <a:schemeClr val="bg1"/>
                </a:solidFill>
              </a:rPr>
              <a:t>jurisdictio</a:t>
            </a:r>
            <a:r>
              <a:rPr lang="en-US" sz="2000" dirty="0">
                <a:solidFill>
                  <a:schemeClr val="bg1"/>
                </a:solidFill>
              </a:rPr>
              <a:t> and </a:t>
            </a:r>
            <a:r>
              <a:rPr lang="en-US" sz="2000" i="1" dirty="0">
                <a:solidFill>
                  <a:schemeClr val="bg1"/>
                </a:solidFill>
              </a:rPr>
              <a:t>gubernaculum</a:t>
            </a:r>
            <a:r>
              <a:rPr lang="en-US" sz="2000" dirty="0">
                <a:solidFill>
                  <a:schemeClr val="bg1"/>
                </a:solidFill>
              </a:rPr>
              <a:t>. In exercising </a:t>
            </a:r>
            <a:r>
              <a:rPr lang="en-US" sz="2000" i="1" dirty="0">
                <a:solidFill>
                  <a:schemeClr val="bg1"/>
                </a:solidFill>
              </a:rPr>
              <a:t>jurisdictio</a:t>
            </a:r>
            <a:r>
              <a:rPr lang="en-US" sz="2000" dirty="0">
                <a:solidFill>
                  <a:schemeClr val="bg1"/>
                </a:solidFill>
              </a:rPr>
              <a:t> the king was subject to the law, but in exercising gubernaculum he was not. </a:t>
            </a:r>
            <a:r>
              <a:rPr lang="en-US" sz="2000" dirty="0" smtClean="0">
                <a:solidFill>
                  <a:schemeClr val="bg1"/>
                </a:solidFill>
              </a:rPr>
              <a:t>I </a:t>
            </a:r>
            <a:r>
              <a:rPr lang="en-US" sz="2000" dirty="0">
                <a:solidFill>
                  <a:schemeClr val="bg1"/>
                </a:solidFill>
              </a:rPr>
              <a:t>must confess that I don’t see a distinction between the two being drawn here, nor do I see any indication that the king’s relation to the law is any different in the two. The paradox remains; the king is both above and below the law.</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372745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4319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706583"/>
            <a:ext cx="8416636" cy="601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latin typeface="+mn-lt"/>
              </a:rPr>
              <a:t>The final passage comes from the section in which Bracton. treats of </a:t>
            </a:r>
            <a:r>
              <a:rPr lang="en-US" sz="2000">
                <a:solidFill>
                  <a:schemeClr val="bg1"/>
                </a:solidFill>
                <a:latin typeface="+mn-lt"/>
              </a:rPr>
              <a:t>jurisdiction </a:t>
            </a:r>
            <a:r>
              <a:rPr lang="en-US" sz="2000" smtClean="0">
                <a:solidFill>
                  <a:schemeClr val="bg1"/>
                </a:solidFill>
                <a:latin typeface="+mn-lt"/>
              </a:rPr>
              <a:t>generally</a:t>
            </a:r>
            <a:r>
              <a:rPr lang="en-US" sz="2000">
                <a:solidFill>
                  <a:schemeClr val="bg1"/>
                </a:solidFill>
                <a:latin typeface="+mn-lt"/>
              </a:rPr>
              <a:t>:</a:t>
            </a:r>
            <a:endParaRPr lang="en-US" sz="2000" smtClean="0">
              <a:solidFill>
                <a:schemeClr val="bg1"/>
              </a:solidFill>
              <a:latin typeface="+mn-lt"/>
            </a:endParaRPr>
          </a:p>
          <a:p>
            <a:pPr marL="0" indent="0"/>
            <a:endParaRPr lang="en-US" sz="500" dirty="0">
              <a:solidFill>
                <a:schemeClr val="bg1"/>
              </a:solidFill>
              <a:latin typeface="+mn-lt"/>
            </a:endParaRPr>
          </a:p>
          <a:p>
            <a:pPr>
              <a:buFont typeface="Arial" panose="020B0604020202020204" pitchFamily="34" charset="0"/>
              <a:buChar char="•"/>
            </a:pPr>
            <a:r>
              <a:rPr lang="en-US" sz="2000" dirty="0">
                <a:solidFill>
                  <a:schemeClr val="bg1"/>
                </a:solidFill>
                <a:latin typeface="+mn-lt"/>
              </a:rPr>
              <a:t>To this end is a king made and chosen, that he do justice to all </a:t>
            </a:r>
            <a:r>
              <a:rPr lang="en-US" sz="2000">
                <a:solidFill>
                  <a:schemeClr val="bg1"/>
                </a:solidFill>
                <a:latin typeface="+mn-lt"/>
              </a:rPr>
              <a:t>men </a:t>
            </a:r>
            <a:r>
              <a:rPr lang="en-US" sz="2000" smtClean="0">
                <a:solidFill>
                  <a:schemeClr val="bg1"/>
                </a:solidFill>
                <a:latin typeface="+mn-lt"/>
              </a:rPr>
              <a:t>[omitting the gloss on the gloss] </a:t>
            </a:r>
            <a:r>
              <a:rPr lang="en-US" sz="2000" dirty="0">
                <a:solidFill>
                  <a:schemeClr val="bg1"/>
                </a:solidFill>
                <a:latin typeface="+mn-lt"/>
              </a:rPr>
              <a:t>and sustain and uphold what he has rightly adjudged, for if there were no one to do justice peace might easily be driven away and it would be to no purpose to establish laws (and do justice) were there no one to enforce them. The king, since he is the vicar of God on earth, must distinguish </a:t>
            </a:r>
            <a:r>
              <a:rPr lang="en-US" sz="2000" i="1" dirty="0">
                <a:solidFill>
                  <a:schemeClr val="bg1"/>
                </a:solidFill>
                <a:latin typeface="+mn-lt"/>
              </a:rPr>
              <a:t>jus</a:t>
            </a:r>
            <a:r>
              <a:rPr lang="en-US" sz="2000" dirty="0">
                <a:solidFill>
                  <a:schemeClr val="bg1"/>
                </a:solidFill>
                <a:latin typeface="+mn-lt"/>
              </a:rPr>
              <a:t> from </a:t>
            </a:r>
            <a:r>
              <a:rPr lang="en-US" sz="2000" i="1" dirty="0">
                <a:solidFill>
                  <a:schemeClr val="bg1"/>
                </a:solidFill>
                <a:latin typeface="+mn-lt"/>
              </a:rPr>
              <a:t>injuria</a:t>
            </a:r>
            <a:r>
              <a:rPr lang="en-US" sz="2000" dirty="0">
                <a:solidFill>
                  <a:schemeClr val="bg1"/>
                </a:solidFill>
                <a:latin typeface="+mn-lt"/>
              </a:rPr>
              <a:t>, equity from iniquity, that all his subjects may live uprightly, none injure another, and by a just award each be restored to that which is his own. He must surpass in power all those subjected to him, </a:t>
            </a:r>
            <a:r>
              <a:rPr lang="en-US" sz="2000" dirty="0" smtClean="0">
                <a:solidFill>
                  <a:schemeClr val="bg1"/>
                </a:solidFill>
                <a:latin typeface="+mn-lt"/>
              </a:rPr>
              <a:t>nevertheless</a:t>
            </a:r>
            <a:r>
              <a:rPr lang="en-US" sz="2000" dirty="0">
                <a:solidFill>
                  <a:schemeClr val="bg1"/>
                </a:solidFill>
                <a:latin typeface="+mn-lt"/>
              </a:rPr>
              <a:t>, since the heart of a king ought to be in the hand of God, let him, that he be not unbridled, put on the bridle of temperance and the reins of moderation, lest being unbridled, he be drawn toward injustice. For the king, since he is the minister and vicar of God on earth, can do nothing save what he can do </a:t>
            </a:r>
            <a:r>
              <a:rPr lang="en-US" sz="2000" i="1" dirty="0">
                <a:solidFill>
                  <a:schemeClr val="bg1"/>
                </a:solidFill>
                <a:latin typeface="+mn-lt"/>
              </a:rPr>
              <a:t>de </a:t>
            </a:r>
            <a:r>
              <a:rPr lang="en-US" sz="2000" i="1" dirty="0" smtClean="0">
                <a:solidFill>
                  <a:schemeClr val="bg1"/>
                </a:solidFill>
                <a:latin typeface="+mn-lt"/>
              </a:rPr>
              <a:t>jure</a:t>
            </a:r>
            <a:r>
              <a:rPr lang="en-US" sz="2000" dirty="0" smtClean="0">
                <a:solidFill>
                  <a:schemeClr val="bg1"/>
                </a:solidFill>
                <a:latin typeface="+mn-lt"/>
              </a:rPr>
              <a:t>. His </a:t>
            </a:r>
            <a:r>
              <a:rPr lang="en-US" sz="2000" dirty="0">
                <a:solidFill>
                  <a:schemeClr val="bg1"/>
                </a:solidFill>
                <a:latin typeface="+mn-lt"/>
              </a:rPr>
              <a:t>power is that of </a:t>
            </a:r>
            <a:r>
              <a:rPr lang="en-US" sz="2000" i="1" dirty="0">
                <a:solidFill>
                  <a:schemeClr val="bg1"/>
                </a:solidFill>
                <a:latin typeface="+mn-lt"/>
              </a:rPr>
              <a:t>jus</a:t>
            </a:r>
            <a:r>
              <a:rPr lang="en-US" sz="2000" dirty="0">
                <a:solidFill>
                  <a:schemeClr val="bg1"/>
                </a:solidFill>
                <a:latin typeface="+mn-lt"/>
              </a:rPr>
              <a:t>, not </a:t>
            </a:r>
            <a:r>
              <a:rPr lang="en-US" sz="2000" i="1" dirty="0" smtClean="0">
                <a:solidFill>
                  <a:schemeClr val="bg1"/>
                </a:solidFill>
                <a:latin typeface="+mn-lt"/>
              </a:rPr>
              <a:t>injuria</a:t>
            </a:r>
            <a:r>
              <a:rPr lang="en-US" sz="2000" dirty="0" smtClean="0">
                <a:solidFill>
                  <a:schemeClr val="bg1"/>
                </a:solidFill>
                <a:latin typeface="+mn-lt"/>
              </a:rPr>
              <a:t>, as </a:t>
            </a:r>
            <a:r>
              <a:rPr lang="en-US" sz="2000" dirty="0">
                <a:solidFill>
                  <a:schemeClr val="bg1"/>
                </a:solidFill>
                <a:latin typeface="+mn-lt"/>
              </a:rPr>
              <a:t>vicar and minister of God on earth, for that power only is from God, </a:t>
            </a:r>
            <a:r>
              <a:rPr lang="en-US" sz="2000" dirty="0" smtClean="0">
                <a:solidFill>
                  <a:schemeClr val="bg1"/>
                </a:solidFill>
                <a:latin typeface="+mn-lt"/>
              </a:rPr>
              <a:t>whose </a:t>
            </a:r>
            <a:r>
              <a:rPr lang="en-US" sz="2000" dirty="0">
                <a:solidFill>
                  <a:schemeClr val="bg1"/>
                </a:solidFill>
                <a:latin typeface="+mn-lt"/>
              </a:rPr>
              <a:t>work he performs. Therefore as long as he does justice he is the vicar of the Eternal King</a:t>
            </a:r>
            <a:r>
              <a:rPr lang="en-US" sz="2000">
                <a:solidFill>
                  <a:schemeClr val="bg1"/>
                </a:solidFill>
                <a:latin typeface="+mn-lt"/>
              </a:rPr>
              <a:t>, </a:t>
            </a:r>
            <a:r>
              <a:rPr lang="en-US" sz="2000" smtClean="0">
                <a:solidFill>
                  <a:schemeClr val="bg1"/>
                </a:solidFill>
                <a:latin typeface="+mn-lt"/>
              </a:rPr>
              <a:t>[</a:t>
            </a:r>
            <a:r>
              <a:rPr lang="en-US" sz="2000" dirty="0" smtClean="0">
                <a:solidFill>
                  <a:schemeClr val="bg1"/>
                </a:solidFill>
                <a:latin typeface="+mn-lt"/>
              </a:rPr>
              <a:t>cont’d on next slide}</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081770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942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859704"/>
            <a:ext cx="8416636"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solidFill>
              </a:rPr>
              <a:t>but the devil’s minister </a:t>
            </a:r>
            <a:r>
              <a:rPr lang="en-US" sz="2000" smtClean="0">
                <a:solidFill>
                  <a:schemeClr val="bg1"/>
                </a:solidFill>
              </a:rPr>
              <a:t>when </a:t>
            </a:r>
            <a:r>
              <a:rPr lang="en-US" sz="2000" dirty="0">
                <a:solidFill>
                  <a:schemeClr val="bg1"/>
                </a:solidFill>
              </a:rPr>
              <a:t>he deviates into injustice, For he is called </a:t>
            </a:r>
            <a:r>
              <a:rPr lang="en-US" sz="2000" i="1" dirty="0">
                <a:solidFill>
                  <a:schemeClr val="bg1"/>
                </a:solidFill>
              </a:rPr>
              <a:t>rex</a:t>
            </a:r>
            <a:r>
              <a:rPr lang="en-US" sz="2000" dirty="0">
                <a:solidFill>
                  <a:schemeClr val="bg1"/>
                </a:solidFill>
              </a:rPr>
              <a:t> not from reigning but from ruling well, since he is a king as long as he rules well but a tyrant when he oppresses by violent domination the people entrusted to his care. Let him, therefore, temper his power by law, which is the bridle of power, that he may live according to the laws, for the law of mankind has decreed that his own laws bind the lawgiver, and elsewhere in the same source, it is a saying worthy of the majesty of a ruler that the prince acknowledge himself bound by the laws</a:t>
            </a:r>
            <a:r>
              <a:rPr lang="en-US" sz="2000" dirty="0" smtClean="0">
                <a:solidFill>
                  <a:schemeClr val="bg1"/>
                </a:solidFill>
              </a:rPr>
              <a:t>.</a:t>
            </a:r>
          </a:p>
          <a:p>
            <a:pPr>
              <a:buFont typeface="Arial" panose="020B0604020202020204" pitchFamily="34" charset="0"/>
              <a:buChar char="•"/>
            </a:pPr>
            <a:endParaRPr lang="en-US" sz="800" dirty="0" smtClean="0">
              <a:solidFill>
                <a:schemeClr val="bg1"/>
              </a:solidFill>
            </a:endParaRPr>
          </a:p>
          <a:p>
            <a:pPr marL="0" indent="0"/>
            <a:r>
              <a:rPr lang="en-US" sz="2000" dirty="0" smtClean="0">
                <a:solidFill>
                  <a:schemeClr val="bg1"/>
                </a:solidFill>
              </a:rPr>
              <a:t>This </a:t>
            </a:r>
            <a:r>
              <a:rPr lang="en-US" sz="2000" dirty="0">
                <a:solidFill>
                  <a:schemeClr val="bg1"/>
                </a:solidFill>
              </a:rPr>
              <a:t>says that the function of the king is to do justice. This is what he swore to do at his coronation. In doing justice he is the vicar of God on earth. But if he does injustice then he is not the vicar of God but the vicar of the devil; he is not a king but a tyrant, quoting John of Salisbury, who went on, as the author of the passage does not, to suggest that a tyrant might be deposed. The passage concludes with some reflections on the relationship between justice and mercy. In the middle of the passage comes the troublesome gloss</a:t>
            </a:r>
            <a:r>
              <a:rPr lang="en-US" sz="2000" dirty="0" smtClean="0">
                <a:solidFill>
                  <a:schemeClr val="bg1"/>
                </a:solidFill>
              </a:rPr>
              <a:t>:</a:t>
            </a:r>
            <a:endParaRPr lang="en-US" sz="2000" dirty="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149948"/>
            <a:ext cx="8229600" cy="390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739110"/>
            <a:ext cx="8666018"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rPr>
              <a:t>. . . despite </a:t>
            </a:r>
            <a:r>
              <a:rPr lang="en-US" sz="2000" dirty="0">
                <a:solidFill>
                  <a:schemeClr val="bg1"/>
                </a:solidFill>
              </a:rPr>
              <a:t>the statement that the will of the prince has the force of law, because there follows at the end of the lex the words ‘since by the </a:t>
            </a:r>
            <a:r>
              <a:rPr lang="en-US" sz="2000" i="1" dirty="0">
                <a:solidFill>
                  <a:schemeClr val="bg1"/>
                </a:solidFill>
              </a:rPr>
              <a:t>lex regia</a:t>
            </a:r>
            <a:r>
              <a:rPr lang="en-US" sz="2000" dirty="0">
                <a:solidFill>
                  <a:schemeClr val="bg1"/>
                </a:solidFill>
              </a:rPr>
              <a:t>, which was made with respect to his sovereignty’; nor is that anything rashly put forward of his own will, but what has been rightly decided with the counsel of his magnates, deliberation and consultation having been had thereon, the king giving it </a:t>
            </a:r>
            <a:r>
              <a:rPr lang="en-US" sz="2000" i="1" dirty="0">
                <a:solidFill>
                  <a:schemeClr val="bg1"/>
                </a:solidFill>
              </a:rPr>
              <a:t>auctoritas</a:t>
            </a:r>
            <a:r>
              <a:rPr lang="en-US" sz="2000" dirty="0" smtClean="0">
                <a:solidFill>
                  <a:schemeClr val="bg1"/>
                </a:solidFill>
              </a:rPr>
              <a:t>.</a:t>
            </a:r>
          </a:p>
          <a:p>
            <a:pPr>
              <a:buFont typeface="Arial" panose="020B0604020202020204" pitchFamily="34" charset="0"/>
              <a:buChar char="•"/>
            </a:pPr>
            <a:endParaRPr lang="en-US" sz="2000" dirty="0">
              <a:solidFill>
                <a:schemeClr val="bg1"/>
              </a:solidFill>
            </a:endParaRPr>
          </a:p>
          <a:p>
            <a:pPr marL="0" indent="0"/>
            <a:r>
              <a:rPr lang="en-US" sz="2000" dirty="0" smtClean="0">
                <a:solidFill>
                  <a:schemeClr val="bg1"/>
                </a:solidFill>
              </a:rPr>
              <a:t>What </a:t>
            </a:r>
            <a:r>
              <a:rPr lang="en-US" sz="2000" dirty="0">
                <a:solidFill>
                  <a:schemeClr val="bg1"/>
                </a:solidFill>
              </a:rPr>
              <a:t>is going on here is an extraordinary twisting of the most absolutistic of texts in Roman law: “What pleases the prince has the force of law, since by the lex regia the people have given all authority to him.” It is hard not to conclude that the author of the gloss is rejecting the Roman text and saying that the </a:t>
            </a:r>
            <a:r>
              <a:rPr lang="en-US" sz="2000" i="1" dirty="0">
                <a:solidFill>
                  <a:schemeClr val="bg1"/>
                </a:solidFill>
              </a:rPr>
              <a:t>lex regia</a:t>
            </a:r>
            <a:r>
              <a:rPr lang="en-US" sz="2000" dirty="0">
                <a:solidFill>
                  <a:schemeClr val="bg1"/>
                </a:solidFill>
              </a:rPr>
              <a:t> in England does not give the king the power to make all laws by himself, but only with the counsel of his magnates, deliberation and consultation having been had thereon, the king giving it </a:t>
            </a:r>
            <a:r>
              <a:rPr lang="en-US" sz="2000" i="1" dirty="0">
                <a:solidFill>
                  <a:schemeClr val="bg1"/>
                </a:solidFill>
              </a:rPr>
              <a:t>auctoritas</a:t>
            </a:r>
            <a:r>
              <a:rPr lang="en-US" sz="2000" dirty="0" smtClean="0">
                <a:solidFill>
                  <a:schemeClr val="bg1"/>
                </a:solidFill>
              </a:rPr>
              <a:t>.</a:t>
            </a:r>
          </a:p>
          <a:p>
            <a:pPr marL="0" indent="0"/>
            <a:endParaRPr lang="en-US" sz="2000" dirty="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59463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5358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Ideas about kings – </a:t>
            </a:r>
            <a:r>
              <a:rPr lang="en-US" sz="2400" i="1" dirty="0"/>
              <a:t>Bracton</a:t>
            </a:r>
            <a:r>
              <a:rPr lang="en-US" sz="2400" dirty="0"/>
              <a:t> (</a:t>
            </a:r>
            <a:r>
              <a:rPr lang="en-US" sz="2400" i="1" dirty="0"/>
              <a:t>Mats</a:t>
            </a:r>
            <a:r>
              <a:rPr lang="en-US" sz="2400" dirty="0"/>
              <a:t>., §5F) (cont’d)</a:t>
            </a:r>
            <a:endParaRPr lang="en-US" altLang="en-US" sz="2400" dirty="0"/>
          </a:p>
        </p:txBody>
      </p:sp>
      <p:sp>
        <p:nvSpPr>
          <p:cNvPr id="16387" name="TextBox 6"/>
          <p:cNvSpPr txBox="1">
            <a:spLocks noChangeArrowheads="1"/>
          </p:cNvSpPr>
          <p:nvPr/>
        </p:nvSpPr>
        <p:spPr bwMode="auto">
          <a:xfrm>
            <a:off x="477982" y="1075147"/>
            <a:ext cx="84166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rPr>
              <a:t>This view is confirmed in the second passage, the one that I skipped, with the mysterious statement that the curia is superior to the king and may “put a bridle” on him. But this is not the mainstream argument of the text. The mainstream argument of the text establishes a hierarchy descending from God to the law to the king. The law makes the king. If the king does not do according to the law he unmakes himself king. There is no legal remedy if this happens, but God’s judgment will be severe. In the middle of the century people were thinking of mechanisms whereby they might be able to help God in rendering his judgment. Wild-eyed radicals would suggest a right of revolution. This seems to be the argument of the second extract, the one that I skipped. But for most, and I would suggest for the mainstream of our text, the paradox remained unresolved. It was to remain so for a long time.</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2693256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Pierre </a:t>
            </a:r>
            <a:r>
              <a:rPr lang="en-US" sz="2400" dirty="0"/>
              <a:t>de </a:t>
            </a:r>
            <a:r>
              <a:rPr lang="en-US" sz="2400" dirty="0" smtClean="0"/>
              <a:t>Mornay on </a:t>
            </a:r>
            <a:r>
              <a:rPr lang="en-US" sz="2400" dirty="0"/>
              <a:t>the power of the </a:t>
            </a:r>
            <a:r>
              <a:rPr lang="en-US" sz="2400" dirty="0" smtClean="0"/>
              <a:t>king (1278)</a:t>
            </a:r>
            <a:endParaRPr lang="en-US" altLang="en-US" sz="2400" dirty="0"/>
          </a:p>
        </p:txBody>
      </p:sp>
      <p:sp>
        <p:nvSpPr>
          <p:cNvPr id="16387" name="TextBox 6"/>
          <p:cNvSpPr txBox="1">
            <a:spLocks noChangeArrowheads="1"/>
          </p:cNvSpPr>
          <p:nvPr/>
        </p:nvSpPr>
        <p:spPr bwMode="auto">
          <a:xfrm>
            <a:off x="477982" y="747713"/>
            <a:ext cx="8416636"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rPr>
              <a:t>This </a:t>
            </a:r>
            <a:r>
              <a:rPr lang="en-US" sz="2000" dirty="0" smtClean="0">
                <a:solidFill>
                  <a:schemeClr val="bg1"/>
                </a:solidFill>
              </a:rPr>
              <a:t>author of this </a:t>
            </a:r>
            <a:r>
              <a:rPr lang="en-US" sz="2000" i="1" dirty="0">
                <a:solidFill>
                  <a:schemeClr val="bg1"/>
                </a:solidFill>
              </a:rPr>
              <a:t>quaestio </a:t>
            </a:r>
            <a:r>
              <a:rPr lang="en-US" sz="2000" i="1" dirty="0" smtClean="0">
                <a:solidFill>
                  <a:schemeClr val="bg1"/>
                </a:solidFill>
              </a:rPr>
              <a:t>disputata</a:t>
            </a:r>
            <a:r>
              <a:rPr lang="en-US" sz="2000" dirty="0" smtClean="0">
                <a:solidFill>
                  <a:schemeClr val="bg1"/>
                </a:solidFill>
              </a:rPr>
              <a:t> is </a:t>
            </a:r>
            <a:r>
              <a:rPr lang="en-US" sz="2000" dirty="0">
                <a:solidFill>
                  <a:schemeClr val="bg1"/>
                </a:solidFill>
              </a:rPr>
              <a:t>probably the Pierre de Mornay who went on to become a </a:t>
            </a:r>
            <a:r>
              <a:rPr lang="en-US" sz="2000" dirty="0" smtClean="0">
                <a:solidFill>
                  <a:schemeClr val="bg1"/>
                </a:solidFill>
              </a:rPr>
              <a:t>councilor </a:t>
            </a:r>
            <a:r>
              <a:rPr lang="en-US" sz="2000" dirty="0">
                <a:solidFill>
                  <a:schemeClr val="bg1"/>
                </a:solidFill>
              </a:rPr>
              <a:t>of Philip IV, bishop of Orléans and then of Auxerre, and </a:t>
            </a:r>
            <a:r>
              <a:rPr lang="en-US" sz="2000" dirty="0" smtClean="0">
                <a:solidFill>
                  <a:schemeClr val="bg1"/>
                </a:solidFill>
              </a:rPr>
              <a:t>briefly chancellor </a:t>
            </a:r>
            <a:r>
              <a:rPr lang="en-US" sz="2000" dirty="0">
                <a:solidFill>
                  <a:schemeClr val="bg1"/>
                </a:solidFill>
              </a:rPr>
              <a:t>of France </a:t>
            </a:r>
            <a:r>
              <a:rPr lang="en-US" sz="2000" dirty="0" smtClean="0">
                <a:solidFill>
                  <a:schemeClr val="bg1"/>
                </a:solidFill>
              </a:rPr>
              <a:t>before </a:t>
            </a:r>
            <a:r>
              <a:rPr lang="en-US" sz="2000" dirty="0">
                <a:solidFill>
                  <a:schemeClr val="bg1"/>
                </a:solidFill>
              </a:rPr>
              <a:t>his death </a:t>
            </a:r>
            <a:r>
              <a:rPr lang="en-US" sz="2000" dirty="0" smtClean="0">
                <a:solidFill>
                  <a:schemeClr val="bg1"/>
                </a:solidFill>
              </a:rPr>
              <a:t>(1306).</a:t>
            </a:r>
          </a:p>
          <a:p>
            <a:pPr marL="0" indent="0"/>
            <a:endParaRPr lang="en-US" sz="800" dirty="0">
              <a:solidFill>
                <a:schemeClr val="bg1"/>
              </a:solidFill>
            </a:endParaRPr>
          </a:p>
          <a:p>
            <a:pPr>
              <a:buFont typeface="Arial" panose="020B0604020202020204" pitchFamily="34" charset="0"/>
              <a:buChar char="•"/>
            </a:pPr>
            <a:r>
              <a:rPr lang="en-US" sz="2000" dirty="0">
                <a:solidFill>
                  <a:schemeClr val="bg1"/>
                </a:solidFill>
              </a:rPr>
              <a:t>The . . . question was this: There was a custom in Brittany that if anyone of the jurisdiction of the count [?duke] of Brittany was called before the count in either a civil or a criminal case, he could complain or appeal to the king of France, and thus the count could not further lay hands on the matter. Then the king of France wished to remit this right to the count, indeed we put it that he did so de facto, without calling the barons. Query whether this remission is valid or not? And the doctor discussed this question briefly. First, he argued that is valid according to the law, [citing Roman law]. Since the king of France is reputed not to have a superior to himself in his lands, and hence by a certain error he reputes himself to be the prince. He can grant whatever rescript he wishes to in his subordinates, so long as the right of an adversary is not totally damaged or taken away. By this remission the right of the barons was not taken away entirely nor that of any other subordinates, therefore, etc. </a:t>
            </a:r>
            <a:r>
              <a:rPr lang="en-US" sz="2000" dirty="0" smtClean="0">
                <a:solidFill>
                  <a:schemeClr val="bg1"/>
                </a:solidFill>
              </a:rPr>
              <a:t>[cont’d on next slide]</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27787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Pierre de Mornay on the power of the king (1278)</a:t>
            </a:r>
            <a:r>
              <a:rPr lang="en-US" sz="2400" dirty="0" smtClean="0"/>
              <a:t> (cont’d</a:t>
            </a:r>
            <a:r>
              <a:rPr lang="en-US" sz="2400" dirty="0"/>
              <a:t>)</a:t>
            </a:r>
            <a:endParaRPr lang="en-US" altLang="en-US" dirty="0"/>
          </a:p>
        </p:txBody>
      </p:sp>
      <p:sp>
        <p:nvSpPr>
          <p:cNvPr id="31747" name="Content Placeholder 2"/>
          <p:cNvSpPr>
            <a:spLocks noGrp="1"/>
          </p:cNvSpPr>
          <p:nvPr>
            <p:ph idx="1"/>
          </p:nvPr>
        </p:nvSpPr>
        <p:spPr bwMode="auto">
          <a:xfrm>
            <a:off x="457200" y="914400"/>
            <a:ext cx="8416636" cy="4631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But the doctor in determining to the contrary said: Now something which would be tolerated in the persons of other lesser persons is reputed a great error and great iniquity [reading </a:t>
            </a:r>
            <a:r>
              <a:rPr lang="en-US" i="1" dirty="0"/>
              <a:t>iniquitas</a:t>
            </a:r>
            <a:r>
              <a:rPr lang="en-US" dirty="0"/>
              <a:t>] [when done to] many persons or those of a given province. [Once more citing Roman law.] Sir Peter Mornay disputed these question in 1278 on the Friday before Christmas</a:t>
            </a:r>
            <a:r>
              <a:rPr lang="en-US" dirty="0" smtClean="0"/>
              <a:t>.</a:t>
            </a:r>
          </a:p>
          <a:p>
            <a:pPr>
              <a:buFont typeface="Arial" panose="020B0604020202020204" pitchFamily="34" charset="0"/>
              <a:buChar char="•"/>
            </a:pPr>
            <a:endParaRPr lang="en-US" dirty="0"/>
          </a:p>
          <a:p>
            <a:pPr marL="0" indent="0">
              <a:buNone/>
            </a:pPr>
            <a:r>
              <a:rPr lang="en-US" dirty="0"/>
              <a:t>The text of the last sentence is somewhat garbled, a warning to all students then and now not to rely on their notes if they don’t seem to make sense. Exactly what limits Mornay proposed on the king’s power is not completely clear. What is clear is that he thought that there were some limits on it, and it is probably significant that what he seems to say can be made to track with what the gloss in </a:t>
            </a:r>
            <a:r>
              <a:rPr lang="en-US" i="1" dirty="0"/>
              <a:t>Bracton</a:t>
            </a:r>
            <a:r>
              <a:rPr lang="en-US" dirty="0"/>
              <a:t> says about consultation with the magnates.</a:t>
            </a:r>
          </a:p>
          <a:p>
            <a:pPr marL="0" indent="0">
              <a:buNone/>
            </a:pPr>
            <a:endParaRPr lang="en-US" dirty="0"/>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Beaumanoir </a:t>
            </a:r>
            <a:r>
              <a:rPr lang="en-US" sz="2400" dirty="0"/>
              <a:t>on the power of the king </a:t>
            </a:r>
            <a:r>
              <a:rPr lang="en-US" sz="2400" dirty="0" smtClean="0"/>
              <a:t>(before 1285)</a:t>
            </a:r>
            <a:endParaRPr lang="en-US" altLang="en-US" sz="2400" dirty="0"/>
          </a:p>
        </p:txBody>
      </p:sp>
      <p:sp>
        <p:nvSpPr>
          <p:cNvPr id="31747" name="Content Placeholder 2"/>
          <p:cNvSpPr>
            <a:spLocks noGrp="1"/>
          </p:cNvSpPr>
          <p:nvPr>
            <p:ph idx="1"/>
          </p:nvPr>
        </p:nvSpPr>
        <p:spPr bwMode="auto">
          <a:xfrm>
            <a:off x="477981" y="748145"/>
            <a:ext cx="8582891" cy="57981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smtClean="0"/>
              <a:t>Philippe </a:t>
            </a:r>
            <a:r>
              <a:rPr lang="en-US" dirty="0"/>
              <a:t>de Rémi, sieur de Beaumanoir, wrote an extensive treatise on the customs of Clermont-en-Beauvaisis, the longest and best known treatise on French law in the 13th century. The text probably dates from before 1285. The extracts (Mats. §5G) are more complicated than they look, particularly if one asks the question whether Beaumanoir is playing with the distinction that was being developed on the Continent in this period between absolute and ordained power even though he doesn’t use the terms. He is particularly concerned to give the king great power, even to give barons great power, in times of emergency. The first extract is more like an aside that appears in the section of the book that deals with written obligations. </a:t>
            </a:r>
            <a:endParaRPr lang="en-US" dirty="0" smtClean="0"/>
          </a:p>
          <a:p>
            <a:pPr marL="0" indent="0">
              <a:buNone/>
            </a:pPr>
            <a:endParaRPr lang="en-US" sz="800" dirty="0" smtClean="0"/>
          </a:p>
          <a:p>
            <a:pPr>
              <a:spcBef>
                <a:spcPts val="0"/>
              </a:spcBef>
              <a:buFont typeface="Arial" panose="020B0604020202020204" pitchFamily="34" charset="0"/>
              <a:buChar char="•"/>
            </a:pPr>
            <a:r>
              <a:rPr lang="en-US" dirty="0"/>
              <a:t>§ 1103. ... It is also the king’s right, notwithstanding any waiver that anyone has put into writing, whether general or special, that the king may, if the debtor is joining the king’s army or going on crusade against the enemies of the faith, have the debt postponed [</a:t>
            </a:r>
            <a:r>
              <a:rPr lang="en-US" i="1" dirty="0"/>
              <a:t>aterminer</a:t>
            </a:r>
            <a:r>
              <a:rPr lang="en-US" dirty="0"/>
              <a:t>], according to the needs of those going with him, or who are going on some necessary business at his command, for what he wants to do should be taken for law. But this can be done by no one but him in the kingdom of France. . . .</a:t>
            </a:r>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Beaumanoir </a:t>
            </a:r>
            <a:r>
              <a:rPr lang="en-US" sz="2400" dirty="0"/>
              <a:t>on the power of the king </a:t>
            </a:r>
            <a:r>
              <a:rPr lang="en-US" sz="2400" dirty="0" smtClean="0"/>
              <a:t>(before 1285)</a:t>
            </a:r>
            <a:endParaRPr lang="en-US" altLang="en-US" sz="2400" dirty="0"/>
          </a:p>
        </p:txBody>
      </p:sp>
      <p:sp>
        <p:nvSpPr>
          <p:cNvPr id="31747" name="Content Placeholder 2"/>
          <p:cNvSpPr>
            <a:spLocks noGrp="1"/>
          </p:cNvSpPr>
          <p:nvPr>
            <p:ph idx="1"/>
          </p:nvPr>
        </p:nvSpPr>
        <p:spPr bwMode="auto">
          <a:xfrm>
            <a:off x="457200" y="1133062"/>
            <a:ext cx="8582891" cy="15306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At least three concepts may be involved here, none of which is spelled out: (1) that public law can trump private law, (2) that he who has the power to make a law can also dispense from it, and (3) that no general law can sensibly be applied to all situations (the basic insight of equity</a:t>
            </a:r>
            <a:r>
              <a:rPr lang="en-US" smtClean="0"/>
              <a:t>)</a:t>
            </a:r>
            <a:endParaRPr lang="en-US" sz="800" dirty="0" smtClean="0"/>
          </a:p>
        </p:txBody>
      </p:sp>
    </p:spTree>
    <p:extLst>
      <p:ext uri="{BB962C8B-B14F-4D97-AF65-F5344CB8AC3E}">
        <p14:creationId xmlns:p14="http://schemas.microsoft.com/office/powerpoint/2010/main" val="5461805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Beaumanoir on the power of the king (before 1285)</a:t>
            </a:r>
            <a:r>
              <a:rPr lang="en-US" sz="2400" dirty="0" smtClean="0"/>
              <a:t> </a:t>
            </a:r>
            <a:r>
              <a:rPr lang="en-US" sz="2400" dirty="0"/>
              <a:t>(cont’d)</a:t>
            </a:r>
            <a:endParaRPr lang="en-US" altLang="en-US" sz="2400" dirty="0"/>
          </a:p>
        </p:txBody>
      </p:sp>
      <p:sp>
        <p:nvSpPr>
          <p:cNvPr id="31747" name="Content Placeholder 2"/>
          <p:cNvSpPr>
            <a:spLocks noGrp="1"/>
          </p:cNvSpPr>
          <p:nvPr>
            <p:ph idx="1"/>
          </p:nvPr>
        </p:nvSpPr>
        <p:spPr bwMode="auto">
          <a:xfrm>
            <a:off x="457200" y="914400"/>
            <a:ext cx="8458200" cy="55279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smtClean="0"/>
              <a:t>The </a:t>
            </a:r>
            <a:r>
              <a:rPr lang="en-US" dirty="0"/>
              <a:t>rest of the extracts come from a section called ‘Laws and Times of Emergency</a:t>
            </a:r>
            <a:r>
              <a:rPr lang="en-US" dirty="0" smtClean="0"/>
              <a:t>’:</a:t>
            </a:r>
            <a:endParaRPr lang="en-US" dirty="0"/>
          </a:p>
          <a:p>
            <a:pPr>
              <a:buFont typeface="Arial" panose="020B0604020202020204" pitchFamily="34" charset="0"/>
              <a:buChar char="•"/>
            </a:pPr>
            <a:r>
              <a:rPr lang="en-US" dirty="0"/>
              <a:t>§ 1510. There are exceptional times when you cannot and should not do what has been lawful [pour droit] by long custom and practice, for example anyone can know that there are two kinds of times: war and peace. And it is reasonable for peace time to be dealt with according to the usage and custom which has been habitual and developed [</a:t>
            </a:r>
            <a:r>
              <a:rPr lang="en-US" i="1" dirty="0"/>
              <a:t>usees et acoustumees</a:t>
            </a:r>
            <a:r>
              <a:rPr lang="en-US" dirty="0"/>
              <a:t>] over a long period for life in peacetime ... . But in times of war or fear of war, kings and princes, lords who hold directly from the king [barons] and lower ones, have to do many things which, if they were done in times of peace, would be wrongs towards their subjects; but the emergency [</a:t>
            </a:r>
            <a:r>
              <a:rPr lang="en-US" i="1" dirty="0"/>
              <a:t>tans de necessité</a:t>
            </a:r>
            <a:r>
              <a:rPr lang="en-US" dirty="0"/>
              <a:t>] excuses them, so the king can make new laws for the common good of the kingdom: for example, when he thinks he will have to defend his land or attack someone who has wronged him, he is accustomed to order that gentlemen who are squires be all made knights, and the rich men and poor should furnish armor, </a:t>
            </a:r>
            <a:r>
              <a:rPr lang="en-US" dirty="0" smtClean="0"/>
              <a:t>[cont’d on next slide]</a:t>
            </a:r>
            <a:endParaRPr lang="en-US" dirty="0"/>
          </a:p>
        </p:txBody>
      </p:sp>
    </p:spTree>
    <p:extLst>
      <p:ext uri="{BB962C8B-B14F-4D97-AF65-F5344CB8AC3E}">
        <p14:creationId xmlns:p14="http://schemas.microsoft.com/office/powerpoint/2010/main" val="2294073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Basic chronology (</a:t>
            </a:r>
            <a:r>
              <a:rPr lang="en-US" altLang="en-US" sz="2400" i="1" dirty="0" smtClean="0"/>
              <a:t>Mats</a:t>
            </a:r>
            <a:r>
              <a:rPr lang="en-US" altLang="en-US" sz="2400" dirty="0" smtClean="0"/>
              <a:t>., V</a:t>
            </a:r>
            <a:r>
              <a:rPr lang="en-US" sz="2400" dirty="0"/>
              <a:t>–</a:t>
            </a:r>
            <a:r>
              <a:rPr lang="en-US" altLang="en-US" sz="2400" dirty="0" smtClean="0"/>
              <a:t>54)</a:t>
            </a:r>
            <a:endParaRPr lang="en-US" altLang="en-US" sz="2400" dirty="0"/>
          </a:p>
        </p:txBody>
      </p:sp>
      <p:sp>
        <p:nvSpPr>
          <p:cNvPr id="8" name="TextBox 7"/>
          <p:cNvSpPr txBox="1"/>
          <p:nvPr/>
        </p:nvSpPr>
        <p:spPr>
          <a:xfrm>
            <a:off x="363682" y="1295097"/>
            <a:ext cx="8416636" cy="3631763"/>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Louis VI (the Fat) — 1108–1137, time of Henry </a:t>
            </a:r>
            <a:r>
              <a:rPr lang="en-US" sz="2000" dirty="0" smtClean="0">
                <a:solidFill>
                  <a:schemeClr val="bg1"/>
                </a:solidFill>
              </a:rPr>
              <a:t>I</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Louis VII (the Young) — 1137–1180, time of Stephen and Henry </a:t>
            </a:r>
            <a:r>
              <a:rPr lang="en-US" sz="2000" dirty="0" smtClean="0">
                <a:solidFill>
                  <a:schemeClr val="bg1"/>
                </a:solidFill>
              </a:rPr>
              <a:t>II</a:t>
            </a:r>
            <a:br>
              <a:rPr lang="en-US" sz="2000" dirty="0" smtClean="0">
                <a:solidFill>
                  <a:schemeClr val="bg1"/>
                </a:solidFill>
              </a:rPr>
            </a:b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Philip II (Augustus) — 1180–1223, time of Richard I and John, recovered Normandy and launched Albigensian </a:t>
            </a:r>
            <a:r>
              <a:rPr lang="en-US" sz="2000" dirty="0" smtClean="0">
                <a:solidFill>
                  <a:schemeClr val="bg1"/>
                </a:solidFill>
              </a:rPr>
              <a:t>Crusade</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Louis IX (St. Louis) — 1226–1270, time of Henry </a:t>
            </a:r>
            <a:r>
              <a:rPr lang="en-US" sz="2000" dirty="0" smtClean="0">
                <a:solidFill>
                  <a:schemeClr val="bg1"/>
                </a:solidFill>
              </a:rPr>
              <a:t>III</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Philip III (the Bold) — 1270–1285, time of Edward </a:t>
            </a:r>
            <a:r>
              <a:rPr lang="en-US" sz="2000" dirty="0" smtClean="0">
                <a:solidFill>
                  <a:schemeClr val="bg1"/>
                </a:solidFill>
              </a:rPr>
              <a:t>I</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Philip IV (the Fair) — 1285–1314, war with Edward I, conflict with Pope Boniface </a:t>
            </a:r>
            <a:r>
              <a:rPr lang="en-US" sz="2000" dirty="0" smtClean="0">
                <a:solidFill>
                  <a:schemeClr val="bg1"/>
                </a:solidFill>
              </a:rPr>
              <a:t>VIII</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	1302 — the Estates General</a:t>
            </a:r>
          </a:p>
          <a:p>
            <a:pPr marL="342900" indent="-342900">
              <a:buFont typeface="Arial" panose="020B0604020202020204" pitchFamily="34" charset="0"/>
              <a:buChar char="•"/>
              <a:defRPr/>
            </a:pPr>
            <a:r>
              <a:rPr lang="en-US" sz="2000" dirty="0">
                <a:solidFill>
                  <a:schemeClr val="bg1"/>
                </a:solidFill>
              </a:rPr>
              <a:t>	1307–1312 — destruction of the Templars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4409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Beaumanoir on the power of the king (before 1285) (</a:t>
            </a:r>
            <a:r>
              <a:rPr lang="en-US" sz="2400" dirty="0" smtClean="0"/>
              <a:t>cont’d)</a:t>
            </a:r>
            <a:endParaRPr lang="en-US" altLang="en-US" sz="2400" dirty="0"/>
          </a:p>
        </p:txBody>
      </p:sp>
      <p:sp>
        <p:nvSpPr>
          <p:cNvPr id="31747" name="Content Placeholder 2"/>
          <p:cNvSpPr>
            <a:spLocks noGrp="1"/>
          </p:cNvSpPr>
          <p:nvPr>
            <p:ph idx="1"/>
          </p:nvPr>
        </p:nvSpPr>
        <p:spPr bwMode="auto">
          <a:xfrm>
            <a:off x="477078" y="715616"/>
            <a:ext cx="8458200" cy="614238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each according to his position and that towns should repair their fortifications [services] and their fortresses, and that everyone be ready to move when the king gives the order. The king can give all such laws and others which seem right to him and his counsel in time of war, or fear of war to come; and the barons can do the same in their lands, provided it is not in order to take arms [</a:t>
            </a:r>
            <a:r>
              <a:rPr lang="en-US" i="1" dirty="0"/>
              <a:t>emprendre</a:t>
            </a:r>
            <a:r>
              <a:rPr lang="en-US" dirty="0"/>
              <a:t>] against the king</a:t>
            </a:r>
            <a:r>
              <a:rPr lang="en-US" dirty="0" smtClean="0"/>
              <a:t>.</a:t>
            </a:r>
          </a:p>
          <a:p>
            <a:pPr>
              <a:buFont typeface="Arial" panose="020B0604020202020204" pitchFamily="34" charset="0"/>
              <a:buChar char="•"/>
            </a:pPr>
            <a:endParaRPr lang="en-US" sz="500" dirty="0"/>
          </a:p>
          <a:p>
            <a:pPr>
              <a:buFont typeface="Arial" panose="020B0604020202020204" pitchFamily="34" charset="0"/>
              <a:buChar char="•"/>
            </a:pPr>
            <a:r>
              <a:rPr lang="en-US" dirty="0"/>
              <a:t>§ 1512. No one can make a new law [</a:t>
            </a:r>
            <a:r>
              <a:rPr lang="en-US" i="1" dirty="0"/>
              <a:t>establissement</a:t>
            </a:r>
            <a:r>
              <a:rPr lang="en-US" dirty="0"/>
              <a:t>] which will be enforced as such [pour droit], or a new market, or new customs, except the king in the kingdom of France, save in times of emergency [necessité], for in those times every baron can force the sale of his subject’s goods, as we have said above; but they cannot make new markets, nor new customs [</a:t>
            </a:r>
            <a:r>
              <a:rPr lang="en-US" i="1" dirty="0"/>
              <a:t>coustumes</a:t>
            </a:r>
            <a:r>
              <a:rPr lang="en-US" dirty="0"/>
              <a:t>] without the king’s permission. But the king can do this when he likes, and when he sees it is for the common good, for example, we see the king giving new customs every day to certain towns which are his own or to certain lords among his subjects, for example to repair bridges or roads, or churches, or various other public words [</a:t>
            </a:r>
            <a:r>
              <a:rPr lang="en-US" i="1" dirty="0"/>
              <a:t>aaisemens communs</a:t>
            </a:r>
            <a:r>
              <a:rPr lang="en-US" dirty="0"/>
              <a:t>]; in such cases the king can act, but not others</a:t>
            </a:r>
            <a:r>
              <a:rPr lang="en-US" dirty="0" smtClean="0"/>
              <a:t>.</a:t>
            </a:r>
            <a:endParaRPr lang="en-US" dirty="0"/>
          </a:p>
        </p:txBody>
      </p:sp>
    </p:spTree>
    <p:extLst>
      <p:ext uri="{BB962C8B-B14F-4D97-AF65-F5344CB8AC3E}">
        <p14:creationId xmlns:p14="http://schemas.microsoft.com/office/powerpoint/2010/main" val="2307365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Beaumanoir on the power of the king (before 1285) (cont’d</a:t>
            </a:r>
            <a:r>
              <a:rPr lang="en-US" sz="2400" dirty="0" smtClean="0"/>
              <a:t>.</a:t>
            </a:r>
            <a:endParaRPr lang="en-US" altLang="en-US" sz="2400" dirty="0"/>
          </a:p>
        </p:txBody>
      </p:sp>
      <p:sp>
        <p:nvSpPr>
          <p:cNvPr id="31747" name="Content Placeholder 2"/>
          <p:cNvSpPr>
            <a:spLocks noGrp="1"/>
          </p:cNvSpPr>
          <p:nvPr>
            <p:ph idx="1"/>
          </p:nvPr>
        </p:nvSpPr>
        <p:spPr bwMode="auto">
          <a:xfrm>
            <a:off x="516835" y="1104148"/>
            <a:ext cx="8458200" cy="53562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 </a:t>
            </a:r>
            <a:r>
              <a:rPr lang="en-US" dirty="0"/>
              <a:t>1513. You should know that if the king makes some new law for the common good, it does not affect things done in the past, nor things which will happen in the future, until observance of the law has been ordered. </a:t>
            </a:r>
            <a:r>
              <a:rPr lang="en-US" dirty="0" smtClean="0"/>
              <a:t>...</a:t>
            </a:r>
          </a:p>
          <a:p>
            <a:endParaRPr lang="en-US" sz="1000" dirty="0"/>
          </a:p>
          <a:p>
            <a:pPr>
              <a:buFont typeface="Arial" panose="020B0604020202020204" pitchFamily="34" charset="0"/>
              <a:buChar char="•"/>
            </a:pPr>
            <a:r>
              <a:rPr lang="en-US" dirty="0"/>
              <a:t>§ 1515. Although the king can make new laws, he must take great care to make them for reasonable causes and for the common good, and after much consultation [</a:t>
            </a:r>
            <a:r>
              <a:rPr lang="en-US" i="1" dirty="0"/>
              <a:t>par grant conseil</a:t>
            </a:r>
            <a:r>
              <a:rPr lang="en-US" dirty="0"/>
              <a:t>], and especially they must not be made against God or against morality [</a:t>
            </a:r>
            <a:r>
              <a:rPr lang="en-US" i="1" dirty="0"/>
              <a:t>bonnes meurs</a:t>
            </a:r>
            <a:r>
              <a:rPr lang="en-US" dirty="0"/>
              <a:t>]; for if he did (which will never happen, with God’s help), his subjects should not permit it, for each person should above all things love and fear God with all his heart and for the honor of Holy Church, and after that his earthly lord. And everyone should obey the commandments of our Lord in the hope of the reward of heavenly treasures [</a:t>
            </a:r>
            <a:r>
              <a:rPr lang="en-US" i="1" dirty="0"/>
              <a:t>des biens celesiaus</a:t>
            </a:r>
            <a:r>
              <a:rPr lang="en-US" dirty="0"/>
              <a:t>], and after that obey his earthly lord according to what one should do for one’s temporal goods [</a:t>
            </a:r>
            <a:r>
              <a:rPr lang="en-US" i="1" dirty="0"/>
              <a:t>les possessions temporeus</a:t>
            </a:r>
            <a:r>
              <a:rPr lang="en-US" dirty="0"/>
              <a:t>]. Here ends the chapter on laws and times of emergency.</a:t>
            </a:r>
          </a:p>
        </p:txBody>
      </p:sp>
    </p:spTree>
    <p:extLst>
      <p:ext uri="{BB962C8B-B14F-4D97-AF65-F5344CB8AC3E}">
        <p14:creationId xmlns:p14="http://schemas.microsoft.com/office/powerpoint/2010/main" val="24479039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Beaumanoir on the power of the king (before 1285) (</a:t>
            </a:r>
            <a:r>
              <a:rPr lang="en-US" sz="2400" dirty="0" smtClean="0"/>
              <a:t>cont’d)</a:t>
            </a:r>
            <a:endParaRPr lang="en-US" altLang="en-US" sz="2400" dirty="0"/>
          </a:p>
        </p:txBody>
      </p:sp>
      <p:sp>
        <p:nvSpPr>
          <p:cNvPr id="31747" name="Content Placeholder 2"/>
          <p:cNvSpPr>
            <a:spLocks noGrp="1"/>
          </p:cNvSpPr>
          <p:nvPr>
            <p:ph idx="1"/>
          </p:nvPr>
        </p:nvSpPr>
        <p:spPr bwMode="auto">
          <a:xfrm>
            <a:off x="496957" y="914400"/>
            <a:ext cx="8458200" cy="594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smtClean="0"/>
              <a:t>In </a:t>
            </a:r>
            <a:r>
              <a:rPr lang="en-US" dirty="0"/>
              <a:t>the end Beaumanoir’s basic theory is relatively straight-forward. He seems to concede to the king and to no other what we would call legislative power. Like others in the period he limits the king’s power to make such laws by a general appeal to morality and to divine law. He says that the king must take counsel before he makes laws, but does not specify how he is to do it. The theory is straight-forward, and not particularly sophisticated. What is to happen if the king fails to obey divine law is simply not discussed, other than in the suggestion that people do not have obey royal laws that contradict divine law. I don’t think that there’s anything in Beaumanoir with which the multiple authors of </a:t>
            </a:r>
            <a:r>
              <a:rPr lang="en-US" i="1" dirty="0"/>
              <a:t>Bracton</a:t>
            </a:r>
            <a:r>
              <a:rPr lang="en-US" dirty="0"/>
              <a:t> would have disagreed, but he certainly doesn’t seem to see the problems that they see. That is probably the result of the fact that the passage was written when there was a rather </a:t>
            </a:r>
            <a:r>
              <a:rPr lang="en-US" dirty="0" smtClean="0"/>
              <a:t>ineffectual </a:t>
            </a:r>
            <a:r>
              <a:rPr lang="en-US" dirty="0"/>
              <a:t>king whose father was certainly not ineffectual, but was a saint. What is very much in the mind of the authors </a:t>
            </a:r>
            <a:r>
              <a:rPr lang="en-US"/>
              <a:t>of </a:t>
            </a:r>
            <a:r>
              <a:rPr lang="en-US" i="1" smtClean="0"/>
              <a:t>Bracton</a:t>
            </a:r>
            <a:r>
              <a:rPr lang="en-US" smtClean="0"/>
              <a:t>, as </a:t>
            </a:r>
            <a:r>
              <a:rPr lang="en-US" dirty="0"/>
              <a:t>it is not </a:t>
            </a:r>
            <a:r>
              <a:rPr lang="en-US"/>
              <a:t>in </a:t>
            </a:r>
            <a:r>
              <a:rPr lang="en-US" smtClean="0"/>
              <a:t>Beaumanoir’s, </a:t>
            </a:r>
            <a:r>
              <a:rPr lang="en-US" dirty="0"/>
              <a:t>is not the Barons’ Wars, </a:t>
            </a:r>
            <a:r>
              <a:rPr lang="en-US"/>
              <a:t>as </a:t>
            </a:r>
            <a:r>
              <a:rPr lang="en-US" smtClean="0"/>
              <a:t>the previous </a:t>
            </a:r>
            <a:r>
              <a:rPr lang="en-US" dirty="0"/>
              <a:t>generation of scholars thought, but Magna Carta. If you have a theoretical bent, and Magna Carta and the events leading up to it are in your mind, the problem of how do you make the lord who has no lord obey the law won’t go away.</a:t>
            </a:r>
          </a:p>
        </p:txBody>
      </p:sp>
    </p:spTree>
    <p:extLst>
      <p:ext uri="{BB962C8B-B14F-4D97-AF65-F5344CB8AC3E}">
        <p14:creationId xmlns:p14="http://schemas.microsoft.com/office/powerpoint/2010/main" val="3848885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Differences in the two constitutions, c. 1300</a:t>
            </a:r>
            <a:endParaRPr lang="en-US" altLang="en-US" sz="2400" dirty="0"/>
          </a:p>
        </p:txBody>
      </p:sp>
      <p:sp>
        <p:nvSpPr>
          <p:cNvPr id="8" name="TextBox 7"/>
          <p:cNvSpPr txBox="1"/>
          <p:nvPr/>
        </p:nvSpPr>
        <p:spPr>
          <a:xfrm>
            <a:off x="457200" y="997527"/>
            <a:ext cx="8063345" cy="5570756"/>
          </a:xfrm>
          <a:prstGeom prst="rect">
            <a:avLst/>
          </a:prstGeom>
          <a:noFill/>
        </p:spPr>
        <p:txBody>
          <a:bodyPr wrap="square">
            <a:spAutoFit/>
          </a:bodyPr>
          <a:lstStyle/>
          <a:p>
            <a:pPr>
              <a:defRPr/>
            </a:pPr>
            <a:r>
              <a:rPr lang="en-US" sz="2000" dirty="0" smtClean="0">
                <a:solidFill>
                  <a:schemeClr val="bg1"/>
                </a:solidFill>
              </a:rPr>
              <a:t>France </a:t>
            </a:r>
            <a:r>
              <a:rPr lang="en-US" sz="2000" dirty="0">
                <a:solidFill>
                  <a:schemeClr val="bg1"/>
                </a:solidFill>
              </a:rPr>
              <a:t>is a country that is in many ways quite similar to England. And yet by 1300 the constitutions of the two countries were markedly different</a:t>
            </a:r>
            <a:r>
              <a:rPr lang="en-US" sz="2000" dirty="0" smtClean="0">
                <a:solidFill>
                  <a:schemeClr val="bg1"/>
                </a:solidFill>
              </a:rPr>
              <a:t>:</a:t>
            </a:r>
          </a:p>
          <a:p>
            <a:pP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There </a:t>
            </a:r>
            <a:r>
              <a:rPr lang="en-US" sz="2000" dirty="0">
                <a:solidFill>
                  <a:schemeClr val="bg1"/>
                </a:solidFill>
              </a:rPr>
              <a:t>is no common law in France. The country is divided into the land of </a:t>
            </a:r>
            <a:r>
              <a:rPr lang="en-US" sz="2000" dirty="0" smtClean="0">
                <a:solidFill>
                  <a:schemeClr val="bg1"/>
                </a:solidFill>
              </a:rPr>
              <a:t>customs, </a:t>
            </a:r>
            <a:r>
              <a:rPr lang="en-US" sz="2000" i="1" dirty="0">
                <a:solidFill>
                  <a:schemeClr val="bg1"/>
                </a:solidFill>
              </a:rPr>
              <a:t>pays de droit coutumier</a:t>
            </a:r>
            <a:r>
              <a:rPr lang="en-US" sz="2000" dirty="0">
                <a:solidFill>
                  <a:schemeClr val="bg1"/>
                </a:solidFill>
              </a:rPr>
              <a:t>, roughly the northern two-thirds </a:t>
            </a:r>
            <a:r>
              <a:rPr lang="en-US" sz="2000" dirty="0" smtClean="0">
                <a:solidFill>
                  <a:schemeClr val="bg1"/>
                </a:solidFill>
              </a:rPr>
              <a:t>of the country in </a:t>
            </a:r>
            <a:r>
              <a:rPr lang="en-US" sz="2000" dirty="0">
                <a:solidFill>
                  <a:schemeClr val="bg1"/>
                </a:solidFill>
              </a:rPr>
              <a:t>which each area has its own customary law, and the land of the written </a:t>
            </a:r>
            <a:r>
              <a:rPr lang="en-US" sz="2000" dirty="0" smtClean="0">
                <a:solidFill>
                  <a:schemeClr val="bg1"/>
                </a:solidFill>
              </a:rPr>
              <a:t>law,</a:t>
            </a:r>
            <a:r>
              <a:rPr lang="en-US" sz="2000" i="1" dirty="0" smtClean="0">
                <a:solidFill>
                  <a:schemeClr val="bg1"/>
                </a:solidFill>
              </a:rPr>
              <a:t> </a:t>
            </a:r>
            <a:r>
              <a:rPr lang="en-US" sz="2000" i="1" dirty="0">
                <a:solidFill>
                  <a:schemeClr val="bg1"/>
                </a:solidFill>
              </a:rPr>
              <a:t>pays de droit écrit</a:t>
            </a:r>
            <a:r>
              <a:rPr lang="en-US" sz="2000" dirty="0">
                <a:solidFill>
                  <a:schemeClr val="bg1"/>
                </a:solidFill>
              </a:rPr>
              <a:t>, roughly the southern third, in which Roman law is dominant. In the 14th century the French lawyers will come to speak of the </a:t>
            </a:r>
            <a:r>
              <a:rPr lang="en-US" sz="2000" i="1" dirty="0">
                <a:solidFill>
                  <a:schemeClr val="bg1"/>
                </a:solidFill>
              </a:rPr>
              <a:t>ius commune</a:t>
            </a:r>
            <a:r>
              <a:rPr lang="en-US" sz="2000" dirty="0">
                <a:solidFill>
                  <a:schemeClr val="bg1"/>
                </a:solidFill>
              </a:rPr>
              <a:t>, the common law, but what they mean is the law taught in the universities, a mixture of Roman and canon law</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There </a:t>
            </a:r>
            <a:r>
              <a:rPr lang="en-US" sz="2000" dirty="0">
                <a:solidFill>
                  <a:schemeClr val="bg1"/>
                </a:solidFill>
              </a:rPr>
              <a:t>is no parliament in France. There is the </a:t>
            </a:r>
            <a:r>
              <a:rPr lang="en-US" sz="2000" i="1" dirty="0">
                <a:solidFill>
                  <a:schemeClr val="bg1"/>
                </a:solidFill>
              </a:rPr>
              <a:t>parlement</a:t>
            </a:r>
            <a:r>
              <a:rPr lang="en-US" sz="2000" dirty="0">
                <a:solidFill>
                  <a:schemeClr val="bg1"/>
                </a:solidFill>
              </a:rPr>
              <a:t> of Paris, like the English parliament, the most important court of the realm, but there its functions cease. If we are looking for a representative body we must look at the Estates General, an important institution but one that is only beginning in the early 14th century, and which never is united with the </a:t>
            </a:r>
            <a:r>
              <a:rPr lang="en-US" sz="2000" i="1" dirty="0">
                <a:solidFill>
                  <a:schemeClr val="bg1"/>
                </a:solidFill>
              </a:rPr>
              <a:t>parlement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Differences in the two </a:t>
            </a:r>
            <a:r>
              <a:rPr lang="en-US" altLang="en-US" sz="2400" dirty="0" smtClean="0"/>
              <a:t>constitutions, </a:t>
            </a:r>
            <a:r>
              <a:rPr lang="en-US" altLang="en-US" sz="2400" dirty="0"/>
              <a:t>c. </a:t>
            </a:r>
            <a:r>
              <a:rPr lang="en-US" altLang="en-US" sz="2400" dirty="0" smtClean="0"/>
              <a:t>1300 (cont’d)</a:t>
            </a:r>
            <a:endParaRPr lang="en-US" altLang="en-US" sz="2400" dirty="0"/>
          </a:p>
        </p:txBody>
      </p:sp>
      <p:sp>
        <p:nvSpPr>
          <p:cNvPr id="8" name="TextBox 7"/>
          <p:cNvSpPr txBox="1"/>
          <p:nvPr/>
        </p:nvSpPr>
        <p:spPr>
          <a:xfrm>
            <a:off x="581891" y="1309254"/>
            <a:ext cx="8063345" cy="2369880"/>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There </a:t>
            </a:r>
            <a:r>
              <a:rPr lang="en-US" sz="2000" dirty="0">
                <a:solidFill>
                  <a:schemeClr val="bg1"/>
                </a:solidFill>
              </a:rPr>
              <a:t>is no legislative activity in the area of private law comparable to that of Henry II or Edward I. The closest we come is an important procedural ordonnance of St. Louis</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Local  royal administration </a:t>
            </a:r>
            <a:r>
              <a:rPr lang="en-US" sz="2000" dirty="0">
                <a:solidFill>
                  <a:schemeClr val="bg1"/>
                </a:solidFill>
              </a:rPr>
              <a:t>there is, and it is not unlike that in England, but by and large it operates only in the lands directly dependent on the French crown, the French equivalent of the English ancient demesne.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5351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Why these differences?</a:t>
            </a:r>
            <a:endParaRPr lang="en-US" sz="2400" dirty="0"/>
          </a:p>
        </p:txBody>
      </p:sp>
      <p:sp>
        <p:nvSpPr>
          <p:cNvPr id="3" name="Content Placeholder 2"/>
          <p:cNvSpPr>
            <a:spLocks noGrp="1"/>
          </p:cNvSpPr>
          <p:nvPr>
            <p:ph idx="1"/>
          </p:nvPr>
        </p:nvSpPr>
        <p:spPr>
          <a:xfrm>
            <a:off x="457200" y="942411"/>
            <a:ext cx="8395854" cy="5617415"/>
          </a:xfrm>
        </p:spPr>
        <p:txBody>
          <a:bodyPr/>
          <a:lstStyle/>
          <a:p>
            <a:pPr>
              <a:buFont typeface="Arial" panose="020B0604020202020204" pitchFamily="34" charset="0"/>
              <a:buChar char="•"/>
              <a:defRPr/>
            </a:pPr>
            <a:r>
              <a:rPr lang="en-US" dirty="0" smtClean="0"/>
              <a:t>Justice </a:t>
            </a:r>
            <a:r>
              <a:rPr lang="en-US" dirty="0"/>
              <a:t>in France is a seigneurial matter, as it was in England in the early 12th century. Whether the theory is fief and justice are one (</a:t>
            </a:r>
            <a:r>
              <a:rPr lang="en-US" i="1" dirty="0"/>
              <a:t>fief et justice sont un</a:t>
            </a:r>
            <a:r>
              <a:rPr lang="en-US" dirty="0"/>
              <a:t>) or fief and justice have nothing in common (</a:t>
            </a:r>
            <a:r>
              <a:rPr lang="en-US" i="1" dirty="0"/>
              <a:t>fief et justice n’ont rien de commun</a:t>
            </a:r>
            <a:r>
              <a:rPr lang="en-US" dirty="0"/>
              <a:t>), the fact is that justice is a seigneurial matter at the county level and sometimes lower. At the beginning of the 13th century there is no mechanism for getting from these courts to the royal courts, except, of course, in the case of the royal demesne. The notion of royal county courts does not exist. There are no itinerant justices</a:t>
            </a:r>
            <a:r>
              <a:rPr lang="en-US" dirty="0" smtClean="0"/>
              <a:t>.</a:t>
            </a:r>
          </a:p>
          <a:p>
            <a:pPr>
              <a:buFont typeface="Arial" panose="020B0604020202020204" pitchFamily="34" charset="0"/>
              <a:buChar char="•"/>
              <a:defRPr/>
            </a:pPr>
            <a:endParaRPr lang="en-US" sz="1000" dirty="0"/>
          </a:p>
          <a:p>
            <a:pPr>
              <a:buFont typeface="Arial" panose="020B0604020202020204" pitchFamily="34" charset="0"/>
              <a:buChar char="•"/>
              <a:defRPr/>
            </a:pPr>
            <a:r>
              <a:rPr lang="en-US" dirty="0" smtClean="0"/>
              <a:t>Procedure </a:t>
            </a:r>
            <a:r>
              <a:rPr lang="en-US" dirty="0"/>
              <a:t>in these courts is archaic and oral with a feudal overlay of trial by battle. There is no hint of a jury. The ordeal died much slower in France than it did in England. Louis IX abolished trial by battle and replaced it with the Romano-canonic inquest procedure. This is the single most striking illustration of the importance of chronology. If Saint Louis had reigned in the time of Henry II the developments might well have been the same because Romano-canonic inquest procedure had not been invented in Henry II’s time</a:t>
            </a:r>
            <a:r>
              <a:rPr lang="en-US" dirty="0" smtClean="0"/>
              <a:t>.</a:t>
            </a: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a:t>Why these differences</a:t>
            </a:r>
            <a:r>
              <a:rPr lang="en-US" altLang="en-US" sz="2400" dirty="0" smtClean="0"/>
              <a:t>? (cont’d)</a:t>
            </a:r>
            <a:endParaRPr lang="en-US" sz="2400" dirty="0"/>
          </a:p>
        </p:txBody>
      </p:sp>
      <p:sp>
        <p:nvSpPr>
          <p:cNvPr id="3" name="Content Placeholder 2"/>
          <p:cNvSpPr>
            <a:spLocks noGrp="1"/>
          </p:cNvSpPr>
          <p:nvPr>
            <p:ph idx="1"/>
          </p:nvPr>
        </p:nvSpPr>
        <p:spPr>
          <a:xfrm>
            <a:off x="457200" y="1018310"/>
            <a:ext cx="8229600" cy="5548745"/>
          </a:xfrm>
        </p:spPr>
        <p:txBody>
          <a:bodyPr/>
          <a:lstStyle/>
          <a:p>
            <a:pPr>
              <a:buFont typeface="Arial" panose="020B0604020202020204" pitchFamily="34" charset="0"/>
              <a:buChar char="•"/>
              <a:defRPr/>
            </a:pPr>
            <a:r>
              <a:rPr lang="en-US" dirty="0" smtClean="0"/>
              <a:t>Of </a:t>
            </a:r>
            <a:r>
              <a:rPr lang="en-US" dirty="0"/>
              <a:t>course the French king had a court, known as in England as the </a:t>
            </a:r>
            <a:r>
              <a:rPr lang="en-US" i="1" dirty="0"/>
              <a:t>curia regis</a:t>
            </a:r>
            <a:r>
              <a:rPr lang="en-US" dirty="0"/>
              <a:t>, and he summoned his vassals to it, among other things, to hear cases. The 13th century sees an increasing number of professionals in attendance at the court and during the reign of St. Louis it begins to acquire distinct functions: </a:t>
            </a:r>
            <a:r>
              <a:rPr lang="en-US" i="1" dirty="0"/>
              <a:t>curia in concilio</a:t>
            </a:r>
            <a:r>
              <a:rPr lang="en-US" dirty="0"/>
              <a:t>, </a:t>
            </a:r>
            <a:r>
              <a:rPr lang="en-US" i="1" dirty="0"/>
              <a:t>curia in parlemento</a:t>
            </a:r>
            <a:r>
              <a:rPr lang="en-US" dirty="0"/>
              <a:t>, </a:t>
            </a:r>
            <a:r>
              <a:rPr lang="en-US" i="1" dirty="0"/>
              <a:t>curia in compotis</a:t>
            </a:r>
            <a:r>
              <a:rPr lang="en-US" dirty="0" smtClean="0"/>
              <a:t>.</a:t>
            </a:r>
          </a:p>
          <a:p>
            <a:pPr>
              <a:buFont typeface="Arial" panose="020B0604020202020204" pitchFamily="34" charset="0"/>
              <a:buChar char="•"/>
              <a:defRPr/>
            </a:pPr>
            <a:endParaRPr lang="en-US" sz="1000" dirty="0"/>
          </a:p>
          <a:p>
            <a:pPr>
              <a:buFont typeface="Arial" panose="020B0604020202020204" pitchFamily="34" charset="0"/>
              <a:buChar char="•"/>
              <a:defRPr/>
            </a:pPr>
            <a:r>
              <a:rPr lang="en-US" dirty="0" smtClean="0"/>
              <a:t>The </a:t>
            </a:r>
            <a:r>
              <a:rPr lang="en-US" i="1" dirty="0"/>
              <a:t>parlement</a:t>
            </a:r>
            <a:r>
              <a:rPr lang="en-US" dirty="0"/>
              <a:t> heard appeals from the bailiffs and seneschals, first from the newly conquered south, then from the north, then from the </a:t>
            </a:r>
            <a:r>
              <a:rPr lang="en-US" dirty="0" smtClean="0"/>
              <a:t>seigniorial </a:t>
            </a:r>
            <a:r>
              <a:rPr lang="en-US" dirty="0"/>
              <a:t>tribunals. The </a:t>
            </a:r>
            <a:r>
              <a:rPr lang="en-US" i="1" dirty="0"/>
              <a:t>parlement</a:t>
            </a:r>
            <a:r>
              <a:rPr lang="en-US" dirty="0"/>
              <a:t> was also involved in the trial of cases involving peers, the </a:t>
            </a:r>
            <a:r>
              <a:rPr lang="en-US" i="1" dirty="0"/>
              <a:t>jugement des pairs</a:t>
            </a:r>
            <a:r>
              <a:rPr lang="en-US" dirty="0"/>
              <a:t>. But appeal is not the same thing as hearing cases at first instance. The </a:t>
            </a:r>
            <a:r>
              <a:rPr lang="en-US" i="1" dirty="0"/>
              <a:t>parlement</a:t>
            </a:r>
            <a:r>
              <a:rPr lang="en-US" dirty="0"/>
              <a:t> did not attempt to impose a uniform law, but to see to it that the bailiff correctly applied the local law.</a:t>
            </a:r>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dirty="0" smtClean="0"/>
              <a:t>Central financial administration and local administration</a:t>
            </a:r>
            <a:endParaRPr lang="en-US" sz="2400" dirty="0"/>
          </a:p>
        </p:txBody>
      </p:sp>
      <p:sp>
        <p:nvSpPr>
          <p:cNvPr id="3" name="Content Placeholder 2"/>
          <p:cNvSpPr>
            <a:spLocks noGrp="1"/>
          </p:cNvSpPr>
          <p:nvPr>
            <p:ph idx="1"/>
          </p:nvPr>
        </p:nvSpPr>
        <p:spPr>
          <a:xfrm>
            <a:off x="652230" y="919765"/>
            <a:ext cx="8229600" cy="3797708"/>
          </a:xfrm>
        </p:spPr>
        <p:txBody>
          <a:bodyPr/>
          <a:lstStyle/>
          <a:p>
            <a:r>
              <a:rPr lang="en-US" dirty="0" smtClean="0"/>
              <a:t>In </a:t>
            </a:r>
            <a:r>
              <a:rPr lang="en-US" dirty="0"/>
              <a:t>the time of Philip Augustus France began to develop a financial administration. The bailiffs rendered accounts as at the English exchequer. Indeed, French budget-making may be superior to English in this period. But the French exchequer does not have a writ system. Its functions remain essentially financial, and a judicial system does not develop out of it</a:t>
            </a:r>
            <a:r>
              <a:rPr lang="en-US" dirty="0" smtClean="0"/>
              <a:t>.</a:t>
            </a:r>
          </a:p>
          <a:p>
            <a:endParaRPr lang="en-US" dirty="0"/>
          </a:p>
          <a:p>
            <a:r>
              <a:rPr lang="en-US" dirty="0" smtClean="0"/>
              <a:t>The </a:t>
            </a:r>
            <a:r>
              <a:rPr lang="en-US" dirty="0"/>
              <a:t>bailiffs and the seneschals, the royal officials, began as itinerant but became local. They are officers of justice like the sheriffs in England, but they retain full competence.</a:t>
            </a:r>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Differences in underlying ideas</a:t>
            </a:r>
            <a:endParaRPr lang="en-US" altLang="en-US" sz="2400" i="1" dirty="0"/>
          </a:p>
        </p:txBody>
      </p:sp>
      <p:sp>
        <p:nvSpPr>
          <p:cNvPr id="2" name="Rectangle 1"/>
          <p:cNvSpPr/>
          <p:nvPr/>
        </p:nvSpPr>
        <p:spPr>
          <a:xfrm>
            <a:off x="457200" y="986684"/>
            <a:ext cx="7232073" cy="2246769"/>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theory of the monarchy, as in England, is a blend of ideas derived from feudalism (the king is the lord of all), from Roman law (the king is emperor in his own realm), and from Christianity (the king is the lord’s </a:t>
            </a:r>
            <a:r>
              <a:rPr lang="en-US" sz="2000" dirty="0" smtClean="0">
                <a:solidFill>
                  <a:schemeClr val="bg1"/>
                </a:solidFill>
              </a:rPr>
              <a:t>anointed). </a:t>
            </a:r>
            <a:r>
              <a:rPr lang="en-US" sz="2000" dirty="0">
                <a:solidFill>
                  <a:schemeClr val="bg1"/>
                </a:solidFill>
              </a:rPr>
              <a:t>By the time of Philip the Fair, it is the second idea that has come to dominate, and we will see shortly that this may also be true in England</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268048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44357</TotalTime>
  <Words>6120</Words>
  <Application>Microsoft Office PowerPoint</Application>
  <PresentationFormat>On-screen Show (4:3)</PresentationFormat>
  <Paragraphs>163</Paragraphs>
  <Slides>32</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32</vt:i4>
      </vt:variant>
    </vt:vector>
  </HeadingPairs>
  <TitlesOfParts>
    <vt:vector size="34" baseType="lpstr">
      <vt:lpstr>Arial</vt:lpstr>
      <vt:lpstr>bilder constitutionalism</vt:lpstr>
      <vt:lpstr>PowerPoint Presentation</vt:lpstr>
      <vt:lpstr>The topic of this lecture</vt:lpstr>
      <vt:lpstr>Basic chronology (Mats., V–54)</vt:lpstr>
      <vt:lpstr>Differences in the two constitutions, c. 1300</vt:lpstr>
      <vt:lpstr>Differences in the two constitutions, c. 1300 (cont’d)</vt:lpstr>
      <vt:lpstr>Why these differences?</vt:lpstr>
      <vt:lpstr>Why these differences? (cont’d)</vt:lpstr>
      <vt:lpstr>Central financial administration and local administration</vt:lpstr>
      <vt:lpstr>Differences in underlying ideas</vt:lpstr>
      <vt:lpstr>Differences in underlying ideas (cont’d)</vt:lpstr>
      <vt:lpstr>Differences in underlying ideas (cont’d)</vt:lpstr>
      <vt:lpstr>England vs. France Summary</vt:lpstr>
      <vt:lpstr>Ideas about kings – Bracton (Mats., §5F)</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Ideas about kings – Bracton (Mats., §5F) (cont’d)</vt:lpstr>
      <vt:lpstr>Pierre de Mornay on the power of the king (1278)</vt:lpstr>
      <vt:lpstr>Pierre de Mornay on the power of the king (1278) (cont’d)</vt:lpstr>
      <vt:lpstr>Beaumanoir on the power of the king (before 1285)</vt:lpstr>
      <vt:lpstr>Beaumanoir on the power of the king (before 1285)</vt:lpstr>
      <vt:lpstr>Beaumanoir on the power of the king (before 1285) (cont’d)</vt:lpstr>
      <vt:lpstr>Beaumanoir on the power of the king (before 1285) (cont’d)</vt:lpstr>
      <vt:lpstr>Beaumanoir on the power of the king (before 1285) (cont’d.</vt:lpstr>
      <vt:lpstr>Beaumanoir on the power of the king (before 1285)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494</cp:revision>
  <dcterms:created xsi:type="dcterms:W3CDTF">2007-01-08T17:13:49Z</dcterms:created>
  <dcterms:modified xsi:type="dcterms:W3CDTF">2021-09-02T23:08:31Z</dcterms:modified>
</cp:coreProperties>
</file>