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383" r:id="rId2"/>
    <p:sldId id="643" r:id="rId3"/>
    <p:sldId id="684" r:id="rId4"/>
    <p:sldId id="734" r:id="rId5"/>
    <p:sldId id="672" r:id="rId6"/>
    <p:sldId id="720" r:id="rId7"/>
    <p:sldId id="648" r:id="rId8"/>
    <p:sldId id="735" r:id="rId9"/>
    <p:sldId id="736" r:id="rId10"/>
    <p:sldId id="737" r:id="rId11"/>
    <p:sldId id="738" r:id="rId12"/>
    <p:sldId id="739" r:id="rId13"/>
    <p:sldId id="721" r:id="rId14"/>
    <p:sldId id="755" r:id="rId15"/>
    <p:sldId id="740" r:id="rId16"/>
    <p:sldId id="741" r:id="rId17"/>
    <p:sldId id="712" r:id="rId18"/>
    <p:sldId id="742" r:id="rId19"/>
    <p:sldId id="743" r:id="rId20"/>
    <p:sldId id="744" r:id="rId21"/>
    <p:sldId id="685" r:id="rId22"/>
    <p:sldId id="745" r:id="rId23"/>
    <p:sldId id="746" r:id="rId24"/>
    <p:sldId id="747" r:id="rId25"/>
    <p:sldId id="748" r:id="rId26"/>
    <p:sldId id="722" r:id="rId27"/>
    <p:sldId id="749" r:id="rId28"/>
    <p:sldId id="713" r:id="rId29"/>
    <p:sldId id="750" r:id="rId30"/>
    <p:sldId id="751" r:id="rId31"/>
    <p:sldId id="752" r:id="rId32"/>
    <p:sldId id="650" r:id="rId33"/>
    <p:sldId id="714" r:id="rId34"/>
    <p:sldId id="726" r:id="rId35"/>
    <p:sldId id="753" r:id="rId36"/>
    <p:sldId id="754" r:id="rId37"/>
  </p:sldIdLst>
  <p:sldSz cx="9144000" cy="6858000" type="screen4x3"/>
  <p:notesSz cx="7010400" cy="9296400"/>
  <p:defaultTextStyle>
    <a:defPPr>
      <a:defRPr lang="en-US"/>
    </a:defPPr>
    <a:lvl1pPr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Arial" panose="020B0604020202020204" pitchFamily="34" charset="0"/>
        <a:ea typeface="+mn-ea"/>
        <a:cs typeface="+mn-cs"/>
      </a:defRPr>
    </a:lvl6pPr>
    <a:lvl7pPr marL="2743200" algn="l" defTabSz="914400" rtl="0" eaLnBrk="1" latinLnBrk="0" hangingPunct="1">
      <a:defRPr sz="1200" kern="1200">
        <a:solidFill>
          <a:schemeClr val="tx1"/>
        </a:solidFill>
        <a:latin typeface="Arial" panose="020B0604020202020204" pitchFamily="34" charset="0"/>
        <a:ea typeface="+mn-ea"/>
        <a:cs typeface="+mn-cs"/>
      </a:defRPr>
    </a:lvl7pPr>
    <a:lvl8pPr marL="3200400" algn="l" defTabSz="914400" rtl="0" eaLnBrk="1" latinLnBrk="0" hangingPunct="1">
      <a:defRPr sz="1200" kern="1200">
        <a:solidFill>
          <a:schemeClr val="tx1"/>
        </a:solidFill>
        <a:latin typeface="Arial" panose="020B0604020202020204" pitchFamily="34" charset="0"/>
        <a:ea typeface="+mn-ea"/>
        <a:cs typeface="+mn-cs"/>
      </a:defRPr>
    </a:lvl8pPr>
    <a:lvl9pPr marL="3657600" algn="l" defTabSz="914400" rtl="0" eaLnBrk="1" latinLnBrk="0" hangingPunct="1">
      <a:defRPr sz="1200"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F3F4"/>
    <a:srgbClr val="E7E9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812" autoAdjust="0"/>
    <p:restoredTop sz="82843" autoAdjust="0"/>
  </p:normalViewPr>
  <p:slideViewPr>
    <p:cSldViewPr snapToGrid="0">
      <p:cViewPr varScale="1">
        <p:scale>
          <a:sx n="90" d="100"/>
          <a:sy n="90" d="100"/>
        </p:scale>
        <p:origin x="8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786"/>
    </p:cViewPr>
  </p:sorterViewPr>
  <p:notesViewPr>
    <p:cSldViewPr snapToGrid="0">
      <p:cViewPr varScale="1">
        <p:scale>
          <a:sx n="82" d="100"/>
          <a:sy n="82" d="100"/>
        </p:scale>
        <p:origin x="199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3" name="Rectangle 3"/>
          <p:cNvSpPr>
            <a:spLocks noGrp="1" noChangeArrowheads="1"/>
          </p:cNvSpPr>
          <p:nvPr>
            <p:ph type="dt" idx="1"/>
          </p:nvPr>
        </p:nvSpPr>
        <p:spPr bwMode="auto">
          <a:xfrm>
            <a:off x="3971925" y="0"/>
            <a:ext cx="3036888" cy="463550"/>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lvl1pPr algn="r" defTabSz="931670" eaLnBrk="1" hangingPunct="1">
              <a:defRPr>
                <a:latin typeface="Arial" charset="0"/>
              </a:defRPr>
            </a:lvl1pPr>
          </a:lstStyle>
          <a:p>
            <a:pPr>
              <a:defRPr/>
            </a:pPr>
            <a:endParaRPr lang="en-US" dirty="0"/>
          </a:p>
        </p:txBody>
      </p:sp>
      <p:sp>
        <p:nvSpPr>
          <p:cNvPr id="2052"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5"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a:effectLst/>
        </p:spPr>
        <p:txBody>
          <a:bodyPr vert="horz" wrap="square" lIns="93171" tIns="46586" rIns="93171"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126" name="Rectangle 6"/>
          <p:cNvSpPr>
            <a:spLocks noGrp="1" noChangeArrowheads="1"/>
          </p:cNvSpPr>
          <p:nvPr>
            <p:ph type="ftr" sz="quarter" idx="4"/>
          </p:nvPr>
        </p:nvSpPr>
        <p:spPr bwMode="auto">
          <a:xfrm>
            <a:off x="0"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defTabSz="931670" eaLnBrk="1" hangingPunct="1">
              <a:defRPr>
                <a:latin typeface="Arial" charset="0"/>
              </a:defRPr>
            </a:lvl1pPr>
          </a:lstStyle>
          <a:p>
            <a:pPr>
              <a:defRPr/>
            </a:pPr>
            <a:endParaRPr lang="en-US" dirty="0"/>
          </a:p>
        </p:txBody>
      </p:sp>
      <p:sp>
        <p:nvSpPr>
          <p:cNvPr id="5127" name="Rectangle 7"/>
          <p:cNvSpPr>
            <a:spLocks noGrp="1" noChangeArrowheads="1"/>
          </p:cNvSpPr>
          <p:nvPr>
            <p:ph type="sldNum" sz="quarter" idx="5"/>
          </p:nvPr>
        </p:nvSpPr>
        <p:spPr bwMode="auto">
          <a:xfrm>
            <a:off x="3971925" y="8831263"/>
            <a:ext cx="3036888" cy="463550"/>
          </a:xfrm>
          <a:prstGeom prst="rect">
            <a:avLst/>
          </a:prstGeom>
          <a:noFill/>
          <a:ln w="9525">
            <a:noFill/>
            <a:miter lim="800000"/>
            <a:headEnd/>
            <a:tailEnd/>
          </a:ln>
          <a:effectLst/>
        </p:spPr>
        <p:txBody>
          <a:bodyPr vert="horz" wrap="square" lIns="93171" tIns="46586" rIns="93171" bIns="46586" numCol="1" anchor="b" anchorCtr="0" compatLnSpc="1">
            <a:prstTxWarp prst="textNoShape">
              <a:avLst/>
            </a:prstTxWarp>
          </a:bodyPr>
          <a:lstStyle>
            <a:lvl1pPr algn="r" defTabSz="930275" eaLnBrk="1" hangingPunct="1">
              <a:defRPr/>
            </a:lvl1pPr>
          </a:lstStyle>
          <a:p>
            <a:pPr>
              <a:defRPr/>
            </a:pPr>
            <a:fld id="{F923ECB2-CE3C-43B6-9640-57D6926B146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a:t>
            </a:fld>
            <a:endParaRPr lang="en-US" altLang="en-US" dirty="0"/>
          </a:p>
        </p:txBody>
      </p:sp>
    </p:spTree>
    <p:extLst>
      <p:ext uri="{BB962C8B-B14F-4D97-AF65-F5344CB8AC3E}">
        <p14:creationId xmlns:p14="http://schemas.microsoft.com/office/powerpoint/2010/main" val="24505498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11</a:t>
            </a:fld>
            <a:endParaRPr lang="en-US" altLang="en-US" dirty="0"/>
          </a:p>
        </p:txBody>
      </p:sp>
    </p:spTree>
    <p:extLst>
      <p:ext uri="{BB962C8B-B14F-4D97-AF65-F5344CB8AC3E}">
        <p14:creationId xmlns:p14="http://schemas.microsoft.com/office/powerpoint/2010/main" val="4003568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12</a:t>
            </a:fld>
            <a:endParaRPr lang="en-US" altLang="en-US" dirty="0"/>
          </a:p>
        </p:txBody>
      </p:sp>
    </p:spTree>
    <p:extLst>
      <p:ext uri="{BB962C8B-B14F-4D97-AF65-F5344CB8AC3E}">
        <p14:creationId xmlns:p14="http://schemas.microsoft.com/office/powerpoint/2010/main" val="264333154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13</a:t>
            </a:fld>
            <a:endParaRPr lang="en-US" altLang="en-US" dirty="0"/>
          </a:p>
        </p:txBody>
      </p:sp>
    </p:spTree>
    <p:extLst>
      <p:ext uri="{BB962C8B-B14F-4D97-AF65-F5344CB8AC3E}">
        <p14:creationId xmlns:p14="http://schemas.microsoft.com/office/powerpoint/2010/main" val="29205342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14</a:t>
            </a:fld>
            <a:endParaRPr lang="en-US" altLang="en-US" dirty="0"/>
          </a:p>
        </p:txBody>
      </p:sp>
    </p:spTree>
    <p:extLst>
      <p:ext uri="{BB962C8B-B14F-4D97-AF65-F5344CB8AC3E}">
        <p14:creationId xmlns:p14="http://schemas.microsoft.com/office/powerpoint/2010/main" val="631695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15</a:t>
            </a:fld>
            <a:endParaRPr lang="en-US" altLang="en-US" dirty="0"/>
          </a:p>
        </p:txBody>
      </p:sp>
    </p:spTree>
    <p:extLst>
      <p:ext uri="{BB962C8B-B14F-4D97-AF65-F5344CB8AC3E}">
        <p14:creationId xmlns:p14="http://schemas.microsoft.com/office/powerpoint/2010/main" val="9989330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16</a:t>
            </a:fld>
            <a:endParaRPr lang="en-US" altLang="en-US" dirty="0"/>
          </a:p>
        </p:txBody>
      </p:sp>
    </p:spTree>
    <p:extLst>
      <p:ext uri="{BB962C8B-B14F-4D97-AF65-F5344CB8AC3E}">
        <p14:creationId xmlns:p14="http://schemas.microsoft.com/office/powerpoint/2010/main" val="10716143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17</a:t>
            </a:fld>
            <a:endParaRPr lang="en-US" altLang="en-US" dirty="0"/>
          </a:p>
        </p:txBody>
      </p:sp>
    </p:spTree>
    <p:extLst>
      <p:ext uri="{BB962C8B-B14F-4D97-AF65-F5344CB8AC3E}">
        <p14:creationId xmlns:p14="http://schemas.microsoft.com/office/powerpoint/2010/main" val="15879673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18</a:t>
            </a:fld>
            <a:endParaRPr lang="en-US" altLang="en-US" dirty="0"/>
          </a:p>
        </p:txBody>
      </p:sp>
    </p:spTree>
    <p:extLst>
      <p:ext uri="{BB962C8B-B14F-4D97-AF65-F5344CB8AC3E}">
        <p14:creationId xmlns:p14="http://schemas.microsoft.com/office/powerpoint/2010/main" val="26430859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19</a:t>
            </a:fld>
            <a:endParaRPr lang="en-US" altLang="en-US" dirty="0"/>
          </a:p>
        </p:txBody>
      </p:sp>
    </p:spTree>
    <p:extLst>
      <p:ext uri="{BB962C8B-B14F-4D97-AF65-F5344CB8AC3E}">
        <p14:creationId xmlns:p14="http://schemas.microsoft.com/office/powerpoint/2010/main" val="20292358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20</a:t>
            </a:fld>
            <a:endParaRPr lang="en-US" altLang="en-US" dirty="0"/>
          </a:p>
        </p:txBody>
      </p:sp>
    </p:spTree>
    <p:extLst>
      <p:ext uri="{BB962C8B-B14F-4D97-AF65-F5344CB8AC3E}">
        <p14:creationId xmlns:p14="http://schemas.microsoft.com/office/powerpoint/2010/main" val="40950827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a:t>
            </a:fld>
            <a:endParaRPr lang="en-US" altLang="en-US" dirty="0"/>
          </a:p>
        </p:txBody>
      </p:sp>
    </p:spTree>
    <p:extLst>
      <p:ext uri="{BB962C8B-B14F-4D97-AF65-F5344CB8AC3E}">
        <p14:creationId xmlns:p14="http://schemas.microsoft.com/office/powerpoint/2010/main" val="38457044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21</a:t>
            </a:fld>
            <a:endParaRPr lang="en-US" altLang="en-US" dirty="0"/>
          </a:p>
        </p:txBody>
      </p:sp>
    </p:spTree>
    <p:extLst>
      <p:ext uri="{BB962C8B-B14F-4D97-AF65-F5344CB8AC3E}">
        <p14:creationId xmlns:p14="http://schemas.microsoft.com/office/powerpoint/2010/main" val="29607410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22</a:t>
            </a:fld>
            <a:endParaRPr lang="en-US" altLang="en-US" dirty="0"/>
          </a:p>
        </p:txBody>
      </p:sp>
    </p:spTree>
    <p:extLst>
      <p:ext uri="{BB962C8B-B14F-4D97-AF65-F5344CB8AC3E}">
        <p14:creationId xmlns:p14="http://schemas.microsoft.com/office/powerpoint/2010/main" val="340821391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23</a:t>
            </a:fld>
            <a:endParaRPr lang="en-US" altLang="en-US" dirty="0"/>
          </a:p>
        </p:txBody>
      </p:sp>
    </p:spTree>
    <p:extLst>
      <p:ext uri="{BB962C8B-B14F-4D97-AF65-F5344CB8AC3E}">
        <p14:creationId xmlns:p14="http://schemas.microsoft.com/office/powerpoint/2010/main" val="232949354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24</a:t>
            </a:fld>
            <a:endParaRPr lang="en-US" altLang="en-US" dirty="0"/>
          </a:p>
        </p:txBody>
      </p:sp>
    </p:spTree>
    <p:extLst>
      <p:ext uri="{BB962C8B-B14F-4D97-AF65-F5344CB8AC3E}">
        <p14:creationId xmlns:p14="http://schemas.microsoft.com/office/powerpoint/2010/main" val="23592704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25</a:t>
            </a:fld>
            <a:endParaRPr lang="en-US" altLang="en-US" dirty="0"/>
          </a:p>
        </p:txBody>
      </p:sp>
    </p:spTree>
    <p:extLst>
      <p:ext uri="{BB962C8B-B14F-4D97-AF65-F5344CB8AC3E}">
        <p14:creationId xmlns:p14="http://schemas.microsoft.com/office/powerpoint/2010/main" val="24967704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26</a:t>
            </a:fld>
            <a:endParaRPr lang="en-US" altLang="en-US" dirty="0"/>
          </a:p>
        </p:txBody>
      </p:sp>
    </p:spTree>
    <p:extLst>
      <p:ext uri="{BB962C8B-B14F-4D97-AF65-F5344CB8AC3E}">
        <p14:creationId xmlns:p14="http://schemas.microsoft.com/office/powerpoint/2010/main" val="135530932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27</a:t>
            </a:fld>
            <a:endParaRPr lang="en-US" altLang="en-US" dirty="0"/>
          </a:p>
        </p:txBody>
      </p:sp>
    </p:spTree>
    <p:extLst>
      <p:ext uri="{BB962C8B-B14F-4D97-AF65-F5344CB8AC3E}">
        <p14:creationId xmlns:p14="http://schemas.microsoft.com/office/powerpoint/2010/main" val="17273450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28</a:t>
            </a:fld>
            <a:endParaRPr lang="en-US" altLang="en-US" dirty="0"/>
          </a:p>
        </p:txBody>
      </p:sp>
    </p:spTree>
    <p:extLst>
      <p:ext uri="{BB962C8B-B14F-4D97-AF65-F5344CB8AC3E}">
        <p14:creationId xmlns:p14="http://schemas.microsoft.com/office/powerpoint/2010/main" val="411705007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29</a:t>
            </a:fld>
            <a:endParaRPr lang="en-US" altLang="en-US" dirty="0"/>
          </a:p>
        </p:txBody>
      </p:sp>
    </p:spTree>
    <p:extLst>
      <p:ext uri="{BB962C8B-B14F-4D97-AF65-F5344CB8AC3E}">
        <p14:creationId xmlns:p14="http://schemas.microsoft.com/office/powerpoint/2010/main" val="412355021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30</a:t>
            </a:fld>
            <a:endParaRPr lang="en-US" altLang="en-US" dirty="0"/>
          </a:p>
        </p:txBody>
      </p:sp>
    </p:spTree>
    <p:extLst>
      <p:ext uri="{BB962C8B-B14F-4D97-AF65-F5344CB8AC3E}">
        <p14:creationId xmlns:p14="http://schemas.microsoft.com/office/powerpoint/2010/main" val="13640583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4</a:t>
            </a:fld>
            <a:endParaRPr lang="en-US" altLang="en-US" dirty="0"/>
          </a:p>
        </p:txBody>
      </p:sp>
    </p:spTree>
    <p:extLst>
      <p:ext uri="{BB962C8B-B14F-4D97-AF65-F5344CB8AC3E}">
        <p14:creationId xmlns:p14="http://schemas.microsoft.com/office/powerpoint/2010/main" val="341376900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31</a:t>
            </a:fld>
            <a:endParaRPr lang="en-US" altLang="en-US" dirty="0"/>
          </a:p>
        </p:txBody>
      </p:sp>
    </p:spTree>
    <p:extLst>
      <p:ext uri="{BB962C8B-B14F-4D97-AF65-F5344CB8AC3E}">
        <p14:creationId xmlns:p14="http://schemas.microsoft.com/office/powerpoint/2010/main" val="422586615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32</a:t>
            </a:fld>
            <a:endParaRPr lang="en-US" altLang="en-US" dirty="0"/>
          </a:p>
        </p:txBody>
      </p:sp>
    </p:spTree>
    <p:extLst>
      <p:ext uri="{BB962C8B-B14F-4D97-AF65-F5344CB8AC3E}">
        <p14:creationId xmlns:p14="http://schemas.microsoft.com/office/powerpoint/2010/main" val="133984827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33</a:t>
            </a:fld>
            <a:endParaRPr lang="en-US" altLang="en-US" dirty="0"/>
          </a:p>
        </p:txBody>
      </p:sp>
    </p:spTree>
    <p:extLst>
      <p:ext uri="{BB962C8B-B14F-4D97-AF65-F5344CB8AC3E}">
        <p14:creationId xmlns:p14="http://schemas.microsoft.com/office/powerpoint/2010/main" val="371302879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34</a:t>
            </a:fld>
            <a:endParaRPr lang="en-US" altLang="en-US" dirty="0"/>
          </a:p>
        </p:txBody>
      </p:sp>
    </p:spTree>
    <p:extLst>
      <p:ext uri="{BB962C8B-B14F-4D97-AF65-F5344CB8AC3E}">
        <p14:creationId xmlns:p14="http://schemas.microsoft.com/office/powerpoint/2010/main" val="3283450275"/>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35</a:t>
            </a:fld>
            <a:endParaRPr lang="en-US" altLang="en-US" dirty="0"/>
          </a:p>
        </p:txBody>
      </p:sp>
    </p:spTree>
    <p:extLst>
      <p:ext uri="{BB962C8B-B14F-4D97-AF65-F5344CB8AC3E}">
        <p14:creationId xmlns:p14="http://schemas.microsoft.com/office/powerpoint/2010/main" val="68388727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36</a:t>
            </a:fld>
            <a:endParaRPr lang="en-US" altLang="en-US" dirty="0"/>
          </a:p>
        </p:txBody>
      </p:sp>
    </p:spTree>
    <p:extLst>
      <p:ext uri="{BB962C8B-B14F-4D97-AF65-F5344CB8AC3E}">
        <p14:creationId xmlns:p14="http://schemas.microsoft.com/office/powerpoint/2010/main" val="33570053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5</a:t>
            </a:fld>
            <a:endParaRPr lang="en-US" altLang="en-US" dirty="0"/>
          </a:p>
        </p:txBody>
      </p:sp>
    </p:spTree>
    <p:extLst>
      <p:ext uri="{BB962C8B-B14F-4D97-AF65-F5344CB8AC3E}">
        <p14:creationId xmlns:p14="http://schemas.microsoft.com/office/powerpoint/2010/main" val="11986691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6</a:t>
            </a:fld>
            <a:endParaRPr lang="en-US" altLang="en-US" dirty="0"/>
          </a:p>
        </p:txBody>
      </p:sp>
    </p:spTree>
    <p:extLst>
      <p:ext uri="{BB962C8B-B14F-4D97-AF65-F5344CB8AC3E}">
        <p14:creationId xmlns:p14="http://schemas.microsoft.com/office/powerpoint/2010/main" val="31544725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7</a:t>
            </a:fld>
            <a:endParaRPr lang="en-US" altLang="en-US" dirty="0"/>
          </a:p>
        </p:txBody>
      </p:sp>
    </p:spTree>
    <p:extLst>
      <p:ext uri="{BB962C8B-B14F-4D97-AF65-F5344CB8AC3E}">
        <p14:creationId xmlns:p14="http://schemas.microsoft.com/office/powerpoint/2010/main" val="27010393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8</a:t>
            </a:fld>
            <a:endParaRPr lang="en-US" altLang="en-US" dirty="0"/>
          </a:p>
        </p:txBody>
      </p:sp>
    </p:spTree>
    <p:extLst>
      <p:ext uri="{BB962C8B-B14F-4D97-AF65-F5344CB8AC3E}">
        <p14:creationId xmlns:p14="http://schemas.microsoft.com/office/powerpoint/2010/main" val="12011032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9</a:t>
            </a:fld>
            <a:endParaRPr lang="en-US" altLang="en-US" dirty="0"/>
          </a:p>
        </p:txBody>
      </p:sp>
    </p:spTree>
    <p:extLst>
      <p:ext uri="{BB962C8B-B14F-4D97-AF65-F5344CB8AC3E}">
        <p14:creationId xmlns:p14="http://schemas.microsoft.com/office/powerpoint/2010/main" val="31277235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ChangeArrowheads="1" noTextEdit="1"/>
          </p:cNvSpPr>
          <p:nvPr>
            <p:ph type="sldImg"/>
          </p:nvPr>
        </p:nvSpPr>
        <p:spPr>
          <a:ln/>
        </p:spPr>
      </p:sp>
      <p:sp>
        <p:nvSpPr>
          <p:cNvPr id="5123" name="Notes Placeholder 2"/>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latin typeface="Arial" panose="020B0604020202020204" pitchFamily="34" charset="0"/>
            </a:endParaRPr>
          </a:p>
        </p:txBody>
      </p:sp>
      <p:sp>
        <p:nvSpPr>
          <p:cNvPr id="5124" name="Slide Number Placeholder 3"/>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defRPr sz="1200">
                <a:solidFill>
                  <a:schemeClr val="tx1"/>
                </a:solidFill>
                <a:latin typeface="Arial" panose="020B0604020202020204" pitchFamily="34" charset="0"/>
              </a:defRPr>
            </a:lvl1pPr>
            <a:lvl2pPr marL="742950" indent="-285750" defTabSz="930275">
              <a:defRPr sz="1200">
                <a:solidFill>
                  <a:schemeClr val="tx1"/>
                </a:solidFill>
                <a:latin typeface="Arial" panose="020B0604020202020204" pitchFamily="34" charset="0"/>
              </a:defRPr>
            </a:lvl2pPr>
            <a:lvl3pPr marL="1143000" indent="-228600" defTabSz="930275">
              <a:defRPr sz="1200">
                <a:solidFill>
                  <a:schemeClr val="tx1"/>
                </a:solidFill>
                <a:latin typeface="Arial" panose="020B0604020202020204" pitchFamily="34" charset="0"/>
              </a:defRPr>
            </a:lvl3pPr>
            <a:lvl4pPr marL="1600200" indent="-228600" defTabSz="930275">
              <a:defRPr sz="1200">
                <a:solidFill>
                  <a:schemeClr val="tx1"/>
                </a:solidFill>
                <a:latin typeface="Arial" panose="020B0604020202020204" pitchFamily="34" charset="0"/>
              </a:defRPr>
            </a:lvl4pPr>
            <a:lvl5pPr marL="2057400" indent="-228600" defTabSz="930275">
              <a:defRPr sz="1200">
                <a:solidFill>
                  <a:schemeClr val="tx1"/>
                </a:solidFill>
                <a:latin typeface="Arial" panose="020B0604020202020204" pitchFamily="34" charset="0"/>
              </a:defRPr>
            </a:lvl5pPr>
            <a:lvl6pPr marL="2514600" indent="-228600" defTabSz="930275" eaLnBrk="0" fontAlgn="base" hangingPunct="0">
              <a:spcBef>
                <a:spcPct val="0"/>
              </a:spcBef>
              <a:spcAft>
                <a:spcPct val="0"/>
              </a:spcAft>
              <a:defRPr sz="1200">
                <a:solidFill>
                  <a:schemeClr val="tx1"/>
                </a:solidFill>
                <a:latin typeface="Arial" panose="020B0604020202020204" pitchFamily="34" charset="0"/>
              </a:defRPr>
            </a:lvl6pPr>
            <a:lvl7pPr marL="2971800" indent="-228600" defTabSz="930275" eaLnBrk="0" fontAlgn="base" hangingPunct="0">
              <a:spcBef>
                <a:spcPct val="0"/>
              </a:spcBef>
              <a:spcAft>
                <a:spcPct val="0"/>
              </a:spcAft>
              <a:defRPr sz="1200">
                <a:solidFill>
                  <a:schemeClr val="tx1"/>
                </a:solidFill>
                <a:latin typeface="Arial" panose="020B0604020202020204" pitchFamily="34" charset="0"/>
              </a:defRPr>
            </a:lvl7pPr>
            <a:lvl8pPr marL="3429000" indent="-228600" defTabSz="930275" eaLnBrk="0" fontAlgn="base" hangingPunct="0">
              <a:spcBef>
                <a:spcPct val="0"/>
              </a:spcBef>
              <a:spcAft>
                <a:spcPct val="0"/>
              </a:spcAft>
              <a:defRPr sz="1200">
                <a:solidFill>
                  <a:schemeClr val="tx1"/>
                </a:solidFill>
                <a:latin typeface="Arial" panose="020B0604020202020204" pitchFamily="34" charset="0"/>
              </a:defRPr>
            </a:lvl8pPr>
            <a:lvl9pPr marL="3886200" indent="-228600" defTabSz="930275" eaLnBrk="0" fontAlgn="base" hangingPunct="0">
              <a:spcBef>
                <a:spcPct val="0"/>
              </a:spcBef>
              <a:spcAft>
                <a:spcPct val="0"/>
              </a:spcAft>
              <a:defRPr sz="1200">
                <a:solidFill>
                  <a:schemeClr val="tx1"/>
                </a:solidFill>
                <a:latin typeface="Arial" panose="020B0604020202020204" pitchFamily="34" charset="0"/>
              </a:defRPr>
            </a:lvl9pPr>
          </a:lstStyle>
          <a:p>
            <a:fld id="{BAD4CFAA-4EE3-450C-A52B-349C2562C94C}" type="slidenum">
              <a:rPr lang="en-US" altLang="en-US" smtClean="0"/>
              <a:pPr/>
              <a:t>10</a:t>
            </a:fld>
            <a:endParaRPr lang="en-US" altLang="en-US" dirty="0"/>
          </a:p>
        </p:txBody>
      </p:sp>
    </p:spTree>
    <p:extLst>
      <p:ext uri="{BB962C8B-B14F-4D97-AF65-F5344CB8AC3E}">
        <p14:creationId xmlns:p14="http://schemas.microsoft.com/office/powerpoint/2010/main" val="22281581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567763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8956311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lgn="l">
              <a:defRPr sz="2800">
                <a:solidFill>
                  <a:schemeClr val="bg1"/>
                </a:solidFill>
              </a:defRPr>
            </a:lvl1p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lvl1pPr>
              <a:defRPr sz="2000">
                <a:solidFill>
                  <a:schemeClr val="bg1"/>
                </a:solidFill>
              </a:defRPr>
            </a:lvl1pPr>
            <a:lvl2pPr>
              <a:defRPr sz="2000">
                <a:solidFill>
                  <a:schemeClr val="bg1"/>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998695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1353350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74831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1079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76407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8686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4558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8505963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7"/>
          <p:cNvSpPr>
            <a:spLocks noChangeArrowheads="1"/>
          </p:cNvSpPr>
          <p:nvPr userDrawn="1"/>
        </p:nvSpPr>
        <p:spPr bwMode="auto">
          <a:xfrm>
            <a:off x="0" y="3175"/>
            <a:ext cx="9144000" cy="6854825"/>
          </a:xfrm>
          <a:prstGeom prst="rect">
            <a:avLst/>
          </a:prstGeom>
          <a:solidFill>
            <a:srgbClr val="000050"/>
          </a:solidFill>
          <a:ln>
            <a:noFill/>
          </a:ln>
        </p:spPr>
        <p:txBody>
          <a:bodyPr wrap="none" anchor="ct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eaLnBrk="0" fontAlgn="base" hangingPunct="0">
              <a:spcBef>
                <a:spcPct val="0"/>
              </a:spcBef>
              <a:spcAft>
                <a:spcPct val="0"/>
              </a:spcAft>
              <a:defRPr sz="1200">
                <a:solidFill>
                  <a:schemeClr val="tx1"/>
                </a:solidFill>
                <a:latin typeface="Arial" charset="0"/>
              </a:defRPr>
            </a:lvl6pPr>
            <a:lvl7pPr marL="2971800" indent="-228600" eaLnBrk="0" fontAlgn="base" hangingPunct="0">
              <a:spcBef>
                <a:spcPct val="0"/>
              </a:spcBef>
              <a:spcAft>
                <a:spcPct val="0"/>
              </a:spcAft>
              <a:defRPr sz="1200">
                <a:solidFill>
                  <a:schemeClr val="tx1"/>
                </a:solidFill>
                <a:latin typeface="Arial" charset="0"/>
              </a:defRPr>
            </a:lvl7pPr>
            <a:lvl8pPr marL="3429000" indent="-228600" eaLnBrk="0" fontAlgn="base" hangingPunct="0">
              <a:spcBef>
                <a:spcPct val="0"/>
              </a:spcBef>
              <a:spcAft>
                <a:spcPct val="0"/>
              </a:spcAft>
              <a:defRPr sz="1200">
                <a:solidFill>
                  <a:schemeClr val="tx1"/>
                </a:solidFill>
                <a:latin typeface="Arial" charset="0"/>
              </a:defRPr>
            </a:lvl8pPr>
            <a:lvl9pPr marL="3886200" indent="-228600" eaLnBrk="0" fontAlgn="base" hangingPunct="0">
              <a:spcBef>
                <a:spcPct val="0"/>
              </a:spcBef>
              <a:spcAft>
                <a:spcPct val="0"/>
              </a:spcAft>
              <a:defRPr sz="1200">
                <a:solidFill>
                  <a:schemeClr val="tx1"/>
                </a:solidFill>
                <a:latin typeface="Arial" charset="0"/>
              </a:defRPr>
            </a:lvl9pPr>
          </a:lstStyle>
          <a:p>
            <a:pPr eaLnBrk="1" hangingPunct="1">
              <a:defRPr/>
            </a:pPr>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law.harvard.edu/faculty/cdonahue/courses/CLH/lectures/outl09.pdf" TargetMode="External"/><Relationship Id="rId2" Type="http://schemas.openxmlformats.org/officeDocument/2006/relationships/hyperlink" Target="l01.screenout.doc"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body" idx="1"/>
          </p:nvPr>
        </p:nvSpPr>
        <p:spPr bwMode="auto">
          <a:xfrm>
            <a:off x="397565" y="1600200"/>
            <a:ext cx="8408505" cy="452596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ctr" eaLnBrk="1" hangingPunct="1">
              <a:buFontTx/>
              <a:buNone/>
            </a:pPr>
            <a:r>
              <a:rPr lang="en-US" altLang="en-US" sz="2400" dirty="0" smtClean="0"/>
              <a:t>Continental European </a:t>
            </a:r>
            <a:r>
              <a:rPr lang="en-US" altLang="en-US" sz="2400" dirty="0"/>
              <a:t>Constitutional and Legal History:</a:t>
            </a:r>
            <a:br>
              <a:rPr lang="en-US" altLang="en-US" sz="2400" dirty="0"/>
            </a:br>
            <a:r>
              <a:rPr lang="en-US" altLang="en-US" sz="2400" dirty="0" smtClean="0"/>
              <a:t>Romano-Canonical Procedure;</a:t>
            </a:r>
            <a:br>
              <a:rPr lang="en-US" altLang="en-US" sz="2400" dirty="0" smtClean="0"/>
            </a:br>
            <a:r>
              <a:rPr lang="en-US" altLang="en-US" sz="2400" dirty="0" smtClean="0"/>
              <a:t>the Achievement of the Glossators</a:t>
            </a:r>
          </a:p>
          <a:p>
            <a:pPr algn="ctr" eaLnBrk="1" hangingPunct="1">
              <a:buFontTx/>
              <a:buNone/>
            </a:pPr>
            <a:r>
              <a:rPr lang="en-US" altLang="en-US" dirty="0" smtClean="0"/>
              <a:t>Lecture 9</a:t>
            </a:r>
            <a:endParaRPr lang="en-US" altLang="en-US" dirty="0"/>
          </a:p>
          <a:p>
            <a:pPr algn="ctr" eaLnBrk="1" hangingPunct="1">
              <a:buFontTx/>
              <a:buNone/>
            </a:pPr>
            <a:endParaRPr lang="en-US" altLang="en-US" dirty="0">
              <a:hlinkClick r:id="rId2" action="ppaction://hlinkfile"/>
            </a:endParaRPr>
          </a:p>
          <a:p>
            <a:pPr eaLnBrk="1" hangingPunct="1">
              <a:buFontTx/>
              <a:buNone/>
            </a:pPr>
            <a:r>
              <a:rPr lang="en-US" altLang="en-US" dirty="0">
                <a:hlinkClick r:id="rId3"/>
              </a:rPr>
              <a:t>Click here for a printed outline</a:t>
            </a:r>
            <a:r>
              <a:rPr lang="en-US" altLang="en-US" dirty="0" smtClean="0"/>
              <a:t>.</a:t>
            </a:r>
            <a:endParaRPr lang="en-US"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Tancred on witnesses (cont’d)</a:t>
            </a:r>
            <a:endParaRPr lang="en-US" altLang="en-US" sz="2400" dirty="0"/>
          </a:p>
        </p:txBody>
      </p:sp>
      <p:sp>
        <p:nvSpPr>
          <p:cNvPr id="8" name="TextBox 7"/>
          <p:cNvSpPr txBox="1"/>
          <p:nvPr/>
        </p:nvSpPr>
        <p:spPr>
          <a:xfrm>
            <a:off x="457200" y="673769"/>
            <a:ext cx="8686800" cy="4632037"/>
          </a:xfrm>
          <a:prstGeom prst="rect">
            <a:avLst/>
          </a:prstGeom>
          <a:noFill/>
        </p:spPr>
        <p:txBody>
          <a:bodyPr wrap="square">
            <a:spAutoFit/>
          </a:bodyPr>
          <a:lstStyle/>
          <a:p>
            <a:pPr marL="800100" lvl="1" indent="-342900">
              <a:buFont typeface="Arial" panose="020B0604020202020204" pitchFamily="34" charset="0"/>
              <a:buChar char="•"/>
            </a:pPr>
            <a:r>
              <a:rPr lang="en-US" sz="2000" dirty="0" smtClean="0">
                <a:solidFill>
                  <a:schemeClr val="bg1"/>
                </a:solidFill>
              </a:rPr>
              <a:t>judges</a:t>
            </a:r>
            <a:r>
              <a:rPr lang="en-US" sz="2000" dirty="0">
                <a:solidFill>
                  <a:schemeClr val="bg1"/>
                </a:solidFill>
              </a:rPr>
              <a:t>, advocates, and executors in cases in which they have performed their official </a:t>
            </a:r>
            <a:r>
              <a:rPr lang="en-US" sz="2000" dirty="0" smtClean="0">
                <a:solidFill>
                  <a:schemeClr val="bg1"/>
                </a:solidFill>
              </a:rPr>
              <a:t>duties</a:t>
            </a:r>
          </a:p>
          <a:p>
            <a:pPr marL="800100" lvl="1" indent="-342900">
              <a:buFont typeface="Arial" panose="020B0604020202020204" pitchFamily="34" charset="0"/>
              <a:buChar char="•"/>
            </a:pPr>
            <a:endParaRPr lang="en-US" sz="500" dirty="0">
              <a:solidFill>
                <a:schemeClr val="bg1"/>
              </a:solidFill>
            </a:endParaRPr>
          </a:p>
          <a:p>
            <a:pPr marL="800100" lvl="1" indent="-342900">
              <a:buFont typeface="Arial" panose="020B0604020202020204" pitchFamily="34" charset="0"/>
              <a:buChar char="•"/>
            </a:pPr>
            <a:r>
              <a:rPr lang="en-US" sz="2000" dirty="0" smtClean="0">
                <a:solidFill>
                  <a:schemeClr val="bg1"/>
                </a:solidFill>
              </a:rPr>
              <a:t>children </a:t>
            </a:r>
            <a:r>
              <a:rPr lang="en-US" sz="2000" dirty="0">
                <a:solidFill>
                  <a:schemeClr val="bg1"/>
                </a:solidFill>
              </a:rPr>
              <a:t>on behalf of their parents or parents on behalf of their children, with certain </a:t>
            </a:r>
            <a:r>
              <a:rPr lang="en-US" sz="2000" dirty="0" smtClean="0">
                <a:solidFill>
                  <a:schemeClr val="bg1"/>
                </a:solidFill>
              </a:rPr>
              <a:t>exceptions</a:t>
            </a:r>
          </a:p>
          <a:p>
            <a:pPr marL="800100" lvl="1" indent="-342900">
              <a:buFont typeface="Arial" panose="020B0604020202020204" pitchFamily="34" charset="0"/>
              <a:buChar char="•"/>
            </a:pPr>
            <a:endParaRPr lang="en-US" sz="500" dirty="0">
              <a:solidFill>
                <a:schemeClr val="bg1"/>
              </a:solidFill>
            </a:endParaRPr>
          </a:p>
          <a:p>
            <a:pPr marL="800100" lvl="1" indent="-342900">
              <a:buFont typeface="Arial" panose="020B0604020202020204" pitchFamily="34" charset="0"/>
              <a:buChar char="•"/>
            </a:pPr>
            <a:r>
              <a:rPr lang="en-US" sz="2000" dirty="0" smtClean="0">
                <a:solidFill>
                  <a:schemeClr val="bg1"/>
                </a:solidFill>
              </a:rPr>
              <a:t>familiars </a:t>
            </a:r>
            <a:r>
              <a:rPr lang="en-US" sz="2000" dirty="0">
                <a:solidFill>
                  <a:schemeClr val="bg1"/>
                </a:solidFill>
              </a:rPr>
              <a:t>and domestics of the producing </a:t>
            </a:r>
            <a:r>
              <a:rPr lang="en-US" sz="2000" dirty="0" smtClean="0">
                <a:solidFill>
                  <a:schemeClr val="bg1"/>
                </a:solidFill>
              </a:rPr>
              <a:t>party</a:t>
            </a:r>
          </a:p>
          <a:p>
            <a:pPr marL="800100" lvl="1" indent="-342900">
              <a:buFont typeface="Arial" panose="020B0604020202020204" pitchFamily="34" charset="0"/>
              <a:buChar char="•"/>
            </a:pPr>
            <a:endParaRPr lang="en-US" sz="500" dirty="0">
              <a:solidFill>
                <a:schemeClr val="bg1"/>
              </a:solidFill>
            </a:endParaRPr>
          </a:p>
          <a:p>
            <a:pPr marL="800100" lvl="1" indent="-342900">
              <a:buFont typeface="Arial" panose="020B0604020202020204" pitchFamily="34" charset="0"/>
              <a:buChar char="•"/>
            </a:pPr>
            <a:r>
              <a:rPr lang="en-US" sz="2000" dirty="0" smtClean="0">
                <a:solidFill>
                  <a:schemeClr val="bg1"/>
                </a:solidFill>
              </a:rPr>
              <a:t>those </a:t>
            </a:r>
            <a:r>
              <a:rPr lang="en-US" sz="2000" dirty="0">
                <a:solidFill>
                  <a:schemeClr val="bg1"/>
                </a:solidFill>
              </a:rPr>
              <a:t>who are enemies of the party against whom they are </a:t>
            </a:r>
            <a:r>
              <a:rPr lang="en-US" sz="2000" dirty="0" smtClean="0">
                <a:solidFill>
                  <a:schemeClr val="bg1"/>
                </a:solidFill>
              </a:rPr>
              <a:t>produced</a:t>
            </a:r>
          </a:p>
          <a:p>
            <a:pPr marL="800100" lvl="1"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a:solidFill>
                  <a:schemeClr val="bg1"/>
                </a:solidFill>
              </a:rPr>
              <a:t>This is all summed up in perfectly ghastly </a:t>
            </a:r>
            <a:r>
              <a:rPr lang="en-US" sz="2000" dirty="0" smtClean="0">
                <a:solidFill>
                  <a:schemeClr val="bg1"/>
                </a:solidFill>
              </a:rPr>
              <a:t>mnemonic </a:t>
            </a:r>
            <a:r>
              <a:rPr lang="en-US" sz="2000" dirty="0">
                <a:solidFill>
                  <a:schemeClr val="bg1"/>
                </a:solidFill>
              </a:rPr>
              <a:t>poem on p. </a:t>
            </a:r>
            <a:r>
              <a:rPr lang="en-US" sz="2000" dirty="0" smtClean="0">
                <a:solidFill>
                  <a:schemeClr val="bg1"/>
                </a:solidFill>
              </a:rPr>
              <a:t>IX–7</a:t>
            </a:r>
          </a:p>
          <a:p>
            <a:pPr marL="342900" indent="-342900">
              <a:buFont typeface="Arial" panose="020B0604020202020204" pitchFamily="34" charset="0"/>
              <a:buChar char="•"/>
            </a:pPr>
            <a:endParaRPr lang="en-US" sz="1000" dirty="0">
              <a:solidFill>
                <a:schemeClr val="bg1"/>
              </a:solidFill>
            </a:endParaRPr>
          </a:p>
          <a:p>
            <a:pPr marL="347472"/>
            <a:r>
              <a:rPr lang="en-US" sz="2000" dirty="0">
                <a:solidFill>
                  <a:schemeClr val="bg1"/>
                </a:solidFill>
              </a:rPr>
              <a:t>Condition, gender, age and discretion,</a:t>
            </a:r>
          </a:p>
          <a:p>
            <a:pPr marL="347472"/>
            <a:r>
              <a:rPr lang="en-US" sz="2000" dirty="0">
                <a:solidFill>
                  <a:schemeClr val="bg1"/>
                </a:solidFill>
              </a:rPr>
              <a:t>Fame and fortune and truth,</a:t>
            </a:r>
          </a:p>
          <a:p>
            <a:pPr marL="347472"/>
            <a:r>
              <a:rPr lang="en-US" sz="2000" dirty="0">
                <a:solidFill>
                  <a:schemeClr val="bg1"/>
                </a:solidFill>
              </a:rPr>
              <a:t>If these are lacking,</a:t>
            </a:r>
          </a:p>
          <a:p>
            <a:pPr marL="347472"/>
            <a:r>
              <a:rPr lang="en-US" sz="2000" dirty="0">
                <a:solidFill>
                  <a:schemeClr val="bg1"/>
                </a:solidFill>
              </a:rPr>
              <a:t>Without the court’s backing,</a:t>
            </a:r>
          </a:p>
          <a:p>
            <a:pPr marL="347472"/>
            <a:r>
              <a:rPr lang="en-US" sz="2000" dirty="0">
                <a:solidFill>
                  <a:schemeClr val="bg1"/>
                </a:solidFill>
              </a:rPr>
              <a:t>From witnessing hold ’</a:t>
            </a:r>
            <a:r>
              <a:rPr lang="en-US" sz="2000" dirty="0">
                <a:solidFill>
                  <a:schemeClr val="bg1"/>
                </a:solidFill>
              </a:rPr>
              <a:t>em</a:t>
            </a:r>
            <a:r>
              <a:rPr lang="en-US" sz="2000" dirty="0">
                <a:solidFill>
                  <a:schemeClr val="bg1"/>
                </a:solidFill>
              </a:rPr>
              <a:t> aloof</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84075808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Tancred on witnesses (cont’d)</a:t>
            </a:r>
            <a:endParaRPr lang="en-US" altLang="en-US" sz="2400" dirty="0"/>
          </a:p>
        </p:txBody>
      </p:sp>
      <p:sp>
        <p:nvSpPr>
          <p:cNvPr id="8" name="TextBox 7"/>
          <p:cNvSpPr txBox="1"/>
          <p:nvPr/>
        </p:nvSpPr>
        <p:spPr>
          <a:xfrm>
            <a:off x="457200" y="673769"/>
            <a:ext cx="8686800" cy="6093976"/>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Witnesses </a:t>
            </a:r>
            <a:r>
              <a:rPr lang="en-US" sz="2000" dirty="0">
                <a:solidFill>
                  <a:schemeClr val="bg1"/>
                </a:solidFill>
              </a:rPr>
              <a:t>are to be questioned, Tancred continues, about all the details of what they have seen a heard, for only then can it be determined whether they are consistent. They are to be asked about the matter, the people, the place, the time, perhaps even what the weather was like, what the people were wearing, who was consul, etc. In only a few instances, such as computing the remoter degrees of kinship in incest cases, is hearsay testimony to be accepted</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smtClean="0">
                <a:solidFill>
                  <a:schemeClr val="bg1"/>
                </a:solidFill>
              </a:rPr>
              <a:t>If </a:t>
            </a:r>
            <a:r>
              <a:rPr lang="en-US" sz="2000" dirty="0">
                <a:solidFill>
                  <a:schemeClr val="bg1"/>
                </a:solidFill>
              </a:rPr>
              <a:t>a witness contradicts himself, Tancred concludes, then his testimony should be rejected. If the witnesses agree, and their dicta seem to conform to the nature of the case, then their dicta are to be followed. If the witnesses on one side disagree among themselves, then the judge must believe those statements which best fit the nature of the matter at hand and which are least suspicious. If the witnesses on one side conflict with those on the other, then the judge ought to attempt to reconcile their statements if he can. If he cannot, then he ought to follow those most trustworthy—the freeborn rather than the freedman, the older rather than the younger, the man of more honorable estate rather than the inferior, the noble rather than the ignoble, the man rather than the woman</a:t>
            </a:r>
            <a:r>
              <a:rPr lang="en-US" sz="2000" dirty="0" smtClean="0">
                <a:solidFill>
                  <a:schemeClr val="bg1"/>
                </a:solidFill>
              </a:rPr>
              <a:t>. (cont’d on next slide)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729111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Tancred on witnesses (cont’d)</a:t>
            </a:r>
            <a:endParaRPr lang="en-US" altLang="en-US" sz="2400" dirty="0"/>
          </a:p>
        </p:txBody>
      </p:sp>
      <p:sp>
        <p:nvSpPr>
          <p:cNvPr id="8" name="TextBox 7"/>
          <p:cNvSpPr txBox="1"/>
          <p:nvPr/>
        </p:nvSpPr>
        <p:spPr>
          <a:xfrm>
            <a:off x="457200" y="673769"/>
            <a:ext cx="8686800" cy="2862322"/>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Further</a:t>
            </a:r>
            <a:r>
              <a:rPr lang="en-US" sz="2000" dirty="0">
                <a:solidFill>
                  <a:schemeClr val="bg1"/>
                </a:solidFill>
              </a:rPr>
              <a:t>, the truth-teller is to be believed rather than the liar, the man of pure life rather than the man who lives in vice, the rich man rather than the poor, anyone rather than he who is a great friend of the person for whom he testifies or an enemy of him against whom he testifies. If the witnesses are all of the same dignity, then the judge should stand with the side that has the greatest number of witnesses. If they are of the same number and dignity, then absolve the defendant. The basic principle, then, is </a:t>
            </a:r>
            <a:r>
              <a:rPr lang="en-US" sz="2000" i="1" dirty="0">
                <a:solidFill>
                  <a:schemeClr val="bg1"/>
                </a:solidFill>
              </a:rPr>
              <a:t>onus probandi incumbit ei qui dicit</a:t>
            </a:r>
            <a:r>
              <a:rPr lang="en-US" sz="2000" dirty="0">
                <a:solidFill>
                  <a:schemeClr val="bg1"/>
                </a:solidFill>
              </a:rPr>
              <a:t> (“the burden of proof falls upon the person who asserts”).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8409916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From 74T to Tancred</a:t>
            </a:r>
            <a:endParaRPr lang="en-US" altLang="en-US" sz="2400" dirty="0"/>
          </a:p>
        </p:txBody>
      </p:sp>
      <p:sp>
        <p:nvSpPr>
          <p:cNvPr id="8" name="TextBox 7"/>
          <p:cNvSpPr txBox="1"/>
          <p:nvPr/>
        </p:nvSpPr>
        <p:spPr>
          <a:xfrm>
            <a:off x="457200" y="673769"/>
            <a:ext cx="8686800" cy="5016758"/>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When </a:t>
            </a:r>
            <a:r>
              <a:rPr lang="en-US" sz="2000" dirty="0">
                <a:solidFill>
                  <a:schemeClr val="bg1"/>
                </a:solidFill>
              </a:rPr>
              <a:t>the Bolognese glossators began writing, the standard methods for proof in the secular courts were ordeal, battle and compurgation, and compurgation was used in the church courts, and, occasionally, ordeal as well. Witnesses were used in various forms, but appeals to the divine through the ordeal was quite common</a:t>
            </a:r>
            <a:r>
              <a:rPr lang="en-US" sz="2000" dirty="0" smtClean="0">
                <a:solidFill>
                  <a:schemeClr val="bg1"/>
                </a:solidFill>
              </a:rPr>
              <a:t>.</a:t>
            </a: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The </a:t>
            </a:r>
            <a:r>
              <a:rPr lang="en-US" sz="2000" i="1" dirty="0" smtClean="0">
                <a:solidFill>
                  <a:schemeClr val="bg1"/>
                </a:solidFill>
              </a:rPr>
              <a:t>Summula de testibus </a:t>
            </a:r>
            <a:r>
              <a:rPr lang="en-US" sz="2000" dirty="0" smtClean="0">
                <a:solidFill>
                  <a:schemeClr val="bg1"/>
                </a:solidFill>
              </a:rPr>
              <a:t>of </a:t>
            </a:r>
            <a:r>
              <a:rPr lang="en-US" sz="2000" dirty="0">
                <a:solidFill>
                  <a:schemeClr val="bg1"/>
                </a:solidFill>
              </a:rPr>
              <a:t>an Anglo-Norman canonist of the late 12th century </a:t>
            </a:r>
            <a:r>
              <a:rPr lang="en-US" sz="2000" dirty="0" smtClean="0">
                <a:solidFill>
                  <a:schemeClr val="bg1"/>
                </a:solidFill>
              </a:rPr>
              <a:t>(outline, </a:t>
            </a:r>
            <a:r>
              <a:rPr lang="en-US" sz="2000" dirty="0">
                <a:solidFill>
                  <a:schemeClr val="bg1"/>
                </a:solidFill>
              </a:rPr>
              <a:t>second listed) repeats an injunction found in </a:t>
            </a:r>
            <a:r>
              <a:rPr lang="en-US" sz="2000" dirty="0" smtClean="0">
                <a:solidFill>
                  <a:schemeClr val="bg1"/>
                </a:solidFill>
              </a:rPr>
              <a:t>Gratian’s C.2 </a:t>
            </a:r>
            <a:r>
              <a:rPr lang="en-US" sz="2000" dirty="0">
                <a:solidFill>
                  <a:schemeClr val="bg1"/>
                </a:solidFill>
              </a:rPr>
              <a:t>q.1 c.2: a bishop is not to be judged unless he himself confesses or unless he is regularly convicted by innocent witnesses canonically examined. This means, the author tells us, “not in single combat nor in the trial of hot iron, nor of cold or hot water, nor of lashes, but of oath alone</a:t>
            </a:r>
            <a:r>
              <a:rPr lang="en-US" sz="2000" dirty="0" smtClean="0">
                <a:solidFill>
                  <a:schemeClr val="bg1"/>
                </a:solidFill>
              </a:rPr>
              <a:t>.”</a:t>
            </a: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At </a:t>
            </a:r>
            <a:r>
              <a:rPr lang="en-US" sz="2000" dirty="0">
                <a:solidFill>
                  <a:schemeClr val="bg1"/>
                </a:solidFill>
              </a:rPr>
              <a:t>the 4th Lateran Council in 1215, the church withdrew </a:t>
            </a:r>
            <a:r>
              <a:rPr lang="en-US" sz="2000" dirty="0" smtClean="0">
                <a:solidFill>
                  <a:schemeClr val="bg1"/>
                </a:solidFill>
              </a:rPr>
              <a:t>its </a:t>
            </a:r>
            <a:r>
              <a:rPr lang="en-US" sz="2000" dirty="0">
                <a:solidFill>
                  <a:schemeClr val="bg1"/>
                </a:solidFill>
              </a:rPr>
              <a:t>support for the ordeal. The development of an alternative system of proof was the work of the Romano-canonic proceduralists up to and including Tancred</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8341357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From 74T to Tancred</a:t>
            </a:r>
            <a:endParaRPr lang="en-US" altLang="en-US" sz="2400" dirty="0"/>
          </a:p>
        </p:txBody>
      </p:sp>
      <p:sp>
        <p:nvSpPr>
          <p:cNvPr id="8" name="TextBox 7"/>
          <p:cNvSpPr txBox="1"/>
          <p:nvPr/>
        </p:nvSpPr>
        <p:spPr>
          <a:xfrm>
            <a:off x="457200" y="673769"/>
            <a:ext cx="8686800" cy="4401205"/>
          </a:xfrm>
          <a:prstGeom prst="rect">
            <a:avLst/>
          </a:prstGeom>
          <a:noFill/>
        </p:spPr>
        <p:txBody>
          <a:bodyPr wrap="square">
            <a:spAutoFit/>
          </a:bodyPr>
          <a:lstStyle/>
          <a:p>
            <a:pPr marL="342900" indent="-342900">
              <a:buFont typeface="Arial" panose="020B0604020202020204" pitchFamily="34" charset="0"/>
              <a:buChar char="•"/>
              <a:defRPr/>
            </a:pPr>
            <a:r>
              <a:rPr lang="en-US" sz="2000" smtClean="0">
                <a:solidFill>
                  <a:schemeClr val="bg1"/>
                </a:solidFill>
              </a:rPr>
              <a:t>What </a:t>
            </a:r>
            <a:r>
              <a:rPr lang="en-US" sz="2000">
                <a:solidFill>
                  <a:schemeClr val="bg1"/>
                </a:solidFill>
              </a:rPr>
              <a:t>happened to the ordeal? [Do this only if time.] In England it disappeared shortly after 1215, replaced by the trial jury in criminal cases, though trial by battle remained a possibility in some criminal cases and in certain types of civil cases. The ordeal also disappeared in France, though it took somewhat longer to happen. Louis IX of France, who died in 1270, promulgated an ordinance of uncertain date, in which he seems to have attempted to abolish trial by battle in the royal courts. By this time the ordeal was probably not being used generally in France. A recent attempt to argue that the ordeal was very long in dying out is flawed, at least in my view, by the fact that it attempts to count the number of ordeals recorded in the thirteenth and early fourteenth century. The statistics are skewed by the fact that that we have records from a large number of cases from Hungary in the early fourteenth century. Hungary in this period was pretty far out of the main </a:t>
            </a:r>
            <a:r>
              <a:rPr lang="en-US" sz="2000">
                <a:solidFill>
                  <a:schemeClr val="bg1"/>
                </a:solidFill>
              </a:rPr>
              <a:t>stream</a:t>
            </a:r>
            <a:r>
              <a:rPr lang="en-US" sz="200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2681272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From 74T to Tancred</a:t>
            </a:r>
            <a:endParaRPr lang="en-US" altLang="en-US" sz="2400" dirty="0"/>
          </a:p>
        </p:txBody>
      </p:sp>
      <p:sp>
        <p:nvSpPr>
          <p:cNvPr id="8" name="TextBox 7"/>
          <p:cNvSpPr txBox="1"/>
          <p:nvPr/>
        </p:nvSpPr>
        <p:spPr>
          <a:xfrm>
            <a:off x="457200" y="673769"/>
            <a:ext cx="8686800" cy="6093976"/>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The </a:t>
            </a:r>
            <a:r>
              <a:rPr lang="en-US" sz="2000" dirty="0">
                <a:solidFill>
                  <a:schemeClr val="bg1"/>
                </a:solidFill>
              </a:rPr>
              <a:t>doctrinal development prior to Tancred, however, is considerable. Gratian’s original text had little or nothing on the topic; his students added a long list of excluded witnesses from Roman law. It was far too long and full of anachronisms and </a:t>
            </a:r>
            <a:r>
              <a:rPr lang="en-US" sz="2000" dirty="0" smtClean="0">
                <a:solidFill>
                  <a:schemeClr val="bg1"/>
                </a:solidFill>
              </a:rPr>
              <a:t>bizarities </a:t>
            </a:r>
            <a:r>
              <a:rPr lang="en-US" sz="2000" dirty="0">
                <a:solidFill>
                  <a:schemeClr val="bg1"/>
                </a:solidFill>
              </a:rPr>
              <a:t>(herewith of publicans, decurions and hermaphrodites). The first treatise on witnesses, written by Albericus de Porta Ravennate sometime in the 1170’s, is also derived solely from Roman law, has a much shorter but also anachronistic list of possible exceptions against the persons of witnesses, mentions the two-witness rule but does not go into the question of how the witnesses are to be examined, and contains no advice on how to resolve conflicts among the witnesses</a:t>
            </a:r>
            <a:r>
              <a:rPr lang="en-US" sz="2000" dirty="0" smtClean="0">
                <a:solidFill>
                  <a:schemeClr val="bg1"/>
                </a:solidFill>
              </a:rPr>
              <a:t>.</a:t>
            </a: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In </a:t>
            </a:r>
            <a:r>
              <a:rPr lang="en-US" sz="2000" dirty="0">
                <a:solidFill>
                  <a:schemeClr val="bg1"/>
                </a:solidFill>
              </a:rPr>
              <a:t>the development of practical advice on questioning and on balancing discordant testimony, papal decretal law played a considerable role, as the numerous citations to the </a:t>
            </a:r>
            <a:r>
              <a:rPr lang="en-US" sz="2000" i="1" dirty="0">
                <a:solidFill>
                  <a:schemeClr val="bg1"/>
                </a:solidFill>
              </a:rPr>
              <a:t>Compilationes</a:t>
            </a:r>
            <a:r>
              <a:rPr lang="en-US" sz="2000" i="1" dirty="0">
                <a:solidFill>
                  <a:schemeClr val="bg1"/>
                </a:solidFill>
              </a:rPr>
              <a:t> </a:t>
            </a:r>
            <a:r>
              <a:rPr lang="en-US" sz="2000" i="1" dirty="0">
                <a:solidFill>
                  <a:schemeClr val="bg1"/>
                </a:solidFill>
              </a:rPr>
              <a:t>antiquae</a:t>
            </a:r>
            <a:r>
              <a:rPr lang="en-US" sz="2000" i="1" dirty="0">
                <a:solidFill>
                  <a:schemeClr val="bg1"/>
                </a:solidFill>
              </a:rPr>
              <a:t> </a:t>
            </a:r>
            <a:r>
              <a:rPr lang="en-US" sz="2000" dirty="0">
                <a:solidFill>
                  <a:schemeClr val="bg1"/>
                </a:solidFill>
              </a:rPr>
              <a:t>in Tancred indicate. Perhaps of equal importance, however, was the work of the proceduralists in the generation preceding Tancred. The first extended discussion of how to question a witness is found in Anon. c.1200. By far the most elaborate treatment of how to evaluate conflicting testimony is found in Pillius (1181 X 1195</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3942969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From 74T to Tancred</a:t>
            </a:r>
            <a:endParaRPr lang="en-US" altLang="en-US" sz="2400" dirty="0"/>
          </a:p>
        </p:txBody>
      </p:sp>
      <p:sp>
        <p:nvSpPr>
          <p:cNvPr id="8" name="TextBox 7"/>
          <p:cNvSpPr txBox="1"/>
          <p:nvPr/>
        </p:nvSpPr>
        <p:spPr>
          <a:xfrm>
            <a:off x="457200" y="673769"/>
            <a:ext cx="8686800" cy="3477875"/>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In </a:t>
            </a:r>
            <a:r>
              <a:rPr lang="en-US" sz="2000" dirty="0">
                <a:solidFill>
                  <a:schemeClr val="bg1"/>
                </a:solidFill>
              </a:rPr>
              <a:t>marked contrast to what we find in the Roman texts and in some of the earlier canonists, the mainstream Bolognese focused on limiting the discretion of the judge. The best explanation for this is probably that they were seeking </a:t>
            </a:r>
            <a:r>
              <a:rPr lang="en-US" sz="2000" dirty="0" smtClean="0">
                <a:solidFill>
                  <a:schemeClr val="bg1"/>
                </a:solidFill>
              </a:rPr>
              <a:t>to </a:t>
            </a:r>
            <a:r>
              <a:rPr lang="en-US" sz="2000" dirty="0">
                <a:solidFill>
                  <a:schemeClr val="bg1"/>
                </a:solidFill>
              </a:rPr>
              <a:t>separate the role of confessor from that of judge (</a:t>
            </a:r>
            <a:r>
              <a:rPr lang="en-US" sz="2000" i="1" dirty="0">
                <a:solidFill>
                  <a:schemeClr val="bg1"/>
                </a:solidFill>
              </a:rPr>
              <a:t>iudex secundum allegata et non secumdum conscientiam suam debet adiudicari</a:t>
            </a:r>
            <a:r>
              <a:rPr lang="en-US" sz="2000" dirty="0">
                <a:solidFill>
                  <a:schemeClr val="bg1"/>
                </a:solidFill>
              </a:rPr>
              <a:t>, “the judge should judge according to the things alleged and not according to his conscience”). An alternative explanation, not inconsistent with this one, is that in seeking to substitute human judgment for appeals to the divine they needed to convince people that the judge would judge somewhat mechanically, according to rules, and not according his social position and connections.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7826690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By Tancred’s time did they realize that they had gone too far?</a:t>
            </a:r>
            <a:endParaRPr lang="en-US" altLang="en-US" sz="2400" dirty="0"/>
          </a:p>
        </p:txBody>
      </p:sp>
      <p:sp>
        <p:nvSpPr>
          <p:cNvPr id="8" name="TextBox 7"/>
          <p:cNvSpPr txBox="1"/>
          <p:nvPr/>
        </p:nvSpPr>
        <p:spPr>
          <a:xfrm>
            <a:off x="457200" y="673769"/>
            <a:ext cx="8686800" cy="5478423"/>
          </a:xfrm>
          <a:prstGeom prst="rect">
            <a:avLst/>
          </a:prstGeom>
          <a:noFill/>
        </p:spPr>
        <p:txBody>
          <a:bodyPr wrap="square">
            <a:spAutoFit/>
          </a:bodyPr>
          <a:lstStyle/>
          <a:p>
            <a:pPr>
              <a:defRPr/>
            </a:pPr>
            <a:r>
              <a:rPr lang="en-US" sz="2000" dirty="0" smtClean="0">
                <a:solidFill>
                  <a:schemeClr val="bg1"/>
                </a:solidFill>
              </a:rPr>
              <a:t>If </a:t>
            </a:r>
            <a:r>
              <a:rPr lang="en-US" sz="2000" dirty="0">
                <a:solidFill>
                  <a:schemeClr val="bg1"/>
                </a:solidFill>
              </a:rPr>
              <a:t>we look at the topic sentences of the paragraphs, it looks as if a great many people can’t testify, and that there’s not much that the judge can do about it</a:t>
            </a:r>
            <a:r>
              <a:rPr lang="en-US" sz="2000" dirty="0" smtClean="0">
                <a:solidFill>
                  <a:schemeClr val="bg1"/>
                </a:solidFill>
              </a:rPr>
              <a:t>:</a:t>
            </a:r>
          </a:p>
          <a:p>
            <a:pPr>
              <a:defRPr/>
            </a:pPr>
            <a:endParaRPr lang="en-US" sz="500" dirty="0">
              <a:solidFill>
                <a:schemeClr val="bg1"/>
              </a:solidFill>
            </a:endParaRPr>
          </a:p>
          <a:p>
            <a:pPr>
              <a:defRPr/>
            </a:pPr>
            <a:r>
              <a:rPr lang="en-US" sz="2000" dirty="0" smtClean="0">
                <a:solidFill>
                  <a:schemeClr val="bg1"/>
                </a:solidFill>
              </a:rPr>
              <a:t>“Slaves </a:t>
            </a:r>
            <a:r>
              <a:rPr lang="en-US" sz="2000" dirty="0">
                <a:solidFill>
                  <a:schemeClr val="bg1"/>
                </a:solidFill>
              </a:rPr>
              <a:t>are prohibited</a:t>
            </a:r>
            <a:r>
              <a:rPr lang="en-US" sz="2000" dirty="0" smtClean="0">
                <a:solidFill>
                  <a:schemeClr val="bg1"/>
                </a:solidFill>
              </a:rPr>
              <a:t>.</a:t>
            </a:r>
          </a:p>
          <a:p>
            <a:pPr>
              <a:defRPr/>
            </a:pPr>
            <a:endParaRPr lang="en-US" sz="500" dirty="0">
              <a:solidFill>
                <a:schemeClr val="bg1"/>
              </a:solidFill>
            </a:endParaRPr>
          </a:p>
          <a:p>
            <a:pPr>
              <a:defRPr/>
            </a:pPr>
            <a:r>
              <a:rPr lang="en-US" sz="2000" dirty="0" smtClean="0">
                <a:solidFill>
                  <a:schemeClr val="bg1"/>
                </a:solidFill>
              </a:rPr>
              <a:t>“Women </a:t>
            </a:r>
            <a:r>
              <a:rPr lang="en-US" sz="2000" dirty="0">
                <a:solidFill>
                  <a:schemeClr val="bg1"/>
                </a:solidFill>
              </a:rPr>
              <a:t>are prohibited in criminal cases and for testaments</a:t>
            </a:r>
            <a:r>
              <a:rPr lang="en-US" sz="2000" dirty="0" smtClean="0">
                <a:solidFill>
                  <a:schemeClr val="bg1"/>
                </a:solidFill>
              </a:rPr>
              <a:t>.</a:t>
            </a:r>
          </a:p>
          <a:p>
            <a:pPr>
              <a:defRPr/>
            </a:pPr>
            <a:endParaRPr lang="en-US" sz="500" dirty="0">
              <a:solidFill>
                <a:schemeClr val="bg1"/>
              </a:solidFill>
            </a:endParaRPr>
          </a:p>
          <a:p>
            <a:pPr>
              <a:defRPr/>
            </a:pPr>
            <a:r>
              <a:rPr lang="en-US" sz="2000" dirty="0" smtClean="0">
                <a:solidFill>
                  <a:schemeClr val="bg1"/>
                </a:solidFill>
              </a:rPr>
              <a:t>“Also </a:t>
            </a:r>
            <a:r>
              <a:rPr lang="en-US" sz="2000" dirty="0">
                <a:solidFill>
                  <a:schemeClr val="bg1"/>
                </a:solidFill>
              </a:rPr>
              <a:t>prohibited is one younger than fourteen years, generally, in every case</a:t>
            </a:r>
            <a:r>
              <a:rPr lang="en-US" sz="2000" dirty="0" smtClean="0">
                <a:solidFill>
                  <a:schemeClr val="bg1"/>
                </a:solidFill>
              </a:rPr>
              <a:t>.</a:t>
            </a:r>
          </a:p>
          <a:p>
            <a:pPr>
              <a:defRPr/>
            </a:pPr>
            <a:endParaRPr lang="en-US" sz="500" dirty="0">
              <a:solidFill>
                <a:schemeClr val="bg1"/>
              </a:solidFill>
            </a:endParaRPr>
          </a:p>
          <a:p>
            <a:pPr>
              <a:defRPr/>
            </a:pPr>
            <a:r>
              <a:rPr lang="en-US" sz="2000" dirty="0" smtClean="0">
                <a:solidFill>
                  <a:schemeClr val="bg1"/>
                </a:solidFill>
              </a:rPr>
              <a:t>“Prohibited </a:t>
            </a:r>
            <a:r>
              <a:rPr lang="en-US" sz="2000" dirty="0">
                <a:solidFill>
                  <a:schemeClr val="bg1"/>
                </a:solidFill>
              </a:rPr>
              <a:t>is one who lacks discretion or is captive in mind . . . </a:t>
            </a:r>
            <a:r>
              <a:rPr lang="en-US" sz="2000" dirty="0" smtClean="0">
                <a:solidFill>
                  <a:schemeClr val="bg1"/>
                </a:solidFill>
              </a:rPr>
              <a:t>.</a:t>
            </a:r>
          </a:p>
          <a:p>
            <a:pPr>
              <a:defRPr/>
            </a:pPr>
            <a:endParaRPr lang="en-US" sz="500" dirty="0" smtClean="0">
              <a:solidFill>
                <a:schemeClr val="bg1"/>
              </a:solidFill>
            </a:endParaRPr>
          </a:p>
          <a:p>
            <a:pPr>
              <a:defRPr/>
            </a:pPr>
            <a:endParaRPr lang="en-US" sz="500" dirty="0">
              <a:solidFill>
                <a:schemeClr val="bg1"/>
              </a:solidFill>
            </a:endParaRPr>
          </a:p>
          <a:p>
            <a:pPr>
              <a:defRPr/>
            </a:pPr>
            <a:r>
              <a:rPr lang="en-US" sz="2000" dirty="0" smtClean="0">
                <a:solidFill>
                  <a:schemeClr val="bg1"/>
                </a:solidFill>
              </a:rPr>
              <a:t>“Prohibited </a:t>
            </a:r>
            <a:r>
              <a:rPr lang="en-US" sz="2000" dirty="0">
                <a:solidFill>
                  <a:schemeClr val="bg1"/>
                </a:solidFill>
              </a:rPr>
              <a:t>are the infamous, and they are excluded from testimony</a:t>
            </a:r>
            <a:r>
              <a:rPr lang="en-US" sz="2000" dirty="0" smtClean="0">
                <a:solidFill>
                  <a:schemeClr val="bg1"/>
                </a:solidFill>
              </a:rPr>
              <a:t>.</a:t>
            </a:r>
          </a:p>
          <a:p>
            <a:pPr>
              <a:defRPr/>
            </a:pPr>
            <a:endParaRPr lang="en-US" sz="500" dirty="0">
              <a:solidFill>
                <a:schemeClr val="bg1"/>
              </a:solidFill>
            </a:endParaRPr>
          </a:p>
          <a:p>
            <a:pPr>
              <a:defRPr/>
            </a:pPr>
            <a:r>
              <a:rPr lang="en-US" sz="2000" dirty="0" smtClean="0">
                <a:solidFill>
                  <a:schemeClr val="bg1"/>
                </a:solidFill>
              </a:rPr>
              <a:t>“Paupers </a:t>
            </a:r>
            <a:r>
              <a:rPr lang="en-US" sz="2000" dirty="0">
                <a:solidFill>
                  <a:schemeClr val="bg1"/>
                </a:solidFill>
              </a:rPr>
              <a:t>are prohibited from testimony, both by the law of the forum and by the law of heaven</a:t>
            </a:r>
            <a:r>
              <a:rPr lang="en-US" sz="2000" dirty="0" smtClean="0">
                <a:solidFill>
                  <a:schemeClr val="bg1"/>
                </a:solidFill>
              </a:rPr>
              <a:t>.</a:t>
            </a:r>
          </a:p>
          <a:p>
            <a:pPr>
              <a:defRPr/>
            </a:pPr>
            <a:endParaRPr lang="en-US" sz="500" dirty="0">
              <a:solidFill>
                <a:schemeClr val="bg1"/>
              </a:solidFill>
            </a:endParaRPr>
          </a:p>
          <a:p>
            <a:pPr>
              <a:defRPr/>
            </a:pPr>
            <a:r>
              <a:rPr lang="en-US" sz="2000" dirty="0" smtClean="0">
                <a:solidFill>
                  <a:schemeClr val="bg1"/>
                </a:solidFill>
              </a:rPr>
              <a:t>“Laymen </a:t>
            </a:r>
            <a:r>
              <a:rPr lang="en-US" sz="2000" dirty="0">
                <a:solidFill>
                  <a:schemeClr val="bg1"/>
                </a:solidFill>
              </a:rPr>
              <a:t>are prohibited from giving testimony against clerics. [Only in the 2d edition of Tancred</a:t>
            </a:r>
            <a:r>
              <a:rPr lang="en-US" sz="2000" dirty="0" smtClean="0">
                <a:solidFill>
                  <a:schemeClr val="bg1"/>
                </a:solidFill>
              </a:rPr>
              <a:t>.]</a:t>
            </a:r>
          </a:p>
          <a:p>
            <a:pPr>
              <a:defRPr/>
            </a:pPr>
            <a:endParaRPr lang="en-US" sz="500" dirty="0">
              <a:solidFill>
                <a:schemeClr val="bg1"/>
              </a:solidFill>
            </a:endParaRPr>
          </a:p>
          <a:p>
            <a:pPr>
              <a:defRPr/>
            </a:pPr>
            <a:r>
              <a:rPr lang="en-US" sz="2000" dirty="0" smtClean="0">
                <a:solidFill>
                  <a:schemeClr val="bg1"/>
                </a:solidFill>
              </a:rPr>
              <a:t>“Infidels </a:t>
            </a:r>
            <a:r>
              <a:rPr lang="en-US" sz="2000" dirty="0">
                <a:solidFill>
                  <a:schemeClr val="bg1"/>
                </a:solidFill>
              </a:rPr>
              <a:t>are prohibited to give testimony against the faithful</a:t>
            </a:r>
            <a:r>
              <a:rPr lang="en-US" sz="2000" dirty="0" smtClean="0">
                <a:solidFill>
                  <a:schemeClr val="bg1"/>
                </a:solidFill>
              </a:rPr>
              <a:t>.</a:t>
            </a:r>
          </a:p>
          <a:p>
            <a:pPr>
              <a:defRPr/>
            </a:pPr>
            <a:endParaRPr lang="en-US" sz="500" dirty="0">
              <a:solidFill>
                <a:schemeClr val="bg1"/>
              </a:solidFill>
            </a:endParaRPr>
          </a:p>
          <a:p>
            <a:pPr>
              <a:defRPr/>
            </a:pPr>
            <a:r>
              <a:rPr lang="en-US" sz="2000" smtClean="0">
                <a:solidFill>
                  <a:schemeClr val="bg1"/>
                </a:solidFill>
              </a:rPr>
              <a:t>“ All </a:t>
            </a:r>
            <a:r>
              <a:rPr lang="en-US" sz="2000" dirty="0">
                <a:solidFill>
                  <a:schemeClr val="bg1"/>
                </a:solidFill>
              </a:rPr>
              <a:t>criminals are prohibited from testimony . . </a:t>
            </a:r>
            <a:r>
              <a:rPr lang="en-US" sz="2000">
                <a:solidFill>
                  <a:schemeClr val="bg1"/>
                </a:solidFill>
              </a:rPr>
              <a:t>. </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9524178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Had they gone </a:t>
            </a:r>
            <a:r>
              <a:rPr lang="en-US" sz="2400" dirty="0"/>
              <a:t>too far</a:t>
            </a:r>
            <a:r>
              <a:rPr lang="en-US" sz="2400" dirty="0" smtClean="0"/>
              <a:t>? (cont’d)</a:t>
            </a:r>
            <a:endParaRPr lang="en-US" altLang="en-US" sz="2400" dirty="0"/>
          </a:p>
        </p:txBody>
      </p:sp>
      <p:sp>
        <p:nvSpPr>
          <p:cNvPr id="8" name="TextBox 7"/>
          <p:cNvSpPr txBox="1"/>
          <p:nvPr/>
        </p:nvSpPr>
        <p:spPr>
          <a:xfrm>
            <a:off x="457200" y="673769"/>
            <a:ext cx="8686800" cy="5401479"/>
          </a:xfrm>
          <a:prstGeom prst="rect">
            <a:avLst/>
          </a:prstGeom>
          <a:noFill/>
        </p:spPr>
        <p:txBody>
          <a:bodyPr wrap="square">
            <a:spAutoFit/>
          </a:bodyPr>
          <a:lstStyle/>
          <a:p>
            <a:pPr>
              <a:defRPr/>
            </a:pPr>
            <a:r>
              <a:rPr lang="en-US" sz="2000" dirty="0" smtClean="0">
                <a:solidFill>
                  <a:schemeClr val="bg1"/>
                </a:solidFill>
              </a:rPr>
              <a:t>“Anyone </a:t>
            </a:r>
            <a:r>
              <a:rPr lang="en-US" sz="2000" dirty="0">
                <a:solidFill>
                  <a:schemeClr val="bg1"/>
                </a:solidFill>
              </a:rPr>
              <a:t>is prohibited from giving testimony in his own </a:t>
            </a:r>
            <a:r>
              <a:rPr lang="en-US" sz="2000" dirty="0" smtClean="0">
                <a:solidFill>
                  <a:schemeClr val="bg1"/>
                </a:solidFill>
              </a:rPr>
              <a:t>case</a:t>
            </a:r>
          </a:p>
          <a:p>
            <a:pPr>
              <a:defRPr/>
            </a:pPr>
            <a:endParaRPr lang="en-US" sz="500" dirty="0">
              <a:solidFill>
                <a:schemeClr val="bg1"/>
              </a:solidFill>
            </a:endParaRPr>
          </a:p>
          <a:p>
            <a:pPr>
              <a:defRPr/>
            </a:pPr>
            <a:r>
              <a:rPr lang="en-US" sz="2000" dirty="0" smtClean="0">
                <a:solidFill>
                  <a:schemeClr val="bg1"/>
                </a:solidFill>
              </a:rPr>
              <a:t>“Judges</a:t>
            </a:r>
            <a:r>
              <a:rPr lang="en-US" sz="2000" dirty="0">
                <a:solidFill>
                  <a:schemeClr val="bg1"/>
                </a:solidFill>
              </a:rPr>
              <a:t>, advocates and executors are prohibited from giving testimony in a case which they have handled</a:t>
            </a:r>
            <a:r>
              <a:rPr lang="en-US" sz="2000" dirty="0" smtClean="0">
                <a:solidFill>
                  <a:schemeClr val="bg1"/>
                </a:solidFill>
              </a:rPr>
              <a:t>.</a:t>
            </a:r>
          </a:p>
          <a:p>
            <a:pPr>
              <a:defRPr/>
            </a:pPr>
            <a:endParaRPr lang="en-US" sz="500" dirty="0">
              <a:solidFill>
                <a:schemeClr val="bg1"/>
              </a:solidFill>
            </a:endParaRPr>
          </a:p>
          <a:p>
            <a:pPr>
              <a:defRPr/>
            </a:pPr>
            <a:r>
              <a:rPr lang="en-US" sz="2000" dirty="0">
                <a:solidFill>
                  <a:schemeClr val="bg1"/>
                </a:solidFill>
              </a:rPr>
              <a:t>Children are also prohibited from giving testimony for their parents and vice versa</a:t>
            </a:r>
            <a:r>
              <a:rPr lang="en-US" sz="2000" dirty="0" smtClean="0">
                <a:solidFill>
                  <a:schemeClr val="bg1"/>
                </a:solidFill>
              </a:rPr>
              <a:t>.</a:t>
            </a:r>
          </a:p>
          <a:p>
            <a:pPr>
              <a:defRPr/>
            </a:pPr>
            <a:endParaRPr lang="en-US" sz="500" dirty="0">
              <a:solidFill>
                <a:schemeClr val="bg1"/>
              </a:solidFill>
            </a:endParaRPr>
          </a:p>
          <a:p>
            <a:pPr>
              <a:defRPr/>
            </a:pPr>
            <a:r>
              <a:rPr lang="en-US" sz="2000" dirty="0" smtClean="0">
                <a:solidFill>
                  <a:schemeClr val="bg1"/>
                </a:solidFill>
              </a:rPr>
              <a:t>“Family </a:t>
            </a:r>
            <a:r>
              <a:rPr lang="en-US" sz="2000" dirty="0">
                <a:solidFill>
                  <a:schemeClr val="bg1"/>
                </a:solidFill>
              </a:rPr>
              <a:t>members and domestics are prohibited . . . </a:t>
            </a:r>
            <a:endParaRPr lang="en-US" sz="2000" dirty="0" smtClean="0">
              <a:solidFill>
                <a:schemeClr val="bg1"/>
              </a:solidFill>
            </a:endParaRPr>
          </a:p>
          <a:p>
            <a:pPr>
              <a:defRPr/>
            </a:pPr>
            <a:endParaRPr lang="en-US" sz="500" dirty="0">
              <a:solidFill>
                <a:schemeClr val="bg1"/>
              </a:solidFill>
            </a:endParaRPr>
          </a:p>
          <a:p>
            <a:pPr>
              <a:defRPr/>
            </a:pPr>
            <a:r>
              <a:rPr lang="en-US" sz="2000" dirty="0" smtClean="0">
                <a:solidFill>
                  <a:schemeClr val="bg1"/>
                </a:solidFill>
              </a:rPr>
              <a:t>“Suspects </a:t>
            </a:r>
            <a:r>
              <a:rPr lang="en-US" sz="2000" dirty="0">
                <a:solidFill>
                  <a:schemeClr val="bg1"/>
                </a:solidFill>
              </a:rPr>
              <a:t>and enemies are prohibited from giving testimony against their enemy</a:t>
            </a:r>
            <a:r>
              <a:rPr lang="en-US" sz="2000" dirty="0" smtClean="0">
                <a:solidFill>
                  <a:schemeClr val="bg1"/>
                </a:solidFill>
              </a:rPr>
              <a:t>.”</a:t>
            </a:r>
          </a:p>
          <a:p>
            <a:pPr>
              <a:defRPr/>
            </a:pPr>
            <a:endParaRPr lang="en-US" sz="1000" dirty="0">
              <a:solidFill>
                <a:schemeClr val="bg1"/>
              </a:solidFill>
            </a:endParaRPr>
          </a:p>
          <a:p>
            <a:pPr>
              <a:defRPr/>
            </a:pPr>
            <a:r>
              <a:rPr lang="en-US" sz="2000" dirty="0" smtClean="0">
                <a:solidFill>
                  <a:schemeClr val="bg1"/>
                </a:solidFill>
              </a:rPr>
              <a:t>Each </a:t>
            </a:r>
            <a:r>
              <a:rPr lang="en-US" sz="2000" dirty="0">
                <a:solidFill>
                  <a:schemeClr val="bg1"/>
                </a:solidFill>
              </a:rPr>
              <a:t>of these propositions is supported by multiple citations to authority</a:t>
            </a:r>
            <a:r>
              <a:rPr lang="en-US" sz="2000" dirty="0" smtClean="0">
                <a:solidFill>
                  <a:schemeClr val="bg1"/>
                </a:solidFill>
              </a:rPr>
              <a:t>.</a:t>
            </a:r>
          </a:p>
          <a:p>
            <a:pPr>
              <a:defRPr/>
            </a:pPr>
            <a:endParaRPr lang="en-US" sz="500" dirty="0">
              <a:solidFill>
                <a:schemeClr val="bg1"/>
              </a:solidFill>
            </a:endParaRPr>
          </a:p>
          <a:p>
            <a:pPr marL="800100" lvl="1" indent="-342900">
              <a:buFont typeface="Arial" panose="020B0604020202020204" pitchFamily="34" charset="0"/>
              <a:buChar char="•"/>
              <a:defRPr/>
            </a:pPr>
            <a:r>
              <a:rPr lang="en-US" sz="2000" dirty="0" smtClean="0">
                <a:solidFill>
                  <a:schemeClr val="bg1"/>
                </a:solidFill>
              </a:rPr>
              <a:t>Canonical </a:t>
            </a:r>
            <a:r>
              <a:rPr lang="en-US" sz="2000" dirty="0">
                <a:solidFill>
                  <a:schemeClr val="bg1"/>
                </a:solidFill>
              </a:rPr>
              <a:t>material, largely derived from Pseudo-Isidore, which appears in the first recension of </a:t>
            </a:r>
            <a:r>
              <a:rPr lang="en-US" sz="2000" smtClean="0">
                <a:solidFill>
                  <a:schemeClr val="bg1"/>
                </a:solidFill>
              </a:rPr>
              <a:t>Gratian.</a:t>
            </a:r>
          </a:p>
          <a:p>
            <a:pPr marL="800100" lvl="1" indent="-342900">
              <a:buFont typeface="Arial" panose="020B0604020202020204" pitchFamily="34" charset="0"/>
              <a:buChar char="•"/>
              <a:defRPr/>
            </a:pPr>
            <a:endParaRPr lang="en-US" sz="500" dirty="0" smtClean="0">
              <a:solidFill>
                <a:schemeClr val="bg1"/>
              </a:solidFill>
            </a:endParaRPr>
          </a:p>
          <a:p>
            <a:pPr marL="800100" lvl="1" indent="-342900">
              <a:buFont typeface="Arial" panose="020B0604020202020204" pitchFamily="34" charset="0"/>
              <a:buChar char="•"/>
              <a:defRPr/>
            </a:pPr>
            <a:endParaRPr lang="en-US" sz="500" dirty="0">
              <a:solidFill>
                <a:schemeClr val="bg1"/>
              </a:solidFill>
            </a:endParaRPr>
          </a:p>
          <a:p>
            <a:pPr marL="800100" lvl="1" indent="-342900">
              <a:buFont typeface="Arial" panose="020B0604020202020204" pitchFamily="34" charset="0"/>
              <a:buChar char="•"/>
              <a:defRPr/>
            </a:pPr>
            <a:r>
              <a:rPr lang="en-US" sz="2000" dirty="0" smtClean="0">
                <a:solidFill>
                  <a:schemeClr val="bg1"/>
                </a:solidFill>
              </a:rPr>
              <a:t>Roman </a:t>
            </a:r>
            <a:r>
              <a:rPr lang="en-US" sz="2000" dirty="0">
                <a:solidFill>
                  <a:schemeClr val="bg1"/>
                </a:solidFill>
              </a:rPr>
              <a:t>law, which is quite skimpy on this topic, but Gratian’s followers had added some Roman sources to the basic texts that Gratian had and the civilians had dug up more from the </a:t>
            </a:r>
            <a:r>
              <a:rPr lang="en-US" sz="2000" i="1" dirty="0">
                <a:solidFill>
                  <a:schemeClr val="bg1"/>
                </a:solidFill>
              </a:rPr>
              <a:t>Corpus </a:t>
            </a:r>
            <a:r>
              <a:rPr lang="en-US" sz="2000" i="1">
                <a:solidFill>
                  <a:schemeClr val="bg1"/>
                </a:solidFill>
              </a:rPr>
              <a:t>Iuris</a:t>
            </a:r>
            <a:r>
              <a:rPr lang="en-US" sz="2000" i="1">
                <a:solidFill>
                  <a:schemeClr val="bg1"/>
                </a:solidFill>
              </a:rPr>
              <a:t> </a:t>
            </a:r>
            <a:r>
              <a:rPr lang="en-US" sz="2000" i="1" smtClean="0">
                <a:solidFill>
                  <a:schemeClr val="bg1"/>
                </a:solidFill>
              </a:rPr>
              <a:t>Civilis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9444249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Had they gone </a:t>
            </a:r>
            <a:r>
              <a:rPr lang="en-US" sz="2400" dirty="0"/>
              <a:t>too far</a:t>
            </a:r>
            <a:r>
              <a:rPr lang="en-US" sz="2400" dirty="0" smtClean="0"/>
              <a:t>? (cont’d)</a:t>
            </a:r>
            <a:endParaRPr lang="en-US" altLang="en-US" sz="2400" dirty="0"/>
          </a:p>
        </p:txBody>
      </p:sp>
      <p:sp>
        <p:nvSpPr>
          <p:cNvPr id="8" name="TextBox 7"/>
          <p:cNvSpPr txBox="1"/>
          <p:nvPr/>
        </p:nvSpPr>
        <p:spPr>
          <a:xfrm>
            <a:off x="457200" y="673769"/>
            <a:ext cx="8686800" cy="4708981"/>
          </a:xfrm>
          <a:prstGeom prst="rect">
            <a:avLst/>
          </a:prstGeom>
          <a:noFill/>
        </p:spPr>
        <p:txBody>
          <a:bodyPr wrap="square">
            <a:spAutoFit/>
          </a:bodyPr>
          <a:lstStyle/>
          <a:p>
            <a:pPr marL="800100" lvl="1" indent="-342900">
              <a:buFont typeface="Arial" panose="020B0604020202020204" pitchFamily="34" charset="0"/>
              <a:buChar char="•"/>
              <a:defRPr/>
            </a:pPr>
            <a:r>
              <a:rPr lang="en-US" sz="2000" dirty="0">
                <a:solidFill>
                  <a:schemeClr val="bg1"/>
                </a:solidFill>
              </a:rPr>
              <a:t>D</a:t>
            </a:r>
            <a:r>
              <a:rPr lang="en-US" sz="2000" dirty="0" smtClean="0">
                <a:solidFill>
                  <a:schemeClr val="bg1"/>
                </a:solidFill>
              </a:rPr>
              <a:t>ecretal </a:t>
            </a:r>
            <a:r>
              <a:rPr lang="en-US" sz="2000" dirty="0">
                <a:solidFill>
                  <a:schemeClr val="bg1"/>
                </a:solidFill>
              </a:rPr>
              <a:t>letters of popes who are Tancred’s contemporaries or who came in the generation just before </a:t>
            </a:r>
            <a:r>
              <a:rPr lang="en-US" sz="2000" dirty="0" smtClean="0">
                <a:solidFill>
                  <a:schemeClr val="bg1"/>
                </a:solidFill>
              </a:rPr>
              <a:t>him</a:t>
            </a:r>
          </a:p>
          <a:p>
            <a:pPr marL="800100" lvl="1" indent="-342900">
              <a:buFont typeface="Arial" panose="020B0604020202020204" pitchFamily="34" charset="0"/>
              <a:buChar char="•"/>
              <a:defRPr/>
            </a:pPr>
            <a:endParaRPr lang="en-US" sz="1000" dirty="0">
              <a:solidFill>
                <a:schemeClr val="bg1"/>
              </a:solidFill>
            </a:endParaRPr>
          </a:p>
          <a:p>
            <a:pPr>
              <a:defRPr/>
            </a:pPr>
            <a:r>
              <a:rPr lang="en-US" sz="2000" dirty="0">
                <a:solidFill>
                  <a:schemeClr val="bg1"/>
                </a:solidFill>
              </a:rPr>
              <a:t>The way to read Tancred’s text is to do what he invites you to do: put the material in the citations together into an argument</a:t>
            </a:r>
            <a:r>
              <a:rPr lang="en-US" sz="2000" dirty="0" smtClean="0">
                <a:solidFill>
                  <a:schemeClr val="bg1"/>
                </a:solidFill>
              </a:rPr>
              <a:t>.</a:t>
            </a:r>
          </a:p>
          <a:p>
            <a:pPr>
              <a:defRPr/>
            </a:pPr>
            <a:endParaRPr lang="en-US" sz="1000" dirty="0">
              <a:solidFill>
                <a:schemeClr val="bg1"/>
              </a:solidFill>
            </a:endParaRPr>
          </a:p>
          <a:p>
            <a:pPr>
              <a:defRPr/>
            </a:pPr>
            <a:r>
              <a:rPr lang="en-US" sz="2000" dirty="0" smtClean="0">
                <a:solidFill>
                  <a:schemeClr val="bg1"/>
                </a:solidFill>
              </a:rPr>
              <a:t>Putting </a:t>
            </a:r>
            <a:r>
              <a:rPr lang="en-US" sz="2000" dirty="0">
                <a:solidFill>
                  <a:schemeClr val="bg1"/>
                </a:solidFill>
              </a:rPr>
              <a:t>a cap on witnesses who can excluded</a:t>
            </a:r>
            <a:r>
              <a:rPr lang="en-US" sz="2000" dirty="0" smtClean="0">
                <a:solidFill>
                  <a:schemeClr val="bg1"/>
                </a:solidFill>
              </a:rPr>
              <a:t>.</a:t>
            </a:r>
          </a:p>
          <a:p>
            <a:pPr>
              <a:defRPr/>
            </a:pPr>
            <a:endParaRPr lang="en-US" sz="1000" dirty="0">
              <a:solidFill>
                <a:schemeClr val="bg1"/>
              </a:solidFill>
            </a:endParaRPr>
          </a:p>
          <a:p>
            <a:pPr>
              <a:defRPr/>
            </a:pPr>
            <a:r>
              <a:rPr lang="en-US" sz="2000" dirty="0">
                <a:solidFill>
                  <a:schemeClr val="bg1"/>
                </a:solidFill>
              </a:rPr>
              <a:t>“Everyone can be a witness who is not prohibited, because the edict about witnesses, like that about proctors, is prohibitory; all, therefore, who are not prohibited can be admitted. D.22.5.1.1</a:t>
            </a:r>
            <a:r>
              <a:rPr lang="en-US" sz="2000" dirty="0" smtClean="0">
                <a:solidFill>
                  <a:schemeClr val="bg1"/>
                </a:solidFill>
              </a:rPr>
              <a:t>.”</a:t>
            </a:r>
          </a:p>
          <a:p>
            <a:pPr>
              <a:defRPr/>
            </a:pPr>
            <a:endParaRPr lang="en-US" sz="1000" dirty="0">
              <a:solidFill>
                <a:schemeClr val="bg1"/>
              </a:solidFill>
            </a:endParaRPr>
          </a:p>
          <a:p>
            <a:pPr>
              <a:defRPr/>
            </a:pPr>
            <a:r>
              <a:rPr lang="en-US" sz="2000" dirty="0">
                <a:solidFill>
                  <a:schemeClr val="bg1"/>
                </a:solidFill>
              </a:rPr>
              <a:t>D.22.5.1.1 (p. I–33): “</a:t>
            </a:r>
            <a:r>
              <a:rPr lang="en-US" sz="2000" dirty="0" smtClean="0">
                <a:solidFill>
                  <a:schemeClr val="bg1"/>
                </a:solidFill>
              </a:rPr>
              <a:t>A</a:t>
            </a:r>
            <a:r>
              <a:rPr lang="en-US" sz="2000" cap="small" dirty="0" smtClean="0">
                <a:solidFill>
                  <a:schemeClr val="bg1"/>
                </a:solidFill>
              </a:rPr>
              <a:t>rcadius</a:t>
            </a:r>
            <a:r>
              <a:rPr lang="en-US" sz="2000" dirty="0" smtClean="0">
                <a:solidFill>
                  <a:schemeClr val="bg1"/>
                </a:solidFill>
              </a:rPr>
              <a:t> C</a:t>
            </a:r>
            <a:r>
              <a:rPr lang="en-US" sz="2000" cap="small" dirty="0" smtClean="0">
                <a:solidFill>
                  <a:schemeClr val="bg1"/>
                </a:solidFill>
              </a:rPr>
              <a:t>harisius</a:t>
            </a:r>
            <a:r>
              <a:rPr lang="en-US" sz="2000" dirty="0" smtClean="0">
                <a:solidFill>
                  <a:schemeClr val="bg1"/>
                </a:solidFill>
              </a:rPr>
              <a:t>, </a:t>
            </a:r>
            <a:r>
              <a:rPr lang="en-US" sz="2000" i="1" dirty="0">
                <a:solidFill>
                  <a:schemeClr val="bg1"/>
                </a:solidFill>
              </a:rPr>
              <a:t>Witnesses</a:t>
            </a:r>
            <a:r>
              <a:rPr lang="en-US" sz="2000" dirty="0">
                <a:solidFill>
                  <a:schemeClr val="bg1"/>
                </a:solidFill>
              </a:rPr>
              <a:t>, sole book: Oral evidence is often and necessarily given and should be sought particularly from those who are reliable. 1. Witnesses can be called not only in criminal cases but, when appropriate, in money suits, if not forbidden to testify nor excused from testimony by any statute</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8850212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115888"/>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Introduction</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TextBox 1"/>
          <p:cNvSpPr txBox="1"/>
          <p:nvPr/>
        </p:nvSpPr>
        <p:spPr>
          <a:xfrm>
            <a:off x="363682" y="749030"/>
            <a:ext cx="8780318" cy="3785652"/>
          </a:xfrm>
          <a:prstGeom prst="rect">
            <a:avLst/>
          </a:prstGeom>
          <a:noFill/>
        </p:spPr>
        <p:txBody>
          <a:bodyPr wrap="square" rtlCol="0">
            <a:spAutoFit/>
          </a:bodyPr>
          <a:lstStyle/>
          <a:p>
            <a:r>
              <a:rPr lang="en-US" sz="2000" dirty="0">
                <a:solidFill>
                  <a:schemeClr val="bg1"/>
                </a:solidFill>
              </a:rPr>
              <a:t>Oliver Wendell Holmes, Jr.: “[F]or legal purposes a right is only the hypostasis of a prophecy—the imagination of a substance supporting the fact that the public force will be brought to bear upon those who do things said to contravene it</a:t>
            </a:r>
            <a:r>
              <a:rPr lang="en-US" sz="2000" dirty="0" smtClean="0">
                <a:solidFill>
                  <a:schemeClr val="bg1"/>
                </a:solidFill>
              </a:rPr>
              <a:t>.”</a:t>
            </a:r>
          </a:p>
          <a:p>
            <a:endParaRPr lang="en-US" sz="2000" dirty="0">
              <a:solidFill>
                <a:schemeClr val="bg1"/>
              </a:solidFill>
            </a:endParaRPr>
          </a:p>
          <a:p>
            <a:r>
              <a:rPr lang="en-US" sz="2000" dirty="0">
                <a:solidFill>
                  <a:schemeClr val="bg1"/>
                </a:solidFill>
              </a:rPr>
              <a:t>If a right is only a prediction of what will happen if it is violated, then we need to know the system by which violations of rights are redressed. How do you get into court? What can you say when you get there? How are facts proven? What remedy will you get? How do I get the government to enforce the remedy that has been granted? What is it going to cost? Only when you know the answers to these questions are you going to able to begin to assess what the likely effect was of given law.</a:t>
            </a:r>
            <a:endParaRPr lang="en-US" sz="2000" dirty="0">
              <a:solidFill>
                <a:schemeClr val="bg1"/>
              </a:solidFill>
            </a:endParaRPr>
          </a:p>
        </p:txBody>
      </p:sp>
    </p:spTree>
    <p:extLst>
      <p:ext uri="{BB962C8B-B14F-4D97-AF65-F5344CB8AC3E}">
        <p14:creationId xmlns:p14="http://schemas.microsoft.com/office/powerpoint/2010/main" val="123164991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Had they gone </a:t>
            </a:r>
            <a:r>
              <a:rPr lang="en-US" sz="2400" dirty="0"/>
              <a:t>too far</a:t>
            </a:r>
            <a:r>
              <a:rPr lang="en-US" sz="2400" dirty="0" smtClean="0"/>
              <a:t>? (cont’d)</a:t>
            </a:r>
            <a:endParaRPr lang="en-US" altLang="en-US" sz="2400" dirty="0"/>
          </a:p>
        </p:txBody>
      </p:sp>
      <p:sp>
        <p:nvSpPr>
          <p:cNvPr id="8" name="TextBox 7"/>
          <p:cNvSpPr txBox="1"/>
          <p:nvPr/>
        </p:nvSpPr>
        <p:spPr>
          <a:xfrm>
            <a:off x="457200" y="673769"/>
            <a:ext cx="8686800" cy="3170099"/>
          </a:xfrm>
          <a:prstGeom prst="rect">
            <a:avLst/>
          </a:prstGeom>
          <a:noFill/>
        </p:spPr>
        <p:txBody>
          <a:bodyPr wrap="square">
            <a:spAutoFit/>
          </a:bodyPr>
          <a:lstStyle/>
          <a:p>
            <a:pPr>
              <a:defRPr/>
            </a:pPr>
            <a:r>
              <a:rPr lang="en-US" sz="2000" dirty="0" smtClean="0">
                <a:solidFill>
                  <a:schemeClr val="bg1"/>
                </a:solidFill>
              </a:rPr>
              <a:t>Tancred here makes </a:t>
            </a:r>
            <a:r>
              <a:rPr lang="en-US" sz="2000" dirty="0">
                <a:solidFill>
                  <a:schemeClr val="bg1"/>
                </a:solidFill>
              </a:rPr>
              <a:t>an argument by negative inference. </a:t>
            </a:r>
            <a:r>
              <a:rPr lang="en-US" sz="2000" dirty="0" smtClean="0">
                <a:solidFill>
                  <a:schemeClr val="bg1"/>
                </a:solidFill>
              </a:rPr>
              <a:t>He </a:t>
            </a:r>
            <a:r>
              <a:rPr lang="en-US" sz="2000" dirty="0">
                <a:solidFill>
                  <a:schemeClr val="bg1"/>
                </a:solidFill>
              </a:rPr>
              <a:t>creates a presumption in favor of admitting the witness. If you want to exclude someone you have to find a specific authority that says that this witness ought to be excluded. This puts a cap on any future development of exclusionary rules. It’s a quite typical glossatorial move where they thought that the past had gone too far</a:t>
            </a:r>
            <a:r>
              <a:rPr lang="en-US" sz="2000" dirty="0" smtClean="0">
                <a:solidFill>
                  <a:schemeClr val="bg1"/>
                </a:solidFill>
              </a:rPr>
              <a:t>.</a:t>
            </a:r>
          </a:p>
          <a:p>
            <a:pPr>
              <a:defRPr/>
            </a:pPr>
            <a:endParaRPr lang="en-US" sz="2000" dirty="0">
              <a:solidFill>
                <a:schemeClr val="bg1"/>
              </a:solidFill>
            </a:endParaRPr>
          </a:p>
          <a:p>
            <a:pPr>
              <a:defRPr/>
            </a:pPr>
            <a:r>
              <a:rPr lang="en-US" sz="2000" dirty="0" smtClean="0">
                <a:solidFill>
                  <a:schemeClr val="bg1"/>
                </a:solidFill>
              </a:rPr>
              <a:t>In </a:t>
            </a:r>
            <a:r>
              <a:rPr lang="en-US" sz="2000" dirty="0">
                <a:solidFill>
                  <a:schemeClr val="bg1"/>
                </a:solidFill>
              </a:rPr>
              <a:t>virtually all cases, except perhaps for infidels, the insane and the feeble-minded, Tancred cuts back on what could have been a complete exclusion.</a:t>
            </a:r>
          </a:p>
          <a:p>
            <a:pP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98954380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Had they gone too far? (cont’d</a:t>
            </a:r>
            <a:r>
              <a:rPr lang="en-US" sz="2400" dirty="0" smtClean="0"/>
              <a:t>): limiting exclusion of women</a:t>
            </a:r>
            <a:endParaRPr lang="en-US" altLang="en-US" sz="2400" dirty="0"/>
          </a:p>
        </p:txBody>
      </p:sp>
      <p:sp>
        <p:nvSpPr>
          <p:cNvPr id="8" name="TextBox 7"/>
          <p:cNvSpPr txBox="1"/>
          <p:nvPr/>
        </p:nvSpPr>
        <p:spPr>
          <a:xfrm>
            <a:off x="457200" y="673769"/>
            <a:ext cx="8686800" cy="5478423"/>
          </a:xfrm>
          <a:prstGeom prst="rect">
            <a:avLst/>
          </a:prstGeom>
          <a:noFill/>
        </p:spPr>
        <p:txBody>
          <a:bodyPr wrap="square">
            <a:spAutoFit/>
          </a:bodyPr>
          <a:lstStyle/>
          <a:p>
            <a:pPr>
              <a:defRPr/>
            </a:pPr>
            <a:r>
              <a:rPr lang="en-US" sz="2000" dirty="0">
                <a:solidFill>
                  <a:schemeClr val="bg1"/>
                </a:solidFill>
              </a:rPr>
              <a:t>“Women are prohibited in criminal cases and for testaments. C.33 q.5 c.17; 1 Comp. 5.36.10; D.28.1.20.6. In other cases, however, pecuniary, spiritual, matrimonial, or any other, women can give testimony, as is contained in [D.28.1.20.6; D.22.5.18] and in [C.15 q.3 c.2; 1 Comp. 2.13.4; 1 Comp. 4.17.1; 3 Comp. 2.12.6</a:t>
            </a:r>
            <a:r>
              <a:rPr lang="en-US" sz="2000" dirty="0" smtClean="0">
                <a:solidFill>
                  <a:schemeClr val="bg1"/>
                </a:solidFill>
              </a:rPr>
              <a:t>].”</a:t>
            </a:r>
          </a:p>
          <a:p>
            <a:pPr>
              <a:defRPr/>
            </a:pPr>
            <a:endParaRPr lang="en-US" sz="1000" dirty="0">
              <a:solidFill>
                <a:schemeClr val="bg1"/>
              </a:solidFill>
            </a:endParaRPr>
          </a:p>
          <a:p>
            <a:pPr>
              <a:defRPr/>
            </a:pPr>
            <a:r>
              <a:rPr lang="en-US" sz="2000" dirty="0">
                <a:solidFill>
                  <a:schemeClr val="bg1"/>
                </a:solidFill>
              </a:rPr>
              <a:t>Tancred starts with Gratian who has in the context of marriage a text that he attributes to Ambrose a very strong statement on the subjection of women leading to their incapacity to testify </a:t>
            </a:r>
            <a:r>
              <a:rPr lang="en-US" sz="2000" dirty="0" smtClean="0">
                <a:solidFill>
                  <a:schemeClr val="bg1"/>
                </a:solidFill>
              </a:rPr>
              <a:t>at all (C.33 </a:t>
            </a:r>
            <a:r>
              <a:rPr lang="en-US" sz="2000" dirty="0">
                <a:solidFill>
                  <a:schemeClr val="bg1"/>
                </a:solidFill>
              </a:rPr>
              <a:t>q.5 c.17 [p. IX–9]): “It is fitting that a woman be subject to the power of a man, and to have no authority, nor can she teach, nor be a witness, nor give faith, nor judge</a:t>
            </a:r>
            <a:r>
              <a:rPr lang="en-US" sz="2000" dirty="0" smtClean="0">
                <a:solidFill>
                  <a:schemeClr val="bg1"/>
                </a:solidFill>
              </a:rPr>
              <a:t>.”</a:t>
            </a:r>
          </a:p>
          <a:p>
            <a:pPr>
              <a:defRPr/>
            </a:pPr>
            <a:endParaRPr lang="en-US" sz="1000" dirty="0">
              <a:solidFill>
                <a:schemeClr val="bg1"/>
              </a:solidFill>
            </a:endParaRPr>
          </a:p>
          <a:p>
            <a:pPr>
              <a:defRPr/>
            </a:pPr>
            <a:r>
              <a:rPr lang="en-US" sz="2000" dirty="0">
                <a:solidFill>
                  <a:schemeClr val="bg1"/>
                </a:solidFill>
              </a:rPr>
              <a:t>A similar statement from Isidore of Seville may be found in 1 Comp. 5.36.10 [p</a:t>
            </a:r>
            <a:r>
              <a:rPr lang="en-US" sz="2000">
                <a:solidFill>
                  <a:schemeClr val="bg1"/>
                </a:solidFill>
              </a:rPr>
              <a:t>. </a:t>
            </a:r>
            <a:r>
              <a:rPr lang="en-US" sz="2000" smtClean="0">
                <a:solidFill>
                  <a:schemeClr val="bg1"/>
                </a:solidFill>
              </a:rPr>
              <a:t>IX–9]: </a:t>
            </a:r>
            <a:r>
              <a:rPr lang="en-US" sz="2000" dirty="0">
                <a:solidFill>
                  <a:schemeClr val="bg1"/>
                </a:solidFill>
              </a:rPr>
              <a:t>“Witnesses moreover are considered according to their condition, nature and life. By condition, if he is free, and not a slave. For frequently a slave suppresses testimony to the truth out of fear of his master. By nature, if he is a man not a woman. For a woman always produces variable and changeable testimony (cf. Virgil, Aen. 4.569</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41669063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Had they gone too </a:t>
            </a:r>
            <a:r>
              <a:rPr lang="en-US" sz="2400" dirty="0" smtClean="0"/>
              <a:t>far?: limiting exclusion of women (cont’d)</a:t>
            </a:r>
            <a:endParaRPr lang="en-US" altLang="en-US" sz="2400" dirty="0"/>
          </a:p>
        </p:txBody>
      </p:sp>
      <p:sp>
        <p:nvSpPr>
          <p:cNvPr id="8" name="TextBox 7"/>
          <p:cNvSpPr txBox="1"/>
          <p:nvPr/>
        </p:nvSpPr>
        <p:spPr>
          <a:xfrm>
            <a:off x="457200" y="673769"/>
            <a:ext cx="8686800" cy="4708981"/>
          </a:xfrm>
          <a:prstGeom prst="rect">
            <a:avLst/>
          </a:prstGeom>
          <a:noFill/>
        </p:spPr>
        <p:txBody>
          <a:bodyPr wrap="square">
            <a:spAutoFit/>
          </a:bodyPr>
          <a:lstStyle/>
          <a:p>
            <a:pPr>
              <a:defRPr/>
            </a:pPr>
            <a:r>
              <a:rPr lang="en-US" sz="2000" dirty="0" smtClean="0">
                <a:solidFill>
                  <a:schemeClr val="bg1"/>
                </a:solidFill>
              </a:rPr>
              <a:t>“That </a:t>
            </a:r>
            <a:r>
              <a:rPr lang="en-US" sz="2000" dirty="0">
                <a:solidFill>
                  <a:schemeClr val="bg1"/>
                </a:solidFill>
              </a:rPr>
              <a:t>a woman cannot be a witness to a testament is supported by D.28.1.20.6: “[p</a:t>
            </a:r>
            <a:r>
              <a:rPr lang="en-US" sz="2000">
                <a:solidFill>
                  <a:schemeClr val="bg1"/>
                </a:solidFill>
              </a:rPr>
              <a:t>. </a:t>
            </a:r>
            <a:r>
              <a:rPr lang="en-US" sz="2000" smtClean="0">
                <a:solidFill>
                  <a:schemeClr val="bg1"/>
                </a:solidFill>
              </a:rPr>
              <a:t>IX–10: </a:t>
            </a:r>
            <a:r>
              <a:rPr lang="en-US" sz="2000" dirty="0">
                <a:solidFill>
                  <a:schemeClr val="bg1"/>
                </a:solidFill>
              </a:rPr>
              <a:t>“</a:t>
            </a:r>
            <a:r>
              <a:rPr lang="en-US" sz="2000" dirty="0" smtClean="0">
                <a:solidFill>
                  <a:schemeClr val="bg1"/>
                </a:solidFill>
              </a:rPr>
              <a:t>U</a:t>
            </a:r>
            <a:r>
              <a:rPr lang="en-US" sz="2000" cap="small" dirty="0" smtClean="0">
                <a:solidFill>
                  <a:schemeClr val="bg1"/>
                </a:solidFill>
              </a:rPr>
              <a:t>lpian</a:t>
            </a:r>
            <a:r>
              <a:rPr lang="en-US" sz="2000" dirty="0" smtClean="0">
                <a:solidFill>
                  <a:schemeClr val="bg1"/>
                </a:solidFill>
              </a:rPr>
              <a:t>, </a:t>
            </a:r>
            <a:r>
              <a:rPr lang="en-US" sz="2000" i="1" dirty="0">
                <a:solidFill>
                  <a:schemeClr val="bg1"/>
                </a:solidFill>
              </a:rPr>
              <a:t>On Sabinus</a:t>
            </a:r>
            <a:r>
              <a:rPr lang="en-US" sz="2000" dirty="0">
                <a:solidFill>
                  <a:schemeClr val="bg1"/>
                </a:solidFill>
              </a:rPr>
              <a:t>, book 1: “ . . . A woman cannot act as witness to a will, although she can be a witness in court; as is established by the </a:t>
            </a:r>
            <a:r>
              <a:rPr lang="en-US" sz="2000" i="1" dirty="0">
                <a:solidFill>
                  <a:schemeClr val="bg1"/>
                </a:solidFill>
              </a:rPr>
              <a:t>lex Julia de adulteriis</a:t>
            </a:r>
            <a:r>
              <a:rPr lang="en-US" sz="2000" dirty="0">
                <a:solidFill>
                  <a:schemeClr val="bg1"/>
                </a:solidFill>
              </a:rPr>
              <a:t>, which prohibits a witness who has been convicted of adultery from testifying or making a deposition</a:t>
            </a:r>
            <a:r>
              <a:rPr lang="en-US" sz="2000" dirty="0" smtClean="0">
                <a:solidFill>
                  <a:schemeClr val="bg1"/>
                </a:solidFill>
              </a:rPr>
              <a:t>.”]).”</a:t>
            </a:r>
          </a:p>
          <a:p>
            <a:pPr>
              <a:defRPr/>
            </a:pPr>
            <a:endParaRPr lang="en-US" sz="1000" dirty="0">
              <a:solidFill>
                <a:schemeClr val="bg1"/>
              </a:solidFill>
            </a:endParaRPr>
          </a:p>
          <a:p>
            <a:pPr>
              <a:defRPr/>
            </a:pPr>
            <a:r>
              <a:rPr lang="en-US" sz="2000" dirty="0">
                <a:solidFill>
                  <a:schemeClr val="bg1"/>
                </a:solidFill>
              </a:rPr>
              <a:t>The question is what leads Tancred to limit his canonic sources – Ambrose, as he saw it, and Isidore of Seville – to criminal cases? Their language is certainly broader</a:t>
            </a:r>
            <a:r>
              <a:rPr lang="en-US" sz="2000" dirty="0" smtClean="0">
                <a:solidFill>
                  <a:schemeClr val="bg1"/>
                </a:solidFill>
              </a:rPr>
              <a:t>.</a:t>
            </a:r>
          </a:p>
          <a:p>
            <a:pPr>
              <a:defRPr/>
            </a:pPr>
            <a:endParaRPr lang="en-US" sz="1000" dirty="0">
              <a:solidFill>
                <a:schemeClr val="bg1"/>
              </a:solidFill>
            </a:endParaRPr>
          </a:p>
          <a:p>
            <a:pPr>
              <a:defRPr/>
            </a:pPr>
            <a:r>
              <a:rPr lang="en-US" sz="2000" dirty="0">
                <a:solidFill>
                  <a:schemeClr val="bg1"/>
                </a:solidFill>
              </a:rPr>
              <a:t>In other cases, Tancred tells us, women may be witnesses, citing again D.28.1.20.6, this time for the negative inference that Ulpian draws from </a:t>
            </a:r>
            <a:r>
              <a:rPr lang="en-US" sz="2000" i="1" dirty="0">
                <a:solidFill>
                  <a:schemeClr val="bg1"/>
                </a:solidFill>
              </a:rPr>
              <a:t>lex Julia de adulteriis</a:t>
            </a:r>
            <a:r>
              <a:rPr lang="en-US" sz="2000" dirty="0">
                <a:solidFill>
                  <a:schemeClr val="bg1"/>
                </a:solidFill>
              </a:rPr>
              <a:t> and D.22.5.18 [p. I–40: “PAUL, </a:t>
            </a:r>
            <a:r>
              <a:rPr lang="en-US" sz="2000" i="1" dirty="0">
                <a:solidFill>
                  <a:schemeClr val="bg1"/>
                </a:solidFill>
              </a:rPr>
              <a:t>Adultery</a:t>
            </a:r>
            <a:r>
              <a:rPr lang="en-US" sz="2000" dirty="0">
                <a:solidFill>
                  <a:schemeClr val="bg1"/>
                </a:solidFill>
              </a:rPr>
              <a:t>, book 2: The fact that the </a:t>
            </a:r>
            <a:r>
              <a:rPr lang="en-US" sz="2000" i="1" dirty="0">
                <a:solidFill>
                  <a:schemeClr val="bg1"/>
                </a:solidFill>
              </a:rPr>
              <a:t>lex Julia</a:t>
            </a:r>
            <a:r>
              <a:rPr lang="en-US" sz="2000" dirty="0">
                <a:solidFill>
                  <a:schemeClr val="bg1"/>
                </a:solidFill>
              </a:rPr>
              <a:t> on adultery forbids a woman found guilty to give evidence shows that women have the right to give evidence at a trial,” which draws the same negative inference from the same statute</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7851455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Had they gone too </a:t>
            </a:r>
            <a:r>
              <a:rPr lang="en-US" sz="2400" dirty="0" smtClean="0"/>
              <a:t>far?: limiting exclusion of women (cont’d)</a:t>
            </a:r>
            <a:endParaRPr lang="en-US" altLang="en-US" sz="2400" dirty="0"/>
          </a:p>
        </p:txBody>
      </p:sp>
      <p:sp>
        <p:nvSpPr>
          <p:cNvPr id="8" name="TextBox 7"/>
          <p:cNvSpPr txBox="1"/>
          <p:nvPr/>
        </p:nvSpPr>
        <p:spPr>
          <a:xfrm>
            <a:off x="457200" y="673769"/>
            <a:ext cx="8686800" cy="3785652"/>
          </a:xfrm>
          <a:prstGeom prst="rect">
            <a:avLst/>
          </a:prstGeom>
          <a:noFill/>
        </p:spPr>
        <p:txBody>
          <a:bodyPr wrap="square">
            <a:spAutoFit/>
          </a:bodyPr>
          <a:lstStyle/>
          <a:p>
            <a:pPr>
              <a:defRPr/>
            </a:pPr>
            <a:r>
              <a:rPr lang="en-US" sz="2000" smtClean="0">
                <a:solidFill>
                  <a:schemeClr val="bg1"/>
                </a:solidFill>
              </a:rPr>
              <a:t>When </a:t>
            </a:r>
            <a:r>
              <a:rPr lang="en-US" sz="2000" dirty="0">
                <a:solidFill>
                  <a:schemeClr val="bg1"/>
                </a:solidFill>
              </a:rPr>
              <a:t>Tancred turns to his canonic sources he does not have much to support his position from Gratian. In the pastiche of sources from Roman law about witnesses that Gratian’s followers put together in C.4 qq.2–3 (Mats., pp. IX–2 to IX–4), they omitted, perhaps deliberately, D.22.5.18, which Tancred cites directly from the Digest</a:t>
            </a:r>
            <a:r>
              <a:rPr lang="en-US" sz="2000" dirty="0" smtClean="0">
                <a:solidFill>
                  <a:schemeClr val="bg1"/>
                </a:solidFill>
              </a:rPr>
              <a:t>.</a:t>
            </a:r>
          </a:p>
          <a:p>
            <a:pPr>
              <a:defRPr/>
            </a:pPr>
            <a:endParaRPr lang="en-US" sz="1000" dirty="0">
              <a:solidFill>
                <a:schemeClr val="bg1"/>
              </a:solidFill>
            </a:endParaRPr>
          </a:p>
          <a:p>
            <a:pPr>
              <a:defRPr/>
            </a:pPr>
            <a:r>
              <a:rPr lang="en-US" sz="2000" dirty="0" smtClean="0">
                <a:solidFill>
                  <a:schemeClr val="bg1"/>
                </a:solidFill>
              </a:rPr>
              <a:t>Tancred </a:t>
            </a:r>
            <a:r>
              <a:rPr lang="en-US" sz="2000" dirty="0">
                <a:solidFill>
                  <a:schemeClr val="bg1"/>
                </a:solidFill>
              </a:rPr>
              <a:t>cites another pastiche of Roman-law sources put in by Gratian’s followers in C.15 q.3 c.2 [p</a:t>
            </a:r>
            <a:r>
              <a:rPr lang="en-US" sz="2000">
                <a:solidFill>
                  <a:schemeClr val="bg1"/>
                </a:solidFill>
              </a:rPr>
              <a:t>. </a:t>
            </a:r>
            <a:r>
              <a:rPr lang="en-US" sz="2000" smtClean="0">
                <a:solidFill>
                  <a:schemeClr val="bg1"/>
                </a:solidFill>
              </a:rPr>
              <a:t>IX–10]. </a:t>
            </a:r>
            <a:r>
              <a:rPr lang="en-US" sz="2000" dirty="0">
                <a:solidFill>
                  <a:schemeClr val="bg1"/>
                </a:solidFill>
              </a:rPr>
              <a:t>The full text is given on the outline. It clearly allows women to be accusers in criminal cases in which they are particularly concerned and seems to allow them to be witnesses in other kinds of criminal cases as well. The role of an accuser and the role of a witness, however, can be separated</a:t>
            </a:r>
            <a:r>
              <a:rPr lang="en-US" sz="2000" dirty="0" smtClean="0">
                <a:solidFill>
                  <a:schemeClr val="bg1"/>
                </a:solidFill>
              </a:rPr>
              <a:t>.</a:t>
            </a:r>
          </a:p>
          <a:p>
            <a:pPr>
              <a:defRPr/>
            </a:pPr>
            <a:endParaRPr lang="en-US" sz="1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014631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Had they gone too </a:t>
            </a:r>
            <a:r>
              <a:rPr lang="en-US" sz="2400" dirty="0" smtClean="0"/>
              <a:t>far?: limiting exclusion of women (cont’d)</a:t>
            </a:r>
            <a:endParaRPr lang="en-US" altLang="en-US" sz="2400" dirty="0"/>
          </a:p>
        </p:txBody>
      </p:sp>
      <p:sp>
        <p:nvSpPr>
          <p:cNvPr id="8" name="TextBox 7"/>
          <p:cNvSpPr txBox="1"/>
          <p:nvPr/>
        </p:nvSpPr>
        <p:spPr>
          <a:xfrm>
            <a:off x="457200" y="673769"/>
            <a:ext cx="8686800" cy="5786199"/>
          </a:xfrm>
          <a:prstGeom prst="rect">
            <a:avLst/>
          </a:prstGeom>
          <a:noFill/>
        </p:spPr>
        <p:txBody>
          <a:bodyPr wrap="square">
            <a:spAutoFit/>
          </a:bodyPr>
          <a:lstStyle/>
          <a:p>
            <a:pPr>
              <a:defRPr/>
            </a:pPr>
            <a:r>
              <a:rPr lang="en-US" sz="2000" dirty="0" smtClean="0">
                <a:solidFill>
                  <a:schemeClr val="bg1"/>
                </a:solidFill>
              </a:rPr>
              <a:t>The </a:t>
            </a:r>
            <a:r>
              <a:rPr lang="en-US" sz="2000" dirty="0">
                <a:solidFill>
                  <a:schemeClr val="bg1"/>
                </a:solidFill>
              </a:rPr>
              <a:t>question, then, is what will be taken as the principle and what the exception?  Gratian seems to acknowledge and Gregory I, whom he cites, certainly did [1 Comp. 2.13.4, p</a:t>
            </a:r>
            <a:r>
              <a:rPr lang="en-US" sz="2000">
                <a:solidFill>
                  <a:schemeClr val="bg1"/>
                </a:solidFill>
              </a:rPr>
              <a:t>. </a:t>
            </a:r>
            <a:r>
              <a:rPr lang="en-US" sz="2000" smtClean="0">
                <a:solidFill>
                  <a:schemeClr val="bg1"/>
                </a:solidFill>
              </a:rPr>
              <a:t>IX–10] </a:t>
            </a:r>
            <a:r>
              <a:rPr lang="en-US" sz="2000" dirty="0">
                <a:solidFill>
                  <a:schemeClr val="bg1"/>
                </a:solidFill>
              </a:rPr>
              <a:t>that women could accuse clerics of crimes when the crime was committed against that woman: “Since various crimes have been reported to us of the person of Epiphanius a priest, it is necessary that you examine everything quite carefully, and you are to hasten to bring here either the women (</a:t>
            </a:r>
            <a:r>
              <a:rPr lang="en-US" sz="2000" i="1" dirty="0">
                <a:solidFill>
                  <a:schemeClr val="bg1"/>
                </a:solidFill>
              </a:rPr>
              <a:t>mulieres</a:t>
            </a:r>
            <a:r>
              <a:rPr lang="en-US" sz="2000" dirty="0">
                <a:solidFill>
                  <a:schemeClr val="bg1"/>
                </a:solidFill>
              </a:rPr>
              <a:t>) with whom he is said to have had dealings or others whom you feel know anything about the same case, so that by ecclesiastical compulsion what is true can clearly be revealed</a:t>
            </a:r>
            <a:r>
              <a:rPr lang="en-US" sz="2000" dirty="0" smtClean="0">
                <a:solidFill>
                  <a:schemeClr val="bg1"/>
                </a:solidFill>
              </a:rPr>
              <a:t>.”</a:t>
            </a:r>
          </a:p>
          <a:p>
            <a:pPr>
              <a:defRPr/>
            </a:pPr>
            <a:endParaRPr lang="en-US" sz="1000" dirty="0">
              <a:solidFill>
                <a:schemeClr val="bg1"/>
              </a:solidFill>
            </a:endParaRPr>
          </a:p>
          <a:p>
            <a:pPr>
              <a:defRPr/>
            </a:pPr>
            <a:r>
              <a:rPr lang="en-US" sz="2000" dirty="0">
                <a:solidFill>
                  <a:schemeClr val="bg1"/>
                </a:solidFill>
              </a:rPr>
              <a:t>Into this mix of authorities, some practicalities had emerged recently. Pope Clement III, a slightly older contemporary of Tancred’s, dealing not with women but with father and son, says that relatives may be admitted in marriage cases. 1 Comp. 4.17.1 [p</a:t>
            </a:r>
            <a:r>
              <a:rPr lang="en-US" sz="2000">
                <a:solidFill>
                  <a:schemeClr val="bg1"/>
                </a:solidFill>
              </a:rPr>
              <a:t>. </a:t>
            </a:r>
            <a:r>
              <a:rPr lang="en-US" sz="2000" smtClean="0">
                <a:solidFill>
                  <a:schemeClr val="bg1"/>
                </a:solidFill>
              </a:rPr>
              <a:t>IX–10]: </a:t>
            </a:r>
            <a:r>
              <a:rPr lang="en-US" sz="2000" dirty="0">
                <a:solidFill>
                  <a:schemeClr val="bg1"/>
                </a:solidFill>
              </a:rPr>
              <a:t>“It seems to us . . . . Moreover, that parents, brothers and relatives of both sexes be admitted in their testifying to uphold or invalidate the marriage is approved both by ancient custom and the laws, and is similarly approved by both divine and human laws</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5562410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Had they gone too </a:t>
            </a:r>
            <a:r>
              <a:rPr lang="en-US" sz="2400" dirty="0" smtClean="0"/>
              <a:t>far?: limiting exclusion of women (cont’d)</a:t>
            </a:r>
            <a:endParaRPr lang="en-US" altLang="en-US" sz="2400" dirty="0"/>
          </a:p>
        </p:txBody>
      </p:sp>
      <p:sp>
        <p:nvSpPr>
          <p:cNvPr id="8" name="TextBox 7"/>
          <p:cNvSpPr txBox="1"/>
          <p:nvPr/>
        </p:nvSpPr>
        <p:spPr>
          <a:xfrm>
            <a:off x="457200" y="673769"/>
            <a:ext cx="8686800" cy="5940088"/>
          </a:xfrm>
          <a:prstGeom prst="rect">
            <a:avLst/>
          </a:prstGeom>
          <a:noFill/>
        </p:spPr>
        <p:txBody>
          <a:bodyPr wrap="square">
            <a:spAutoFit/>
          </a:bodyPr>
          <a:lstStyle/>
          <a:p>
            <a:pPr>
              <a:defRPr/>
            </a:pPr>
            <a:r>
              <a:rPr lang="en-US" sz="2000" smtClean="0">
                <a:solidFill>
                  <a:schemeClr val="bg1"/>
                </a:solidFill>
              </a:rPr>
              <a:t>And </a:t>
            </a:r>
            <a:r>
              <a:rPr lang="en-US" sz="2000" dirty="0">
                <a:solidFill>
                  <a:schemeClr val="bg1"/>
                </a:solidFill>
              </a:rPr>
              <a:t>Innocent III, the reigning pope when Tancred writes, confirms this in 3 Comp. 2.12.6 [p</a:t>
            </a:r>
            <a:r>
              <a:rPr lang="en-US" sz="2000">
                <a:solidFill>
                  <a:schemeClr val="bg1"/>
                </a:solidFill>
              </a:rPr>
              <a:t>. </a:t>
            </a:r>
            <a:r>
              <a:rPr lang="en-US" sz="2000" smtClean="0">
                <a:solidFill>
                  <a:schemeClr val="bg1"/>
                </a:solidFill>
              </a:rPr>
              <a:t>IX–11]: </a:t>
            </a:r>
            <a:r>
              <a:rPr lang="en-US" sz="2000" dirty="0">
                <a:solidFill>
                  <a:schemeClr val="bg1"/>
                </a:solidFill>
              </a:rPr>
              <a:t>“Since however about the marriage which the same [bishop-]elect is said to have contracted with a widow, witnesses were not received on account of the obstacle of appeal on the ground that laymen and women might not be received on such an article against him, as your letters intimated to us, although the messengers of the elect tried to prove otherwise before us, we, so that the objection of such an irregularity not remain undecided, commit to your discretion by apostolic writing and command that you receive legally witnesses, be they laymen or women, so long as they are fitting, who are brought forward to prove this within a month, and that you examine them prudently, solemnly excommunicating anyone who presumes to impede them from giving testimony to the truth.”</a:t>
            </a:r>
          </a:p>
          <a:p>
            <a:pPr>
              <a:defRPr/>
            </a:pPr>
            <a:endParaRPr lang="en-US" sz="2000" dirty="0" smtClean="0">
              <a:solidFill>
                <a:schemeClr val="bg1"/>
              </a:solidFill>
            </a:endParaRPr>
          </a:p>
          <a:p>
            <a:pPr>
              <a:defRPr/>
            </a:pPr>
            <a:r>
              <a:rPr lang="en-US" sz="2000" dirty="0" smtClean="0">
                <a:solidFill>
                  <a:schemeClr val="bg1"/>
                </a:solidFill>
              </a:rPr>
              <a:t>We’re </a:t>
            </a:r>
            <a:r>
              <a:rPr lang="en-US" sz="2000" dirty="0">
                <a:solidFill>
                  <a:schemeClr val="bg1"/>
                </a:solidFill>
              </a:rPr>
              <a:t>still not entirely out of the woods. Particularly odd is the fact that </a:t>
            </a:r>
            <a:endParaRPr lang="en-US" sz="2000" dirty="0" smtClean="0">
              <a:solidFill>
                <a:schemeClr val="bg1"/>
              </a:solidFill>
            </a:endParaRPr>
          </a:p>
          <a:p>
            <a:pPr>
              <a:defRPr/>
            </a:pPr>
            <a:r>
              <a:rPr lang="en-US" sz="2000" dirty="0" smtClean="0">
                <a:solidFill>
                  <a:schemeClr val="bg1"/>
                </a:solidFill>
              </a:rPr>
              <a:t>Tancred </a:t>
            </a:r>
            <a:r>
              <a:rPr lang="en-US" sz="2000" dirty="0">
                <a:solidFill>
                  <a:schemeClr val="bg1"/>
                </a:solidFill>
              </a:rPr>
              <a:t>includes criminal cases among the ones in which women cannot testify, whereas many of the cases that led him to undercut his basic passages come from the criminal context. There will be more development of this topic later.</a:t>
            </a:r>
          </a:p>
          <a:p>
            <a:pP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2636844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Had they gone too far</a:t>
            </a:r>
            <a:r>
              <a:rPr lang="en-US" sz="2400" dirty="0" smtClean="0"/>
              <a:t>? </a:t>
            </a:r>
            <a:r>
              <a:rPr lang="en-US" sz="2400" dirty="0"/>
              <a:t>(</a:t>
            </a:r>
            <a:r>
              <a:rPr lang="en-US" sz="2400" dirty="0" smtClean="0"/>
              <a:t>cont’d</a:t>
            </a:r>
            <a:r>
              <a:rPr lang="en-US" sz="2400" dirty="0"/>
              <a:t>)</a:t>
            </a:r>
            <a:r>
              <a:rPr lang="en-US" sz="2400" dirty="0" smtClean="0"/>
              <a:t>: exclusion </a:t>
            </a:r>
            <a:r>
              <a:rPr lang="en-US" sz="2400" dirty="0"/>
              <a:t>of </a:t>
            </a:r>
            <a:r>
              <a:rPr lang="en-US" sz="2400" dirty="0" smtClean="0"/>
              <a:t>paupers</a:t>
            </a:r>
            <a:endParaRPr lang="en-US" altLang="en-US" sz="2400" dirty="0"/>
          </a:p>
        </p:txBody>
      </p:sp>
      <p:sp>
        <p:nvSpPr>
          <p:cNvPr id="8" name="TextBox 7"/>
          <p:cNvSpPr txBox="1"/>
          <p:nvPr/>
        </p:nvSpPr>
        <p:spPr>
          <a:xfrm>
            <a:off x="217488" y="673769"/>
            <a:ext cx="8686800" cy="5170646"/>
          </a:xfrm>
          <a:prstGeom prst="rect">
            <a:avLst/>
          </a:prstGeom>
          <a:noFill/>
        </p:spPr>
        <p:txBody>
          <a:bodyPr wrap="square">
            <a:spAutoFit/>
          </a:bodyPr>
          <a:lstStyle/>
          <a:p>
            <a:pPr>
              <a:defRPr/>
            </a:pPr>
            <a:r>
              <a:rPr lang="en-US" sz="2000" dirty="0">
                <a:solidFill>
                  <a:schemeClr val="bg1"/>
                </a:solidFill>
              </a:rPr>
              <a:t>“Paupers are prohibited from testimony, both by the law of the forum and by the law of heaven. C.2 q.1 c.7 s.3, c.14; Nov. 90.1. And some say this only obtains in criminal cases, and [others] that it generally obtains of any pauper who has less then fifty </a:t>
            </a:r>
            <a:r>
              <a:rPr lang="en-US" sz="2000" i="1" dirty="0">
                <a:solidFill>
                  <a:schemeClr val="bg1"/>
                </a:solidFill>
              </a:rPr>
              <a:t>aurei</a:t>
            </a:r>
            <a:r>
              <a:rPr lang="en-US" sz="2000" dirty="0">
                <a:solidFill>
                  <a:schemeClr val="bg1"/>
                </a:solidFill>
              </a:rPr>
              <a:t>. To me it seems that this is said only of those paupers who are presumed to suppress the truth upon receiving money, for if the witness is honest, so that there is no presumption against him that he would lie for money, he ought not be excluded from testimony; otherwise you would have the say that many holy and religious men, and even the apostles themselves, ought to be excluded, for they were paupers, having nothing</a:t>
            </a:r>
            <a:r>
              <a:rPr lang="en-US" sz="2000" dirty="0" smtClean="0">
                <a:solidFill>
                  <a:schemeClr val="bg1"/>
                </a:solidFill>
              </a:rPr>
              <a:t>.”</a:t>
            </a:r>
          </a:p>
          <a:p>
            <a:pPr>
              <a:defRPr/>
            </a:pPr>
            <a:endParaRPr lang="en-US" sz="1000" dirty="0">
              <a:solidFill>
                <a:schemeClr val="bg1"/>
              </a:solidFill>
            </a:endParaRPr>
          </a:p>
          <a:p>
            <a:pPr>
              <a:defRPr/>
            </a:pPr>
            <a:r>
              <a:rPr lang="en-US" sz="2000">
                <a:solidFill>
                  <a:schemeClr val="bg1"/>
                </a:solidFill>
              </a:rPr>
              <a:t>The basic statement of the rule is supported by the following texts, all of which are quoted in full on the outline: C.2 q.1 c.7 s.3 (p. IX–14) comes from a remarkable letter of Gregory I. It is one of the few genuine pieces of canonic material that Gratian’s followers had on this topic. It says flat out that both accusers and witnesses should not be inopes, literally ‘lacking in resources’.</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7146237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Had they gone too far</a:t>
            </a:r>
            <a:r>
              <a:rPr lang="en-US" sz="2400" dirty="0" smtClean="0"/>
              <a:t>?: exclusion </a:t>
            </a:r>
            <a:r>
              <a:rPr lang="en-US" sz="2400" dirty="0"/>
              <a:t>of </a:t>
            </a:r>
            <a:r>
              <a:rPr lang="en-US" sz="2400" dirty="0" smtClean="0"/>
              <a:t>paupers </a:t>
            </a:r>
            <a:r>
              <a:rPr lang="en-US" sz="2400" dirty="0"/>
              <a:t>(</a:t>
            </a:r>
            <a:r>
              <a:rPr lang="en-US" sz="2400" dirty="0" smtClean="0"/>
              <a:t>cont’d</a:t>
            </a:r>
            <a:r>
              <a:rPr lang="en-US" sz="2400" dirty="0"/>
              <a:t>)</a:t>
            </a:r>
            <a:endParaRPr lang="en-US" altLang="en-US" sz="2400" dirty="0"/>
          </a:p>
        </p:txBody>
      </p:sp>
      <p:sp>
        <p:nvSpPr>
          <p:cNvPr id="8" name="TextBox 7"/>
          <p:cNvSpPr txBox="1"/>
          <p:nvPr/>
        </p:nvSpPr>
        <p:spPr>
          <a:xfrm>
            <a:off x="217488" y="673769"/>
            <a:ext cx="8686800" cy="4093428"/>
          </a:xfrm>
          <a:prstGeom prst="rect">
            <a:avLst/>
          </a:prstGeom>
          <a:noFill/>
        </p:spPr>
        <p:txBody>
          <a:bodyPr wrap="square">
            <a:spAutoFit/>
          </a:bodyPr>
          <a:lstStyle/>
          <a:p>
            <a:pPr>
              <a:defRPr/>
            </a:pPr>
            <a:r>
              <a:rPr lang="en-US" sz="2000">
                <a:solidFill>
                  <a:schemeClr val="bg1"/>
                </a:solidFill>
              </a:rPr>
              <a:t>C.2 q.1 c.14 (p</a:t>
            </a:r>
            <a:r>
              <a:rPr lang="en-US" sz="2000">
                <a:solidFill>
                  <a:schemeClr val="bg1"/>
                </a:solidFill>
              </a:rPr>
              <a:t>. </a:t>
            </a:r>
            <a:r>
              <a:rPr lang="en-US" sz="2000" smtClean="0">
                <a:solidFill>
                  <a:schemeClr val="bg1"/>
                </a:solidFill>
              </a:rPr>
              <a:t>IX–14) </a:t>
            </a:r>
            <a:r>
              <a:rPr lang="en-US" sz="2000">
                <a:solidFill>
                  <a:schemeClr val="bg1"/>
                </a:solidFill>
              </a:rPr>
              <a:t>is one of the pieces of Roman law that Gratian’s followers added to the work. It mentions a requirement that accusers, not witnesses, have property worth at least fifty aurei (</a:t>
            </a:r>
            <a:r>
              <a:rPr lang="en-US" sz="2000">
                <a:solidFill>
                  <a:schemeClr val="bg1"/>
                </a:solidFill>
              </a:rPr>
              <a:t>D.48.2.10</a:t>
            </a:r>
            <a:r>
              <a:rPr lang="en-US" sz="2000" smtClean="0">
                <a:solidFill>
                  <a:schemeClr val="bg1"/>
                </a:solidFill>
              </a:rPr>
              <a:t>).</a:t>
            </a:r>
          </a:p>
          <a:p>
            <a:pPr>
              <a:defRPr/>
            </a:pPr>
            <a:endParaRPr lang="en-US" sz="1000" dirty="0">
              <a:solidFill>
                <a:schemeClr val="bg1"/>
              </a:solidFill>
            </a:endParaRPr>
          </a:p>
          <a:p>
            <a:pPr>
              <a:defRPr/>
            </a:pPr>
            <a:r>
              <a:rPr lang="en-US" sz="2000">
                <a:solidFill>
                  <a:schemeClr val="bg1"/>
                </a:solidFill>
              </a:rPr>
              <a:t>Nov. </a:t>
            </a:r>
            <a:r>
              <a:rPr lang="en-US" sz="2000">
                <a:solidFill>
                  <a:schemeClr val="bg1"/>
                </a:solidFill>
              </a:rPr>
              <a:t>90.1 </a:t>
            </a:r>
            <a:r>
              <a:rPr lang="en-US" sz="2000" smtClean="0">
                <a:solidFill>
                  <a:schemeClr val="bg1"/>
                </a:solidFill>
              </a:rPr>
              <a:t>(new trans.  on outline) </a:t>
            </a:r>
            <a:r>
              <a:rPr lang="en-US" sz="2000">
                <a:solidFill>
                  <a:schemeClr val="bg1"/>
                </a:solidFill>
              </a:rPr>
              <a:t>does apply to witnesses, but seems to be limited to the situation in Constantinople. Also, the qualifiction at the end of the text gives Tancred an opportunity to make an exception for those whose lives are regular and </a:t>
            </a:r>
            <a:r>
              <a:rPr lang="en-US" sz="2000">
                <a:solidFill>
                  <a:schemeClr val="bg1"/>
                </a:solidFill>
              </a:rPr>
              <a:t>blameless</a:t>
            </a:r>
            <a:r>
              <a:rPr lang="en-US" sz="2000" smtClean="0">
                <a:solidFill>
                  <a:schemeClr val="bg1"/>
                </a:solidFill>
              </a:rPr>
              <a:t>.</a:t>
            </a:r>
          </a:p>
          <a:p>
            <a:pPr>
              <a:defRPr/>
            </a:pPr>
            <a:endParaRPr lang="en-US" sz="1000" smtClean="0">
              <a:solidFill>
                <a:schemeClr val="bg1"/>
              </a:solidFill>
            </a:endParaRPr>
          </a:p>
          <a:p>
            <a:pPr>
              <a:defRPr/>
            </a:pPr>
            <a:r>
              <a:rPr lang="en-US" sz="2000">
                <a:solidFill>
                  <a:schemeClr val="bg1"/>
                </a:solidFill>
              </a:rPr>
              <a:t>Tancred’s statment to the contrary, which is not supported by any citation to authority, comes right out of the Bible. Something has to be wrong with a rule that suggests that the twelve apostles could not testify. This could have been particularly in Tancred’s mind because Innocent III had approved the Franciscan order with its commitment to poverty in 1210.</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63390471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90875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Had they gone too far?: </a:t>
            </a:r>
            <a:r>
              <a:rPr lang="en-US" sz="2400" i="1" dirty="0" smtClean="0"/>
              <a:t>Licet </a:t>
            </a:r>
            <a:r>
              <a:rPr lang="en-US" sz="2400" i="1" dirty="0"/>
              <a:t>Heli</a:t>
            </a:r>
            <a:r>
              <a:rPr lang="en-US" sz="2400" dirty="0"/>
              <a:t>, 3 Comp. 5.2.3 (= X 5.3.31) (Innocent III [1199], p</a:t>
            </a:r>
            <a:r>
              <a:rPr lang="en-US" sz="2400"/>
              <a:t>. </a:t>
            </a:r>
            <a:r>
              <a:rPr lang="en-US" sz="2400" smtClean="0"/>
              <a:t>IX–13 to IX–14)</a:t>
            </a:r>
            <a:endParaRPr lang="en-US" altLang="en-US" sz="2400" dirty="0"/>
          </a:p>
        </p:txBody>
      </p:sp>
      <p:sp>
        <p:nvSpPr>
          <p:cNvPr id="8" name="TextBox 7"/>
          <p:cNvSpPr txBox="1"/>
          <p:nvPr/>
        </p:nvSpPr>
        <p:spPr>
          <a:xfrm>
            <a:off x="318977" y="1024643"/>
            <a:ext cx="8825023" cy="4555093"/>
          </a:xfrm>
          <a:prstGeom prst="rect">
            <a:avLst/>
          </a:prstGeom>
          <a:noFill/>
        </p:spPr>
        <p:txBody>
          <a:bodyPr wrap="square">
            <a:spAutoFit/>
          </a:bodyPr>
          <a:lstStyle/>
          <a:p>
            <a:pPr>
              <a:defRPr/>
            </a:pPr>
            <a:r>
              <a:rPr lang="en-US" sz="2000" dirty="0">
                <a:solidFill>
                  <a:schemeClr val="bg1"/>
                </a:solidFill>
              </a:rPr>
              <a:t>Tancred cites </a:t>
            </a:r>
            <a:r>
              <a:rPr lang="en-US" sz="2000" i="1" dirty="0" smtClean="0">
                <a:solidFill>
                  <a:schemeClr val="bg1"/>
                </a:solidFill>
              </a:rPr>
              <a:t>Licet Heli</a:t>
            </a:r>
            <a:r>
              <a:rPr lang="en-US" sz="2000" dirty="0" smtClean="0">
                <a:solidFill>
                  <a:schemeClr val="bg1"/>
                </a:solidFill>
              </a:rPr>
              <a:t> </a:t>
            </a:r>
            <a:r>
              <a:rPr lang="en-US" sz="2000" dirty="0">
                <a:solidFill>
                  <a:schemeClr val="bg1"/>
                </a:solidFill>
              </a:rPr>
              <a:t>in three different </a:t>
            </a:r>
            <a:r>
              <a:rPr lang="en-US" sz="2000" dirty="0" smtClean="0">
                <a:solidFill>
                  <a:schemeClr val="bg1"/>
                </a:solidFill>
              </a:rPr>
              <a:t>places: (1) in </a:t>
            </a:r>
            <a:r>
              <a:rPr lang="en-US" sz="2000" dirty="0">
                <a:solidFill>
                  <a:schemeClr val="bg1"/>
                </a:solidFill>
              </a:rPr>
              <a:t>support of the proposition that the infamous may testify in the case of something called “excepted crimes”; </a:t>
            </a:r>
            <a:r>
              <a:rPr lang="en-US" sz="2000" dirty="0" smtClean="0">
                <a:solidFill>
                  <a:schemeClr val="bg1"/>
                </a:solidFill>
              </a:rPr>
              <a:t>(2) in </a:t>
            </a:r>
            <a:r>
              <a:rPr lang="en-US" sz="2000" dirty="0">
                <a:solidFill>
                  <a:schemeClr val="bg1"/>
                </a:solidFill>
              </a:rPr>
              <a:t>support of the proposition that criminals may testify in the case of excepted crimes; and </a:t>
            </a:r>
            <a:r>
              <a:rPr lang="en-US" sz="2000" dirty="0" smtClean="0">
                <a:solidFill>
                  <a:schemeClr val="bg1"/>
                </a:solidFill>
              </a:rPr>
              <a:t>(3) </a:t>
            </a:r>
            <a:r>
              <a:rPr lang="en-US" sz="2000" dirty="0">
                <a:solidFill>
                  <a:schemeClr val="bg1"/>
                </a:solidFill>
              </a:rPr>
              <a:t>in support of the proposition that capital enemies and conspirators are to be heard in no situation</a:t>
            </a:r>
            <a:r>
              <a:rPr lang="en-US" sz="2000" dirty="0" smtClean="0">
                <a:solidFill>
                  <a:schemeClr val="bg1"/>
                </a:solidFill>
              </a:rPr>
              <a:t>.</a:t>
            </a:r>
          </a:p>
          <a:p>
            <a:pPr>
              <a:defRPr/>
            </a:pPr>
            <a:endParaRPr lang="en-US" sz="1000" dirty="0">
              <a:solidFill>
                <a:schemeClr val="bg1"/>
              </a:solidFill>
            </a:endParaRPr>
          </a:p>
          <a:p>
            <a:pPr>
              <a:defRPr/>
            </a:pPr>
            <a:r>
              <a:rPr lang="en-US" sz="2000" dirty="0">
                <a:solidFill>
                  <a:schemeClr val="bg1"/>
                </a:solidFill>
              </a:rPr>
              <a:t>The decretal is known as </a:t>
            </a:r>
            <a:r>
              <a:rPr lang="en-US" sz="2000" i="1" dirty="0">
                <a:solidFill>
                  <a:schemeClr val="bg1"/>
                </a:solidFill>
              </a:rPr>
              <a:t>Licet Heli </a:t>
            </a:r>
            <a:r>
              <a:rPr lang="en-US" sz="2000" dirty="0">
                <a:solidFill>
                  <a:schemeClr val="bg1"/>
                </a:solidFill>
              </a:rPr>
              <a:t>from its first words; it was issued by Innocent III in 1199, in the case of the abbot of Pomposa, who was accused, among other things, of simony. The decretal is famous because it says that simony should be dealt with by a new form of procedure, an inquisitorial process, in which the judge of his own motion questions those who know about the incident and proceeds to make a ruling. The judge does not have to wait until someone makes a formal accusation, nor is he bound by the elaborate set of procedural rules that limit those who can make such an accusation and those who can testify about it</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6200190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Had they gone too far?: </a:t>
            </a:r>
            <a:r>
              <a:rPr lang="en-US" sz="2400" i="1" dirty="0" smtClean="0"/>
              <a:t>Licet Heli</a:t>
            </a:r>
            <a:r>
              <a:rPr lang="en-US" sz="2400" dirty="0" smtClean="0"/>
              <a:t> (cont’d)</a:t>
            </a:r>
            <a:endParaRPr lang="en-US" altLang="en-US" sz="2400" dirty="0"/>
          </a:p>
        </p:txBody>
      </p:sp>
      <p:sp>
        <p:nvSpPr>
          <p:cNvPr id="8" name="TextBox 7"/>
          <p:cNvSpPr txBox="1"/>
          <p:nvPr/>
        </p:nvSpPr>
        <p:spPr>
          <a:xfrm>
            <a:off x="268232" y="673769"/>
            <a:ext cx="8825023" cy="3785652"/>
          </a:xfrm>
          <a:prstGeom prst="rect">
            <a:avLst/>
          </a:prstGeom>
          <a:noFill/>
        </p:spPr>
        <p:txBody>
          <a:bodyPr wrap="square">
            <a:spAutoFit/>
          </a:bodyPr>
          <a:lstStyle/>
          <a:p>
            <a:pPr>
              <a:defRPr/>
            </a:pPr>
            <a:r>
              <a:rPr lang="en-US" sz="2000" dirty="0" smtClean="0">
                <a:solidFill>
                  <a:schemeClr val="bg1"/>
                </a:solidFill>
              </a:rPr>
              <a:t>Innocent </a:t>
            </a:r>
            <a:r>
              <a:rPr lang="en-US" sz="2000" dirty="0">
                <a:solidFill>
                  <a:schemeClr val="bg1"/>
                </a:solidFill>
              </a:rPr>
              <a:t>sums up the arguments made in the case as follows: “And because simony in many ways seemed to have been proven by witnesses against the same abbot, he opposed many exceptions against the witnesses, on which there was a great dispute on both sides, some asserted that in the crime of simony as in the crime of treason (</a:t>
            </a:r>
            <a:r>
              <a:rPr lang="en-US" sz="2000" i="1" dirty="0">
                <a:solidFill>
                  <a:schemeClr val="bg1"/>
                </a:solidFill>
              </a:rPr>
              <a:t>laesa maiestas</a:t>
            </a:r>
            <a:r>
              <a:rPr lang="en-US" sz="2000" dirty="0">
                <a:solidFill>
                  <a:schemeClr val="bg1"/>
                </a:solidFill>
              </a:rPr>
              <a:t>) all indifferently, both infamous and criminals were to be admitted not only to accusation but also to testifying, others replying to the contrary that although these two crimes are deemed as equal with regard to accusation, they differ in many ways, since one penalty is imposed for one and another penalty for the other, and there is a distinction between the person of the accuser and the person of the witness, since crimes are proved not by accusers but by witnesses, many reasons and arguments being brought forth about this</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640626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115888"/>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Procedural </a:t>
            </a:r>
            <a:r>
              <a:rPr lang="en-US" sz="2400" dirty="0" smtClean="0"/>
              <a:t>law before </a:t>
            </a:r>
            <a:r>
              <a:rPr lang="en-US" sz="2400" dirty="0" smtClean="0"/>
              <a:t>the glossators</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TextBox 1"/>
          <p:cNvSpPr txBox="1"/>
          <p:nvPr/>
        </p:nvSpPr>
        <p:spPr>
          <a:xfrm>
            <a:off x="363682" y="700904"/>
            <a:ext cx="8433881" cy="2862322"/>
          </a:xfrm>
          <a:prstGeom prst="rect">
            <a:avLst/>
          </a:prstGeom>
          <a:noFill/>
        </p:spPr>
        <p:txBody>
          <a:bodyPr wrap="square" rtlCol="0">
            <a:spAutoFit/>
          </a:bodyPr>
          <a:lstStyle/>
          <a:p>
            <a:r>
              <a:rPr lang="en-US" sz="2000" dirty="0" smtClean="0">
                <a:solidFill>
                  <a:schemeClr val="bg1"/>
                </a:solidFill>
              </a:rPr>
              <a:t>When </a:t>
            </a:r>
            <a:r>
              <a:rPr lang="en-US" sz="2000" dirty="0">
                <a:solidFill>
                  <a:schemeClr val="bg1"/>
                </a:solidFill>
              </a:rPr>
              <a:t>the glossators set out to create Romano-canonical procedure, the material that they had from the past was singularly unhelpful. In the case of Roman law the problem was that the texts in the Digest are dependent on a type of procedure that was no longer in use in Justinian’s time; so the compilers tended to leave out procedural material in the Digest. There is more procedural material in the Code and the Novels, enough to show the basic outlines of the procedural system of Justinian’s time, known as the </a:t>
            </a:r>
            <a:r>
              <a:rPr lang="en-US" sz="2000" i="1" dirty="0">
                <a:solidFill>
                  <a:schemeClr val="bg1"/>
                </a:solidFill>
              </a:rPr>
              <a:t>extraordinaria cognitio</a:t>
            </a:r>
            <a:r>
              <a:rPr lang="en-US" sz="2000" dirty="0">
                <a:solidFill>
                  <a:schemeClr val="bg1"/>
                </a:solidFill>
              </a:rPr>
              <a:t>, but no one ever tells us the basics, and there is much that is still unknown </a:t>
            </a:r>
            <a:r>
              <a:rPr lang="en-US" sz="2000">
                <a:solidFill>
                  <a:schemeClr val="bg1"/>
                </a:solidFill>
              </a:rPr>
              <a:t>about </a:t>
            </a:r>
            <a:r>
              <a:rPr lang="en-US" sz="2000" smtClean="0">
                <a:solidFill>
                  <a:schemeClr val="bg1"/>
                </a:solidFill>
              </a:rPr>
              <a:t>it</a:t>
            </a:r>
            <a:endParaRPr lang="en-US" sz="2000" dirty="0">
              <a:solidFill>
                <a:schemeClr val="bg1"/>
              </a:solidFill>
            </a:endParaRPr>
          </a:p>
        </p:txBody>
      </p:sp>
    </p:spTree>
    <p:extLst>
      <p:ext uri="{BB962C8B-B14F-4D97-AF65-F5344CB8AC3E}">
        <p14:creationId xmlns:p14="http://schemas.microsoft.com/office/powerpoint/2010/main" val="17412430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Had they gone too far?: </a:t>
            </a:r>
            <a:r>
              <a:rPr lang="en-US" sz="2400" i="1" dirty="0" smtClean="0"/>
              <a:t>Licet Heli</a:t>
            </a:r>
            <a:r>
              <a:rPr lang="en-US" sz="2400" dirty="0" smtClean="0"/>
              <a:t> (cont’d)</a:t>
            </a:r>
            <a:endParaRPr lang="en-US" altLang="en-US" sz="2400" dirty="0"/>
          </a:p>
        </p:txBody>
      </p:sp>
      <p:sp>
        <p:nvSpPr>
          <p:cNvPr id="8" name="TextBox 7"/>
          <p:cNvSpPr txBox="1"/>
          <p:nvPr/>
        </p:nvSpPr>
        <p:spPr>
          <a:xfrm>
            <a:off x="268232" y="673769"/>
            <a:ext cx="8825023" cy="3477875"/>
          </a:xfrm>
          <a:prstGeom prst="rect">
            <a:avLst/>
          </a:prstGeom>
          <a:noFill/>
        </p:spPr>
        <p:txBody>
          <a:bodyPr wrap="square">
            <a:spAutoFit/>
          </a:bodyPr>
          <a:lstStyle/>
          <a:p>
            <a:pPr>
              <a:defRPr/>
            </a:pPr>
            <a:r>
              <a:rPr lang="en-US" sz="2000" dirty="0" smtClean="0">
                <a:solidFill>
                  <a:schemeClr val="bg1"/>
                </a:solidFill>
              </a:rPr>
              <a:t>Innocent </a:t>
            </a:r>
            <a:r>
              <a:rPr lang="en-US" sz="2000" dirty="0">
                <a:solidFill>
                  <a:schemeClr val="bg1"/>
                </a:solidFill>
              </a:rPr>
              <a:t>concludes: Lest either the purity of innocence fall confounded or the evil of simony escape unpunished, we, weighing equity, deemed that not all the exceptions proposed against the witnesses be admitted, nor all repelled, but admitted to proof those exceptions that seem to prove that they [the witnesses] proceeded not from the zeal for justice but the tinder of malignity, to wit, conspiracies and capital enmities. We deem that the other opposed objections, like theft and adultery, because of the pervasiveness of the heresy of simony, in comparison with which all crimes are like nothing, are to be rejected, for even if they weaken the confidence in the witness in some measure, they do not totally remove it, especially when other indications (</a:t>
            </a:r>
            <a:r>
              <a:rPr lang="en-US" sz="2000" i="1" dirty="0">
                <a:solidFill>
                  <a:schemeClr val="bg1"/>
                </a:solidFill>
              </a:rPr>
              <a:t>adminicula</a:t>
            </a:r>
            <a:r>
              <a:rPr lang="en-US" sz="2000" dirty="0">
                <a:solidFill>
                  <a:schemeClr val="bg1"/>
                </a:solidFill>
              </a:rPr>
              <a:t>) support</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46815726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Had they gone too far?: </a:t>
            </a:r>
            <a:r>
              <a:rPr lang="en-US" sz="2400" i="1" dirty="0" smtClean="0"/>
              <a:t>Licet Heli</a:t>
            </a:r>
            <a:r>
              <a:rPr lang="en-US" sz="2400" dirty="0" smtClean="0"/>
              <a:t> (cont’d)</a:t>
            </a:r>
            <a:endParaRPr lang="en-US" altLang="en-US" sz="2400" dirty="0"/>
          </a:p>
        </p:txBody>
      </p:sp>
      <p:sp>
        <p:nvSpPr>
          <p:cNvPr id="8" name="TextBox 7"/>
          <p:cNvSpPr txBox="1"/>
          <p:nvPr/>
        </p:nvSpPr>
        <p:spPr>
          <a:xfrm>
            <a:off x="268232" y="673769"/>
            <a:ext cx="8825023" cy="6555641"/>
          </a:xfrm>
          <a:prstGeom prst="rect">
            <a:avLst/>
          </a:prstGeom>
          <a:noFill/>
        </p:spPr>
        <p:txBody>
          <a:bodyPr wrap="square">
            <a:spAutoFit/>
          </a:bodyPr>
          <a:lstStyle/>
          <a:p>
            <a:pPr>
              <a:defRPr/>
            </a:pPr>
            <a:r>
              <a:rPr lang="en-US" sz="2000" dirty="0" smtClean="0">
                <a:solidFill>
                  <a:schemeClr val="bg1"/>
                </a:solidFill>
              </a:rPr>
              <a:t>Tancred</a:t>
            </a:r>
            <a:r>
              <a:rPr lang="en-US" sz="2000" dirty="0">
                <a:solidFill>
                  <a:schemeClr val="bg1"/>
                </a:solidFill>
              </a:rPr>
              <a:t>, with some support from Innocent’s own decretal interpreting </a:t>
            </a:r>
            <a:r>
              <a:rPr lang="en-US" sz="2000" i="1" dirty="0">
                <a:solidFill>
                  <a:schemeClr val="bg1"/>
                </a:solidFill>
              </a:rPr>
              <a:t>Licet Heli</a:t>
            </a:r>
            <a:r>
              <a:rPr lang="en-US" sz="2000" dirty="0">
                <a:solidFill>
                  <a:schemeClr val="bg1"/>
                </a:solidFill>
              </a:rPr>
              <a:t> (3 Comp. 5.2.4, p. IX–17), takes this decretal and runs with it. He applies it to the infamous, an issue that was </a:t>
            </a:r>
            <a:r>
              <a:rPr lang="en-US" sz="2000">
                <a:solidFill>
                  <a:schemeClr val="bg1"/>
                </a:solidFill>
              </a:rPr>
              <a:t>not </a:t>
            </a:r>
            <a:r>
              <a:rPr lang="en-US" sz="2000" smtClean="0">
                <a:solidFill>
                  <a:schemeClr val="bg1"/>
                </a:solidFill>
              </a:rPr>
              <a:t>in the holding in </a:t>
            </a:r>
            <a:r>
              <a:rPr lang="en-US" sz="2000" i="1" smtClean="0">
                <a:solidFill>
                  <a:schemeClr val="bg1"/>
                </a:solidFill>
              </a:rPr>
              <a:t>Licet </a:t>
            </a:r>
            <a:r>
              <a:rPr lang="en-US" sz="2000" i="1" dirty="0">
                <a:solidFill>
                  <a:schemeClr val="bg1"/>
                </a:solidFill>
              </a:rPr>
              <a:t>Heli</a:t>
            </a:r>
            <a:r>
              <a:rPr lang="en-US" sz="2000" dirty="0">
                <a:solidFill>
                  <a:schemeClr val="bg1"/>
                </a:solidFill>
              </a:rPr>
              <a:t>; he applies it to all excepted crimes not just simony but treason and heresy as well (there’s support for this elsewhere, which he does not cite), and he spells out a procedure to be used in those situations where an enemy of the defendant is admitted to testify: “Suspects and enemies are prohibited from giving testimony against their enemy. C.3 q.5 c.2. With this distinction: capital enemies and conspirators are to be heard in no situation. 3 Comp. 5.2.3, 4. And enemies because of a criminal litigation are not to be received before the end of the case. Enemies because of a pecuniary litigation can be admitted, but how much faith is to given them is reserved for the time of the disputation</a:t>
            </a:r>
            <a:r>
              <a:rPr lang="en-US" sz="2000" dirty="0" smtClean="0">
                <a:solidFill>
                  <a:schemeClr val="bg1"/>
                </a:solidFill>
              </a:rPr>
              <a:t>.”</a:t>
            </a:r>
          </a:p>
          <a:p>
            <a:pPr>
              <a:defRPr/>
            </a:pPr>
            <a:endParaRPr lang="en-US" sz="1000" dirty="0">
              <a:solidFill>
                <a:schemeClr val="bg1"/>
              </a:solidFill>
            </a:endParaRPr>
          </a:p>
          <a:p>
            <a:pPr>
              <a:defRPr/>
            </a:pPr>
            <a:r>
              <a:rPr lang="en-US" sz="2000" dirty="0">
                <a:solidFill>
                  <a:schemeClr val="bg1"/>
                </a:solidFill>
              </a:rPr>
              <a:t>There has obviously been a change here from the procedural rules outlined in 74T. Why did this change happen? We’ll need to say more about that. For now, it seems pretty clear that if you follow the rules laid out in 74T, you are not going to convict many criminals. Perhaps we might say, as did some of the authors of the thirteenth century: </a:t>
            </a:r>
            <a:r>
              <a:rPr lang="en-US" sz="2000" i="1" dirty="0">
                <a:solidFill>
                  <a:schemeClr val="bg1"/>
                </a:solidFill>
              </a:rPr>
              <a:t>rei publicae interest ne crimina maneant impunita</a:t>
            </a:r>
            <a:r>
              <a:rPr lang="en-US" sz="2000" dirty="0">
                <a:solidFill>
                  <a:schemeClr val="bg1"/>
                </a:solidFill>
              </a:rPr>
              <a:t>: </a:t>
            </a:r>
            <a:r>
              <a:rPr lang="en-US" sz="2000" dirty="0" smtClean="0">
                <a:solidFill>
                  <a:schemeClr val="bg1"/>
                </a:solidFill>
              </a:rPr>
              <a:t>“it </a:t>
            </a:r>
            <a:r>
              <a:rPr lang="en-US" sz="2000" dirty="0">
                <a:solidFill>
                  <a:schemeClr val="bg1"/>
                </a:solidFill>
              </a:rPr>
              <a:t>is of interest to the republic that crimes not go unpunished</a:t>
            </a:r>
            <a:r>
              <a:rPr lang="en-US" sz="2000" dirty="0" smtClean="0">
                <a:solidFill>
                  <a:schemeClr val="bg1"/>
                </a:solidFill>
              </a:rPr>
              <a:t>.”</a:t>
            </a:r>
            <a:endParaRPr lang="en-US" sz="2000" dirty="0">
              <a:solidFill>
                <a:schemeClr val="bg1"/>
              </a:solidFill>
            </a:endParaRPr>
          </a:p>
          <a:p>
            <a:pPr>
              <a:defRPr/>
            </a:pP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51894014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Had they gone too far?: </a:t>
            </a:r>
            <a:r>
              <a:rPr lang="en-US" sz="2400" i="1" dirty="0"/>
              <a:t>Licet Heli</a:t>
            </a:r>
            <a:r>
              <a:rPr lang="en-US" sz="2400" dirty="0"/>
              <a:t> (cont’d)</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TextBox 1"/>
          <p:cNvSpPr txBox="1"/>
          <p:nvPr/>
        </p:nvSpPr>
        <p:spPr>
          <a:xfrm>
            <a:off x="444136" y="1045029"/>
            <a:ext cx="8699863" cy="1323439"/>
          </a:xfrm>
          <a:prstGeom prst="rect">
            <a:avLst/>
          </a:prstGeom>
          <a:noFill/>
        </p:spPr>
        <p:txBody>
          <a:bodyPr wrap="square" rtlCol="0">
            <a:spAutoFit/>
          </a:bodyPr>
          <a:lstStyle/>
          <a:p>
            <a:r>
              <a:rPr lang="en-US" sz="2000" dirty="0" smtClean="0">
                <a:solidFill>
                  <a:schemeClr val="bg1"/>
                </a:solidFill>
              </a:rPr>
              <a:t>The </a:t>
            </a:r>
            <a:r>
              <a:rPr lang="en-US" sz="2000" dirty="0">
                <a:solidFill>
                  <a:schemeClr val="bg1"/>
                </a:solidFill>
              </a:rPr>
              <a:t>basic drive, however, in Tancred is for rules as opposed to discretion (perhaps dictated by the nature of the work, but other things at stake as well). The nature of Durantis’ work suggests that this may have changed by the late 13th century.</a:t>
            </a:r>
            <a:endParaRPr lang="en-US" sz="2000" dirty="0">
              <a:solidFill>
                <a:schemeClr val="bg1"/>
              </a:solidFill>
            </a:endParaRPr>
          </a:p>
        </p:txBody>
      </p:sp>
    </p:spTree>
    <p:extLst>
      <p:ext uri="{BB962C8B-B14F-4D97-AF65-F5344CB8AC3E}">
        <p14:creationId xmlns:p14="http://schemas.microsoft.com/office/powerpoint/2010/main" val="68477473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The achievements of the glossators</a:t>
            </a:r>
            <a:endParaRPr lang="en-US" altLang="en-US" sz="2400" dirty="0"/>
          </a:p>
        </p:txBody>
      </p:sp>
      <p:sp>
        <p:nvSpPr>
          <p:cNvPr id="8" name="TextBox 7"/>
          <p:cNvSpPr txBox="1"/>
          <p:nvPr/>
        </p:nvSpPr>
        <p:spPr>
          <a:xfrm>
            <a:off x="457200" y="673768"/>
            <a:ext cx="8686800" cy="5632311"/>
          </a:xfrm>
          <a:prstGeom prst="rect">
            <a:avLst/>
          </a:prstGeom>
          <a:noFill/>
        </p:spPr>
        <p:txBody>
          <a:bodyPr wrap="square">
            <a:spAutoFit/>
          </a:bodyPr>
          <a:lstStyle/>
          <a:p>
            <a:pPr>
              <a:defRPr/>
            </a:pPr>
            <a:r>
              <a:rPr lang="en-US" sz="2000" dirty="0">
                <a:solidFill>
                  <a:schemeClr val="bg1"/>
                </a:solidFill>
              </a:rPr>
              <a:t>What was it that these men both canonists and civilians were doing that made the students flock to them, that made their students sought after in every court in Europe, that made princes and popes seek their advice? However hazy the origins of the </a:t>
            </a:r>
            <a:r>
              <a:rPr lang="en-US" sz="2000" i="1" dirty="0">
                <a:solidFill>
                  <a:schemeClr val="bg1"/>
                </a:solidFill>
              </a:rPr>
              <a:t>studium</a:t>
            </a:r>
            <a:r>
              <a:rPr lang="en-US" sz="2000" dirty="0">
                <a:solidFill>
                  <a:schemeClr val="bg1"/>
                </a:solidFill>
              </a:rPr>
              <a:t> at Bologna, there is no doubt that by the second half of the 12th century students were flocking from all over Europe to Bologna. The outlines for last week show you chains of masters and students. I traced them into the mid-thirteenth century, but could, in fact, have traced them right down to the present day. In marked contrast with Carolingian intellectuals, Hrabanus Maurus, John the Scot, Alcuin, others could be named, these men had followers who can be traced to the present day. Not only did the students come to Bologna, but the masters taught at other places. Pillius taught at Modena. Placentinus taught at Mantua and at Montpellier. Recent work with the south of France suggested that there was also an autochthonous movement there, in some sense parallel to Bologna. Vacarius taught in England, probably in the cathedral school of Theobald, abp. of Canterbury, where John of Salisbury who wrote the first original treatise of political thought since the Romans in a Latin as good as Cicero’s also worked.</a:t>
            </a:r>
            <a:endParaRPr lang="en-US" sz="2000" dirty="0" smtClean="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217011936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The achievements of the </a:t>
            </a:r>
            <a:r>
              <a:rPr lang="en-US" sz="2400" dirty="0" smtClean="0"/>
              <a:t>glossators (</a:t>
            </a:r>
            <a:r>
              <a:rPr lang="en-US" sz="2400" dirty="0"/>
              <a:t>cont’d</a:t>
            </a:r>
            <a:r>
              <a:rPr lang="en-US" sz="2400" dirty="0"/>
              <a:t>)</a:t>
            </a:r>
            <a:endParaRPr lang="en-US" altLang="en-US" sz="2400" dirty="0"/>
          </a:p>
        </p:txBody>
      </p:sp>
      <p:sp>
        <p:nvSpPr>
          <p:cNvPr id="8" name="TextBox 7"/>
          <p:cNvSpPr txBox="1"/>
          <p:nvPr/>
        </p:nvSpPr>
        <p:spPr>
          <a:xfrm>
            <a:off x="217488" y="673768"/>
            <a:ext cx="8926512" cy="5170646"/>
          </a:xfrm>
          <a:prstGeom prst="rect">
            <a:avLst/>
          </a:prstGeom>
          <a:noFill/>
        </p:spPr>
        <p:txBody>
          <a:bodyPr wrap="square">
            <a:spAutoFit/>
          </a:bodyPr>
          <a:lstStyle/>
          <a:p>
            <a:pPr marL="342900" indent="-342900">
              <a:buFont typeface="Arial" panose="020B0604020202020204" pitchFamily="34" charset="0"/>
              <a:buChar char="•"/>
              <a:defRPr/>
            </a:pPr>
            <a:r>
              <a:rPr lang="en-US" sz="2000" dirty="0" smtClean="0">
                <a:solidFill>
                  <a:schemeClr val="bg1"/>
                </a:solidFill>
              </a:rPr>
              <a:t>Legal </a:t>
            </a:r>
            <a:r>
              <a:rPr lang="en-US" sz="2000" dirty="0">
                <a:solidFill>
                  <a:schemeClr val="bg1"/>
                </a:solidFill>
              </a:rPr>
              <a:t>method: verbal gloss, cross-references, distinctions, resolution of contradictions, summaries, disputed points, </a:t>
            </a:r>
            <a:r>
              <a:rPr lang="en-US" sz="2000" i="1" dirty="0">
                <a:solidFill>
                  <a:schemeClr val="bg1"/>
                </a:solidFill>
              </a:rPr>
              <a:t>quaestiones</a:t>
            </a:r>
            <a:r>
              <a:rPr lang="en-US" sz="2000" dirty="0" smtClean="0">
                <a:solidFill>
                  <a:schemeClr val="bg1"/>
                </a:solidFill>
              </a:rPr>
              <a:t>.</a:t>
            </a:r>
          </a:p>
          <a:p>
            <a:pPr marL="342900" indent="-342900">
              <a:buFont typeface="Arial" panose="020B0604020202020204" pitchFamily="34" charset="0"/>
              <a:buChar char="•"/>
              <a:defRPr/>
            </a:pPr>
            <a:endParaRPr lang="en-US" sz="1000" dirty="0">
              <a:solidFill>
                <a:schemeClr val="bg1"/>
              </a:solidFill>
            </a:endParaRPr>
          </a:p>
          <a:p>
            <a:pPr marL="342900" indent="-342900">
              <a:buFont typeface="Arial" panose="020B0604020202020204" pitchFamily="34" charset="0"/>
              <a:buChar char="•"/>
              <a:defRPr/>
            </a:pPr>
            <a:r>
              <a:rPr lang="en-US" sz="2000" dirty="0" smtClean="0">
                <a:solidFill>
                  <a:schemeClr val="bg1"/>
                </a:solidFill>
              </a:rPr>
              <a:t>More </a:t>
            </a:r>
            <a:r>
              <a:rPr lang="en-US" sz="2000" dirty="0">
                <a:solidFill>
                  <a:schemeClr val="bg1"/>
                </a:solidFill>
              </a:rPr>
              <a:t>than that (the following are more controversial</a:t>
            </a:r>
            <a:r>
              <a:rPr lang="en-US" sz="2000" dirty="0" smtClean="0">
                <a:solidFill>
                  <a:schemeClr val="bg1"/>
                </a:solidFill>
              </a:rPr>
              <a:t>):</a:t>
            </a:r>
          </a:p>
          <a:p>
            <a:pPr marL="342900" indent="-342900">
              <a:buFont typeface="Arial" panose="020B0604020202020204" pitchFamily="34" charset="0"/>
              <a:buChar char="•"/>
              <a:defRPr/>
            </a:pPr>
            <a:endParaRPr lang="en-US" sz="500" dirty="0">
              <a:solidFill>
                <a:schemeClr val="bg1"/>
              </a:solidFill>
            </a:endParaRPr>
          </a:p>
          <a:p>
            <a:pPr marL="800100" lvl="1" indent="-342900">
              <a:buFont typeface="Arial" panose="020B0604020202020204" pitchFamily="34" charset="0"/>
              <a:buChar char="•"/>
              <a:defRPr/>
            </a:pPr>
            <a:r>
              <a:rPr lang="en-US" sz="2000" dirty="0" smtClean="0">
                <a:solidFill>
                  <a:schemeClr val="bg1"/>
                </a:solidFill>
              </a:rPr>
              <a:t>Fundamental </a:t>
            </a:r>
            <a:r>
              <a:rPr lang="en-US" sz="2000" dirty="0">
                <a:solidFill>
                  <a:schemeClr val="bg1"/>
                </a:solidFill>
              </a:rPr>
              <a:t>legal ideas, </a:t>
            </a:r>
            <a:r>
              <a:rPr lang="en-US" sz="2000" i="1" dirty="0">
                <a:solidFill>
                  <a:schemeClr val="bg1"/>
                </a:solidFill>
              </a:rPr>
              <a:t>ius commune</a:t>
            </a:r>
            <a:r>
              <a:rPr lang="en-US" sz="2000" dirty="0">
                <a:solidFill>
                  <a:schemeClr val="bg1"/>
                </a:solidFill>
              </a:rPr>
              <a:t>, natural law</a:t>
            </a:r>
            <a:r>
              <a:rPr lang="en-US" sz="2000" dirty="0" smtClean="0">
                <a:solidFill>
                  <a:schemeClr val="bg1"/>
                </a:solidFill>
              </a:rPr>
              <a:t>.</a:t>
            </a:r>
          </a:p>
          <a:p>
            <a:pPr marL="800100" lvl="1" indent="-342900">
              <a:buFont typeface="Arial" panose="020B0604020202020204" pitchFamily="34" charset="0"/>
              <a:buChar char="•"/>
              <a:defRPr/>
            </a:pPr>
            <a:endParaRPr lang="en-US" sz="500" dirty="0">
              <a:solidFill>
                <a:schemeClr val="bg1"/>
              </a:solidFill>
            </a:endParaRPr>
          </a:p>
          <a:p>
            <a:pPr marL="1257300" lvl="2" indent="-342900">
              <a:buFont typeface="Arial" panose="020B0604020202020204" pitchFamily="34" charset="0"/>
              <a:buChar char="•"/>
              <a:defRPr/>
            </a:pPr>
            <a:r>
              <a:rPr lang="en-US" sz="2000" dirty="0" smtClean="0">
                <a:solidFill>
                  <a:schemeClr val="bg1"/>
                </a:solidFill>
              </a:rPr>
              <a:t>Certain </a:t>
            </a:r>
            <a:r>
              <a:rPr lang="en-US" sz="2000" dirty="0">
                <a:solidFill>
                  <a:schemeClr val="bg1"/>
                </a:solidFill>
              </a:rPr>
              <a:t>animals are wild by nature. They may become property of individuals only if they are reduced to possession. Indeed, certain methods of acquiring property are “natural,” not the product of positive law, among these are occupation</a:t>
            </a:r>
            <a:r>
              <a:rPr lang="en-US" sz="2000" dirty="0" smtClean="0">
                <a:solidFill>
                  <a:schemeClr val="bg1"/>
                </a:solidFill>
              </a:rPr>
              <a:t>.</a:t>
            </a:r>
          </a:p>
          <a:p>
            <a:pPr marL="1257300" lvl="2" indent="-342900">
              <a:buFont typeface="Arial" panose="020B0604020202020204" pitchFamily="34" charset="0"/>
              <a:buChar char="•"/>
              <a:defRPr/>
            </a:pPr>
            <a:endParaRPr lang="en-US" sz="500" dirty="0">
              <a:solidFill>
                <a:schemeClr val="bg1"/>
              </a:solidFill>
            </a:endParaRPr>
          </a:p>
          <a:p>
            <a:pPr marL="1257300" lvl="2" indent="-342900">
              <a:buFont typeface="Arial" panose="020B0604020202020204" pitchFamily="34" charset="0"/>
              <a:buChar char="•"/>
              <a:defRPr/>
            </a:pPr>
            <a:r>
              <a:rPr lang="en-US" sz="2000" dirty="0" smtClean="0">
                <a:solidFill>
                  <a:schemeClr val="bg1"/>
                </a:solidFill>
              </a:rPr>
              <a:t>Marriages </a:t>
            </a:r>
            <a:r>
              <a:rPr lang="en-US" sz="2000" dirty="0">
                <a:solidFill>
                  <a:schemeClr val="bg1"/>
                </a:solidFill>
              </a:rPr>
              <a:t>are made by consent of the parties. We may argue about whether anything else is required. The civilians will argue that natural reason requires that parents consent to the marriage of their unemancipated children</a:t>
            </a:r>
            <a:r>
              <a:rPr lang="en-US" sz="2000" dirty="0" smtClean="0">
                <a:solidFill>
                  <a:schemeClr val="bg1"/>
                </a:solidFill>
              </a:rPr>
              <a:t>.</a:t>
            </a:r>
          </a:p>
          <a:p>
            <a:pPr marL="1257300" lvl="2" indent="-342900">
              <a:buFont typeface="Arial" panose="020B0604020202020204" pitchFamily="34" charset="0"/>
              <a:buChar char="•"/>
              <a:defRPr/>
            </a:pPr>
            <a:endParaRPr lang="en-US" sz="500" dirty="0">
              <a:solidFill>
                <a:schemeClr val="bg1"/>
              </a:solidFill>
            </a:endParaRPr>
          </a:p>
          <a:p>
            <a:pPr marL="1257300" lvl="2" indent="-342900">
              <a:buFont typeface="Arial" panose="020B0604020202020204" pitchFamily="34" charset="0"/>
              <a:buChar char="•"/>
              <a:defRPr/>
            </a:pPr>
            <a:r>
              <a:rPr lang="en-US" sz="2000" dirty="0" smtClean="0">
                <a:solidFill>
                  <a:schemeClr val="bg1"/>
                </a:solidFill>
              </a:rPr>
              <a:t>Certain </a:t>
            </a:r>
            <a:r>
              <a:rPr lang="en-US" sz="2000" dirty="0">
                <a:solidFill>
                  <a:schemeClr val="bg1"/>
                </a:solidFill>
              </a:rPr>
              <a:t>ways of finding out the truth are “rational.” Appeals to the divine are not rational in this context, but examination of witnesses and instruments is</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71289162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The achievements of the </a:t>
            </a:r>
            <a:r>
              <a:rPr lang="en-US" sz="2400" dirty="0" smtClean="0"/>
              <a:t>glossators (</a:t>
            </a:r>
            <a:r>
              <a:rPr lang="en-US" sz="2400" dirty="0"/>
              <a:t>cont’d</a:t>
            </a:r>
            <a:r>
              <a:rPr lang="en-US" sz="2400" dirty="0"/>
              <a:t>)</a:t>
            </a:r>
            <a:endParaRPr lang="en-US" altLang="en-US" sz="2400" dirty="0"/>
          </a:p>
        </p:txBody>
      </p:sp>
      <p:sp>
        <p:nvSpPr>
          <p:cNvPr id="8" name="TextBox 7"/>
          <p:cNvSpPr txBox="1"/>
          <p:nvPr/>
        </p:nvSpPr>
        <p:spPr>
          <a:xfrm>
            <a:off x="217488" y="673768"/>
            <a:ext cx="8926512" cy="4939814"/>
          </a:xfrm>
          <a:prstGeom prst="rect">
            <a:avLst/>
          </a:prstGeom>
          <a:noFill/>
        </p:spPr>
        <p:txBody>
          <a:bodyPr wrap="square">
            <a:spAutoFit/>
          </a:bodyPr>
          <a:lstStyle/>
          <a:p>
            <a:pPr marL="800100" lvl="1" indent="-342900">
              <a:buFont typeface="Arial" panose="020B0604020202020204" pitchFamily="34" charset="0"/>
              <a:buChar char="•"/>
              <a:defRPr/>
            </a:pPr>
            <a:r>
              <a:rPr lang="en-US" sz="2000" dirty="0" smtClean="0">
                <a:solidFill>
                  <a:schemeClr val="bg1"/>
                </a:solidFill>
              </a:rPr>
              <a:t>Jurisprudence </a:t>
            </a:r>
            <a:r>
              <a:rPr lang="en-US" sz="2000" dirty="0">
                <a:solidFill>
                  <a:schemeClr val="bg1"/>
                </a:solidFill>
              </a:rPr>
              <a:t>in the continental sense of the term, not legal philosophy but reasonable resolution of particular cases, something that lies in between method and fundamental legal ideas. This </a:t>
            </a:r>
            <a:r>
              <a:rPr lang="en-US" sz="2000" dirty="0" smtClean="0">
                <a:solidFill>
                  <a:schemeClr val="bg1"/>
                </a:solidFill>
              </a:rPr>
              <a:t>is </a:t>
            </a:r>
            <a:r>
              <a:rPr lang="en-US" sz="2000" dirty="0">
                <a:solidFill>
                  <a:schemeClr val="bg1"/>
                </a:solidFill>
              </a:rPr>
              <a:t>frequently tied in with the notion of equity</a:t>
            </a:r>
            <a:r>
              <a:rPr lang="en-US" sz="2000" dirty="0" smtClean="0">
                <a:solidFill>
                  <a:schemeClr val="bg1"/>
                </a:solidFill>
              </a:rPr>
              <a:t>.</a:t>
            </a:r>
          </a:p>
          <a:p>
            <a:pPr marL="800100" lvl="1" indent="-342900">
              <a:buFont typeface="Arial" panose="020B0604020202020204" pitchFamily="34" charset="0"/>
              <a:buChar char="•"/>
              <a:defRPr/>
            </a:pPr>
            <a:endParaRPr lang="en-US" sz="500" dirty="0">
              <a:solidFill>
                <a:schemeClr val="bg1"/>
              </a:solidFill>
            </a:endParaRPr>
          </a:p>
          <a:p>
            <a:pPr marL="800100" lvl="1" indent="-342900">
              <a:buFont typeface="Arial" panose="020B0604020202020204" pitchFamily="34" charset="0"/>
              <a:buChar char="•"/>
              <a:defRPr/>
            </a:pPr>
            <a:r>
              <a:rPr lang="en-US" sz="2000" dirty="0" smtClean="0">
                <a:solidFill>
                  <a:schemeClr val="bg1"/>
                </a:solidFill>
              </a:rPr>
              <a:t>Procedure.</a:t>
            </a:r>
          </a:p>
          <a:p>
            <a:pPr marL="800100" lvl="1" indent="-342900">
              <a:buFont typeface="Arial" panose="020B0604020202020204" pitchFamily="34" charset="0"/>
              <a:buChar char="•"/>
              <a:defRPr/>
            </a:pPr>
            <a:endParaRPr lang="en-US" sz="500" dirty="0">
              <a:solidFill>
                <a:schemeClr val="bg1"/>
              </a:solidFill>
            </a:endParaRPr>
          </a:p>
          <a:p>
            <a:pPr marL="800100" lvl="1" indent="-342900">
              <a:buFont typeface="Arial" panose="020B0604020202020204" pitchFamily="34" charset="0"/>
              <a:buChar char="•"/>
              <a:defRPr/>
            </a:pPr>
            <a:r>
              <a:rPr lang="en-US" sz="2000" dirty="0" smtClean="0">
                <a:solidFill>
                  <a:schemeClr val="bg1"/>
                </a:solidFill>
              </a:rPr>
              <a:t>Political </a:t>
            </a:r>
            <a:r>
              <a:rPr lang="en-US" sz="2000" dirty="0">
                <a:solidFill>
                  <a:schemeClr val="bg1"/>
                </a:solidFill>
              </a:rPr>
              <a:t>theory. We’ll devote a later class to this</a:t>
            </a:r>
            <a:r>
              <a:rPr lang="en-US" sz="2000" dirty="0" smtClean="0">
                <a:solidFill>
                  <a:schemeClr val="bg1"/>
                </a:solidFill>
              </a:rPr>
              <a:t>.</a:t>
            </a:r>
          </a:p>
          <a:p>
            <a:pPr marL="800100" lvl="1" indent="-342900">
              <a:buFont typeface="Arial" panose="020B0604020202020204" pitchFamily="34" charset="0"/>
              <a:buChar char="•"/>
              <a:defRPr/>
            </a:pPr>
            <a:endParaRPr lang="en-US" sz="500" dirty="0">
              <a:solidFill>
                <a:schemeClr val="bg1"/>
              </a:solidFill>
            </a:endParaRPr>
          </a:p>
          <a:p>
            <a:pPr marL="800100" lvl="1" indent="-342900">
              <a:buFont typeface="Arial" panose="020B0604020202020204" pitchFamily="34" charset="0"/>
              <a:buChar char="•"/>
              <a:defRPr/>
            </a:pPr>
            <a:r>
              <a:rPr lang="en-US" sz="2000" dirty="0" smtClean="0">
                <a:solidFill>
                  <a:schemeClr val="bg1"/>
                </a:solidFill>
              </a:rPr>
              <a:t>Policy</a:t>
            </a:r>
            <a:r>
              <a:rPr lang="en-US" sz="2000" dirty="0">
                <a:solidFill>
                  <a:schemeClr val="bg1"/>
                </a:solidFill>
              </a:rPr>
              <a:t>. Vacarius</a:t>
            </a:r>
            <a:r>
              <a:rPr lang="en-US" sz="2000" dirty="0" smtClean="0">
                <a:solidFill>
                  <a:schemeClr val="bg1"/>
                </a:solidFill>
              </a:rPr>
              <a:t>’ </a:t>
            </a:r>
            <a:r>
              <a:rPr lang="en-US" sz="2000" i="1" dirty="0">
                <a:solidFill>
                  <a:schemeClr val="bg1"/>
                </a:solidFill>
              </a:rPr>
              <a:t>Summa de matrimonio</a:t>
            </a:r>
            <a:r>
              <a:rPr lang="en-US" sz="2000" dirty="0">
                <a:solidFill>
                  <a:schemeClr val="bg1"/>
                </a:solidFill>
              </a:rPr>
              <a:t>, written probably at the height of the debate over what rules would be used for the formation of marriage argues quite expressly for a parental consent requirement on the ground that young people are not be trusted with a decision as important as this one. We suggested that policy was at work in what Accursius was doing with the Roman texts on the topic of hunting on others’ property. We have just suggested that fundamental changes took place in the procedural system because of policy concerns about crime. </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5699807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7488" y="115888"/>
            <a:ext cx="8926512"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a:t>The achievements of the </a:t>
            </a:r>
            <a:r>
              <a:rPr lang="en-US" sz="2400" dirty="0" smtClean="0"/>
              <a:t>glossators (</a:t>
            </a:r>
            <a:r>
              <a:rPr lang="en-US" sz="2400" dirty="0"/>
              <a:t>cont’d</a:t>
            </a:r>
            <a:r>
              <a:rPr lang="en-US" sz="2400" dirty="0"/>
              <a:t>)</a:t>
            </a:r>
            <a:endParaRPr lang="en-US" altLang="en-US" sz="2400" dirty="0"/>
          </a:p>
        </p:txBody>
      </p:sp>
      <p:sp>
        <p:nvSpPr>
          <p:cNvPr id="8" name="TextBox 7"/>
          <p:cNvSpPr txBox="1"/>
          <p:nvPr/>
        </p:nvSpPr>
        <p:spPr>
          <a:xfrm>
            <a:off x="217488" y="673768"/>
            <a:ext cx="8926512" cy="2246769"/>
          </a:xfrm>
          <a:prstGeom prst="rect">
            <a:avLst/>
          </a:prstGeom>
          <a:noFill/>
        </p:spPr>
        <p:txBody>
          <a:bodyPr wrap="square">
            <a:spAutoFit/>
          </a:bodyPr>
          <a:lstStyle/>
          <a:p>
            <a:pPr marL="800100" lvl="1" indent="-342900">
              <a:buFont typeface="Arial" panose="020B0604020202020204" pitchFamily="34" charset="0"/>
              <a:buChar char="•"/>
              <a:defRPr/>
            </a:pPr>
            <a:r>
              <a:rPr lang="en-US" sz="2000" dirty="0" smtClean="0">
                <a:solidFill>
                  <a:schemeClr val="bg1"/>
                </a:solidFill>
              </a:rPr>
              <a:t>These </a:t>
            </a:r>
            <a:r>
              <a:rPr lang="en-US" sz="2000" dirty="0">
                <a:solidFill>
                  <a:schemeClr val="bg1"/>
                </a:solidFill>
              </a:rPr>
              <a:t>latter must be somewhat speculative, but the glossatorial method leads you to an appreciation of the inherent malleability of the law. That, in turn, leads one to thinking about the reasons that lie behind the rules. Natural law, equity, and policy are all ways of getting behind the bald statements of rules and results. There’s more of the first two than there is of the third expressly in the glossators, but I think that I have shown that the third is not totally absent.</a:t>
            </a: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765761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363682" y="115888"/>
            <a:ext cx="8229600" cy="38107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Procedural </a:t>
            </a:r>
            <a:r>
              <a:rPr lang="en-US" sz="2400" dirty="0" smtClean="0"/>
              <a:t>law before </a:t>
            </a:r>
            <a:r>
              <a:rPr lang="en-US" sz="2400" dirty="0" smtClean="0"/>
              <a:t>the glossators (cont’d)</a:t>
            </a:r>
            <a:endParaRPr lang="en-US" altLang="en-US" sz="2400" dirty="0"/>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TextBox 1"/>
          <p:cNvSpPr txBox="1"/>
          <p:nvPr/>
        </p:nvSpPr>
        <p:spPr>
          <a:xfrm>
            <a:off x="363682" y="700904"/>
            <a:ext cx="8433881" cy="4708981"/>
          </a:xfrm>
          <a:prstGeom prst="rect">
            <a:avLst/>
          </a:prstGeom>
          <a:noFill/>
        </p:spPr>
        <p:txBody>
          <a:bodyPr wrap="square" rtlCol="0">
            <a:spAutoFit/>
          </a:bodyPr>
          <a:lstStyle/>
          <a:p>
            <a:r>
              <a:rPr lang="en-US" sz="2000" dirty="0" smtClean="0">
                <a:solidFill>
                  <a:schemeClr val="bg1"/>
                </a:solidFill>
              </a:rPr>
              <a:t>In </a:t>
            </a:r>
            <a:r>
              <a:rPr lang="en-US" sz="2000" dirty="0">
                <a:solidFill>
                  <a:schemeClr val="bg1"/>
                </a:solidFill>
              </a:rPr>
              <a:t>the case of canon law it seems reasonably clear that no one had ever tried to create a specifically canonic procedure. As in the case of formation of marriage, the church had taken procedure as it found it and had engrafted on it some basic ideas that were of concern. There some examples of this in 74T. A particularly dramatic example is the false decretal that says: “A prelate shall not be condemned except with seventy-two witnesses” (c.69, tit. 7, p. VI–20; cf. c.84, p. VI–23.) Overall, if a clergyman, particularly a bishop, was to be tried there ought to be legitimate accusers and legitimate witnesses. People ought to have notice and an opportunity to be heard, etc. Many of the basics of what we call due process can be found in this tendentious work. At the same time, there is no evidence that the system of procedure described in 74T was ever implemented; pieces of it may have been quoted in argument, but no one that we know of ever used it as a whole. Indeed, it is hard to imagine how they could have; 74T is hardly a how-to-do-it book.</a:t>
            </a:r>
            <a:endParaRPr lang="en-US" sz="2000" dirty="0">
              <a:solidFill>
                <a:schemeClr val="bg1"/>
              </a:solidFill>
            </a:endParaRPr>
          </a:p>
        </p:txBody>
      </p:sp>
    </p:spTree>
    <p:extLst>
      <p:ext uri="{BB962C8B-B14F-4D97-AF65-F5344CB8AC3E}">
        <p14:creationId xmlns:p14="http://schemas.microsoft.com/office/powerpoint/2010/main" val="19554965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i="1" dirty="0" smtClean="0"/>
              <a:t>Ordines iudiciarii</a:t>
            </a:r>
            <a:endParaRPr lang="en-US" altLang="en-US" sz="2400" i="1" dirty="0"/>
          </a:p>
        </p:txBody>
      </p:sp>
      <p:sp>
        <p:nvSpPr>
          <p:cNvPr id="8" name="TextBox 7"/>
          <p:cNvSpPr txBox="1"/>
          <p:nvPr/>
        </p:nvSpPr>
        <p:spPr>
          <a:xfrm>
            <a:off x="329583" y="5691927"/>
            <a:ext cx="8686800" cy="338554"/>
          </a:xfrm>
          <a:prstGeom prst="rect">
            <a:avLst/>
          </a:prstGeom>
          <a:noFill/>
        </p:spPr>
        <p:txBody>
          <a:bodyPr wrap="square">
            <a:spAutoFit/>
          </a:bodyPr>
          <a:lstStyle/>
          <a:p>
            <a:pPr>
              <a:defRPr/>
            </a:pPr>
            <a:r>
              <a:rPr lang="en-US" sz="16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199" y="673769"/>
            <a:ext cx="8157411" cy="3477875"/>
          </a:xfrm>
          <a:prstGeom prst="rect">
            <a:avLst/>
          </a:prstGeom>
        </p:spPr>
        <p:txBody>
          <a:bodyPr wrap="square">
            <a:spAutoFit/>
          </a:bodyPr>
          <a:lstStyle/>
          <a:p>
            <a:pPr marL="342900" indent="-342900">
              <a:buFont typeface="Arial" panose="020B0604020202020204" pitchFamily="34" charset="0"/>
              <a:buChar char="•"/>
            </a:pPr>
            <a:r>
              <a:rPr lang="en-US" sz="2000" dirty="0" smtClean="0">
                <a:solidFill>
                  <a:schemeClr val="bg1"/>
                </a:solidFill>
              </a:rPr>
              <a:t>Bulgarus </a:t>
            </a:r>
            <a:r>
              <a:rPr lang="en-US" sz="2000" dirty="0">
                <a:solidFill>
                  <a:schemeClr val="bg1"/>
                </a:solidFill>
              </a:rPr>
              <a:t>de Bulgarinis (1123 X 1141) (written at the request of Aimericus, Chancellor of the Roman </a:t>
            </a:r>
            <a:r>
              <a:rPr lang="en-US" sz="2000" dirty="0" smtClean="0">
                <a:solidFill>
                  <a:schemeClr val="bg1"/>
                </a:solidFill>
              </a:rPr>
              <a:t>Church.</a:t>
            </a:r>
          </a:p>
          <a:p>
            <a:pPr marL="342900" indent="-342900">
              <a:buFont typeface="Arial" panose="020B0604020202020204" pitchFamily="34" charset="0"/>
              <a:buChar char="•"/>
            </a:pPr>
            <a:endParaRPr lang="en-US" sz="2000" dirty="0">
              <a:solidFill>
                <a:schemeClr val="bg1"/>
              </a:solidFill>
            </a:endParaRPr>
          </a:p>
          <a:p>
            <a:pPr marL="342900" indent="-342900">
              <a:buFont typeface="Arial" panose="020B0604020202020204" pitchFamily="34" charset="0"/>
              <a:buChar char="•"/>
            </a:pPr>
            <a:r>
              <a:rPr lang="en-US" sz="2000" dirty="0" smtClean="0">
                <a:solidFill>
                  <a:schemeClr val="bg1"/>
                </a:solidFill>
              </a:rPr>
              <a:t>Tancredus Bononiensis </a:t>
            </a:r>
            <a:r>
              <a:rPr lang="en-US" sz="2000" dirty="0">
                <a:solidFill>
                  <a:schemeClr val="bg1"/>
                </a:solidFill>
              </a:rPr>
              <a:t>(1st ed. c. 1216, 2d ed. p. 1234, translated into both French and </a:t>
            </a:r>
            <a:r>
              <a:rPr lang="en-US" sz="2000" dirty="0" smtClean="0">
                <a:solidFill>
                  <a:schemeClr val="bg1"/>
                </a:solidFill>
              </a:rPr>
              <a:t>German).</a:t>
            </a:r>
          </a:p>
          <a:p>
            <a:pPr marL="342900" indent="-342900">
              <a:buFont typeface="Arial" panose="020B0604020202020204" pitchFamily="34" charset="0"/>
              <a:buChar char="•"/>
            </a:pPr>
            <a:endParaRPr lang="en-US" sz="2000" dirty="0">
              <a:solidFill>
                <a:schemeClr val="bg1"/>
              </a:solidFill>
            </a:endParaRPr>
          </a:p>
          <a:p>
            <a:pPr marL="342900" indent="-342900">
              <a:buFont typeface="Arial" panose="020B0604020202020204" pitchFamily="34" charset="0"/>
              <a:buChar char="•"/>
            </a:pPr>
            <a:r>
              <a:rPr lang="en-US" sz="2000" dirty="0" smtClean="0">
                <a:solidFill>
                  <a:schemeClr val="bg1"/>
                </a:solidFill>
              </a:rPr>
              <a:t>Gulielmus Duranti (Durantis) </a:t>
            </a:r>
            <a:r>
              <a:rPr lang="en-US" sz="2000" dirty="0">
                <a:solidFill>
                  <a:schemeClr val="bg1"/>
                </a:solidFill>
              </a:rPr>
              <a:t>(1st ed. 1271 X 1276, 2d ed. 1289 X </a:t>
            </a:r>
            <a:r>
              <a:rPr lang="en-US" sz="2000" dirty="0" smtClean="0">
                <a:solidFill>
                  <a:schemeClr val="bg1"/>
                </a:solidFill>
              </a:rPr>
              <a:t>1291).</a:t>
            </a:r>
          </a:p>
          <a:p>
            <a:pPr marL="342900" indent="-342900">
              <a:buFont typeface="Arial" panose="020B0604020202020204" pitchFamily="34" charset="0"/>
              <a:buChar char="•"/>
            </a:pPr>
            <a:endParaRPr lang="en-US" sz="2000" dirty="0">
              <a:solidFill>
                <a:schemeClr val="bg1"/>
              </a:solidFill>
            </a:endParaRPr>
          </a:p>
          <a:p>
            <a:pPr marL="342900" indent="-342900">
              <a:buFont typeface="Arial" panose="020B0604020202020204" pitchFamily="34" charset="0"/>
              <a:buChar char="•"/>
            </a:pPr>
            <a:r>
              <a:rPr lang="en-US" sz="2000" dirty="0" smtClean="0">
                <a:solidFill>
                  <a:schemeClr val="bg1"/>
                </a:solidFill>
              </a:rPr>
              <a:t>Some </a:t>
            </a:r>
            <a:r>
              <a:rPr lang="en-US" sz="2000" dirty="0">
                <a:solidFill>
                  <a:schemeClr val="bg1"/>
                </a:solidFill>
              </a:rPr>
              <a:t>40 treatises on the whole of the </a:t>
            </a:r>
            <a:r>
              <a:rPr lang="en-US" sz="2000" i="1" dirty="0">
                <a:solidFill>
                  <a:schemeClr val="bg1"/>
                </a:solidFill>
              </a:rPr>
              <a:t>ordo</a:t>
            </a:r>
            <a:r>
              <a:rPr lang="en-US" sz="2000" dirty="0">
                <a:solidFill>
                  <a:schemeClr val="bg1"/>
                </a:solidFill>
              </a:rPr>
              <a:t> </a:t>
            </a:r>
            <a:r>
              <a:rPr lang="en-US" sz="2000" dirty="0" smtClean="0">
                <a:solidFill>
                  <a:schemeClr val="bg1"/>
                </a:solidFill>
              </a:rPr>
              <a:t>exist </a:t>
            </a:r>
            <a:r>
              <a:rPr lang="en-US" sz="2000" dirty="0">
                <a:solidFill>
                  <a:schemeClr val="bg1"/>
                </a:solidFill>
              </a:rPr>
              <a:t>from the time before Durantis, </a:t>
            </a:r>
            <a:r>
              <a:rPr lang="en-US" sz="2000" dirty="0" smtClean="0">
                <a:solidFill>
                  <a:schemeClr val="bg1"/>
                </a:solidFill>
              </a:rPr>
              <a:t>many of them still unedited.</a:t>
            </a:r>
            <a:endParaRPr lang="en-US" sz="2000" dirty="0">
              <a:solidFill>
                <a:schemeClr val="bg1"/>
              </a:solidFill>
            </a:endParaRPr>
          </a:p>
        </p:txBody>
      </p:sp>
    </p:spTree>
    <p:extLst>
      <p:ext uri="{BB962C8B-B14F-4D97-AF65-F5344CB8AC3E}">
        <p14:creationId xmlns:p14="http://schemas.microsoft.com/office/powerpoint/2010/main" val="22633090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Tancred’s </a:t>
            </a:r>
            <a:r>
              <a:rPr lang="en-US" sz="2400" i="1" dirty="0" smtClean="0"/>
              <a:t>ordo</a:t>
            </a:r>
            <a:r>
              <a:rPr lang="en-US" sz="2400" dirty="0" smtClean="0"/>
              <a:t>: overall outline</a:t>
            </a:r>
            <a:endParaRPr lang="en-US" altLang="en-US" sz="2400" dirty="0"/>
          </a:p>
        </p:txBody>
      </p:sp>
      <p:sp>
        <p:nvSpPr>
          <p:cNvPr id="8" name="TextBox 7"/>
          <p:cNvSpPr txBox="1"/>
          <p:nvPr/>
        </p:nvSpPr>
        <p:spPr>
          <a:xfrm>
            <a:off x="329583" y="5691927"/>
            <a:ext cx="8686800" cy="338554"/>
          </a:xfrm>
          <a:prstGeom prst="rect">
            <a:avLst/>
          </a:prstGeom>
          <a:noFill/>
        </p:spPr>
        <p:txBody>
          <a:bodyPr wrap="square">
            <a:spAutoFit/>
          </a:bodyPr>
          <a:lstStyle/>
          <a:p>
            <a:pPr>
              <a:defRPr/>
            </a:pPr>
            <a:r>
              <a:rPr lang="en-US" sz="16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
        <p:nvSpPr>
          <p:cNvPr id="2" name="Rectangle 1"/>
          <p:cNvSpPr/>
          <p:nvPr/>
        </p:nvSpPr>
        <p:spPr>
          <a:xfrm>
            <a:off x="457199" y="673769"/>
            <a:ext cx="8157411" cy="2400657"/>
          </a:xfrm>
          <a:prstGeom prst="rect">
            <a:avLst/>
          </a:prstGeom>
        </p:spPr>
        <p:txBody>
          <a:bodyPr wrap="square">
            <a:spAutoFit/>
          </a:bodyPr>
          <a:lstStyle/>
          <a:p>
            <a:pPr marL="342900" indent="-342900">
              <a:buFont typeface="Arial" panose="020B0604020202020204" pitchFamily="34" charset="0"/>
              <a:buChar char="•"/>
            </a:pPr>
            <a:r>
              <a:rPr lang="en-US" sz="2000" dirty="0">
                <a:solidFill>
                  <a:schemeClr val="bg1"/>
                </a:solidFill>
              </a:rPr>
              <a:t>Part 1, </a:t>
            </a:r>
            <a:r>
              <a:rPr lang="en-US" sz="2000" dirty="0" smtClean="0">
                <a:solidFill>
                  <a:schemeClr val="bg1"/>
                </a:solidFill>
              </a:rPr>
              <a:t>Persons.</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smtClean="0">
                <a:solidFill>
                  <a:schemeClr val="bg1"/>
                </a:solidFill>
              </a:rPr>
              <a:t>Part </a:t>
            </a:r>
            <a:r>
              <a:rPr lang="en-US" sz="2000" dirty="0">
                <a:solidFill>
                  <a:schemeClr val="bg1"/>
                </a:solidFill>
              </a:rPr>
              <a:t>2, From summons to </a:t>
            </a:r>
            <a:r>
              <a:rPr lang="en-US" sz="2000" i="1" dirty="0">
                <a:solidFill>
                  <a:schemeClr val="bg1"/>
                </a:solidFill>
              </a:rPr>
              <a:t>litis </a:t>
            </a:r>
            <a:r>
              <a:rPr lang="en-US" sz="2000" i="1" dirty="0" smtClean="0">
                <a:solidFill>
                  <a:schemeClr val="bg1"/>
                </a:solidFill>
              </a:rPr>
              <a:t>contestatio</a:t>
            </a:r>
            <a:r>
              <a:rPr lang="en-US" sz="2000" dirty="0" smtClean="0">
                <a:solidFill>
                  <a:schemeClr val="bg1"/>
                </a:solidFill>
              </a:rPr>
              <a:t> (joinder of issue), </a:t>
            </a:r>
            <a:r>
              <a:rPr lang="en-US" sz="2000" dirty="0">
                <a:solidFill>
                  <a:schemeClr val="bg1"/>
                </a:solidFill>
              </a:rPr>
              <a:t>including the exceptions that can be raised before we get to the proof </a:t>
            </a:r>
            <a:r>
              <a:rPr lang="en-US" sz="2000" dirty="0" smtClean="0">
                <a:solidFill>
                  <a:schemeClr val="bg1"/>
                </a:solidFill>
              </a:rPr>
              <a:t>stage</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smtClean="0">
                <a:solidFill>
                  <a:schemeClr val="bg1"/>
                </a:solidFill>
              </a:rPr>
              <a:t>Part </a:t>
            </a:r>
            <a:r>
              <a:rPr lang="en-US" sz="2000" dirty="0">
                <a:solidFill>
                  <a:schemeClr val="bg1"/>
                </a:solidFill>
              </a:rPr>
              <a:t>3, </a:t>
            </a:r>
            <a:r>
              <a:rPr lang="en-US" sz="2000" dirty="0" smtClean="0">
                <a:solidFill>
                  <a:schemeClr val="bg1"/>
                </a:solidFill>
              </a:rPr>
              <a:t>Proof.</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smtClean="0">
                <a:solidFill>
                  <a:schemeClr val="bg1"/>
                </a:solidFill>
              </a:rPr>
              <a:t>Part </a:t>
            </a:r>
            <a:r>
              <a:rPr lang="en-US" sz="2000" dirty="0">
                <a:solidFill>
                  <a:schemeClr val="bg1"/>
                </a:solidFill>
              </a:rPr>
              <a:t>4, Sentences, or, as we would say, judgments.</a:t>
            </a:r>
            <a:endParaRPr lang="en-US" sz="2000" dirty="0">
              <a:solidFill>
                <a:schemeClr val="bg1"/>
              </a:solidFill>
            </a:endParaRPr>
          </a:p>
        </p:txBody>
      </p:sp>
    </p:spTree>
    <p:extLst>
      <p:ext uri="{BB962C8B-B14F-4D97-AF65-F5344CB8AC3E}">
        <p14:creationId xmlns:p14="http://schemas.microsoft.com/office/powerpoint/2010/main" val="3387920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Tancred on witnesses</a:t>
            </a:r>
            <a:endParaRPr lang="en-US" altLang="en-US" sz="2400" dirty="0"/>
          </a:p>
        </p:txBody>
      </p:sp>
      <p:sp>
        <p:nvSpPr>
          <p:cNvPr id="8" name="TextBox 7"/>
          <p:cNvSpPr txBox="1"/>
          <p:nvPr/>
        </p:nvSpPr>
        <p:spPr>
          <a:xfrm>
            <a:off x="457200" y="673769"/>
            <a:ext cx="8686800" cy="4247317"/>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The </a:t>
            </a:r>
            <a:r>
              <a:rPr lang="en-US" sz="2000" dirty="0">
                <a:solidFill>
                  <a:schemeClr val="bg1"/>
                </a:solidFill>
              </a:rPr>
              <a:t>form Tancred gives for the admission, examination and reprover of witnesses is part of the standard overall form for the course of judgment in Romano-canonic civil procedure. The case is introduced by a summons and a libel on behalf of the plaintiff and then a joinder of issue (</a:t>
            </a:r>
            <a:r>
              <a:rPr lang="en-US" sz="2000" i="1" dirty="0">
                <a:solidFill>
                  <a:schemeClr val="bg1"/>
                </a:solidFill>
              </a:rPr>
              <a:t>litis contestatio</a:t>
            </a:r>
            <a:r>
              <a:rPr lang="en-US" sz="2000" dirty="0">
                <a:solidFill>
                  <a:schemeClr val="bg1"/>
                </a:solidFill>
              </a:rPr>
              <a:t>). The plaintiff is then assigned a number of terms (three was standard; a fourth was given as an exceptional matter) to produce witnesses to discharge his </a:t>
            </a:r>
            <a:r>
              <a:rPr lang="en-US" sz="2000" dirty="0" smtClean="0">
                <a:solidFill>
                  <a:schemeClr val="bg1"/>
                </a:solidFill>
              </a:rPr>
              <a:t>burden </a:t>
            </a:r>
            <a:r>
              <a:rPr lang="en-US" sz="2000" dirty="0">
                <a:solidFill>
                  <a:schemeClr val="bg1"/>
                </a:solidFill>
              </a:rPr>
              <a:t>of proof on his case in chief</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smtClean="0">
                <a:solidFill>
                  <a:schemeClr val="bg1"/>
                </a:solidFill>
              </a:rPr>
              <a:t>Once </a:t>
            </a:r>
            <a:r>
              <a:rPr lang="en-US" sz="2000" dirty="0">
                <a:solidFill>
                  <a:schemeClr val="bg1"/>
                </a:solidFill>
              </a:rPr>
              <a:t>produced, the witnesses were to take an oath to tell the whole truth and to tell the truth for both parties. They are also to swear that they do not come to bear testimony for a price or out of friendship, or for private hate, or for any benefit they might receive. After they have taken the oath, the witnesses are to be examined separately and in secret, after the model of Daniel’s questioning of the elders (</a:t>
            </a:r>
            <a:r>
              <a:rPr lang="en-US" sz="2000" i="1" dirty="0">
                <a:solidFill>
                  <a:schemeClr val="bg1"/>
                </a:solidFill>
              </a:rPr>
              <a:t>Mats</a:t>
            </a:r>
            <a:r>
              <a:rPr lang="en-US" sz="2000" dirty="0">
                <a:solidFill>
                  <a:schemeClr val="bg1"/>
                </a:solidFill>
              </a:rPr>
              <a:t>., p. II–19</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9562243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Tancred on witnesses (cont’d)</a:t>
            </a:r>
            <a:endParaRPr lang="en-US" altLang="en-US" sz="2400" dirty="0"/>
          </a:p>
        </p:txBody>
      </p:sp>
      <p:sp>
        <p:nvSpPr>
          <p:cNvPr id="8" name="TextBox 7"/>
          <p:cNvSpPr txBox="1"/>
          <p:nvPr/>
        </p:nvSpPr>
        <p:spPr>
          <a:xfrm>
            <a:off x="457200" y="673769"/>
            <a:ext cx="8686800" cy="5786199"/>
          </a:xfrm>
          <a:prstGeom prst="rect">
            <a:avLst/>
          </a:prstGeom>
          <a:noFill/>
        </p:spPr>
        <p:txBody>
          <a:bodyPr wrap="square">
            <a:spAutoFit/>
          </a:bodyPr>
          <a:lstStyle/>
          <a:p>
            <a:pPr marL="342900" indent="-342900">
              <a:buFont typeface="Arial" panose="020B0604020202020204" pitchFamily="34" charset="0"/>
              <a:buChar char="•"/>
            </a:pPr>
            <a:r>
              <a:rPr lang="en-US" sz="2000" dirty="0" smtClean="0">
                <a:solidFill>
                  <a:schemeClr val="bg1"/>
                </a:solidFill>
              </a:rPr>
              <a:t>When </a:t>
            </a:r>
            <a:r>
              <a:rPr lang="en-US" sz="2000" dirty="0">
                <a:solidFill>
                  <a:schemeClr val="bg1"/>
                </a:solidFill>
              </a:rPr>
              <a:t>all the witnesses have been examined, the parties are to renounce further production of witnesses. The judge will then order the publication witnesses’ depositions, which have been written them down, normally by a notary. The defendant now has an opportunity to except to the testimony of the witnesses. He may except to their persons, if he has reserved the right to do so when they are produced, or he may seek to demonstrate that their testimony is false in some respect</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smtClean="0">
                <a:solidFill>
                  <a:schemeClr val="bg1"/>
                </a:solidFill>
              </a:rPr>
              <a:t>The </a:t>
            </a:r>
            <a:r>
              <a:rPr lang="en-US" sz="2000" dirty="0">
                <a:solidFill>
                  <a:schemeClr val="bg1"/>
                </a:solidFill>
              </a:rPr>
              <a:t>proceduralists not only outlined the form by which witnesses were to be admitted, examined, and reproved; they also elaborated some basic principles of their system of proof by witnesses. At the core of that system are three propositions</a:t>
            </a:r>
            <a:r>
              <a:rPr lang="en-US" sz="2000" dirty="0" smtClean="0">
                <a:solidFill>
                  <a:schemeClr val="bg1"/>
                </a:solidFill>
              </a:rPr>
              <a:t>:</a:t>
            </a:r>
          </a:p>
          <a:p>
            <a:pPr marL="342900" indent="-342900">
              <a:buFont typeface="Arial" panose="020B0604020202020204" pitchFamily="34" charset="0"/>
              <a:buChar char="•"/>
            </a:pPr>
            <a:endParaRPr lang="en-US" sz="1000" dirty="0">
              <a:solidFill>
                <a:schemeClr val="bg1"/>
              </a:solidFill>
            </a:endParaRPr>
          </a:p>
          <a:p>
            <a:pPr marL="800100" lvl="1" indent="-342900">
              <a:buFont typeface="Arial" panose="020B0604020202020204" pitchFamily="34" charset="0"/>
              <a:buChar char="•"/>
            </a:pPr>
            <a:r>
              <a:rPr lang="en-US" sz="2000" dirty="0" smtClean="0">
                <a:solidFill>
                  <a:schemeClr val="bg1"/>
                </a:solidFill>
              </a:rPr>
              <a:t>The </a:t>
            </a:r>
            <a:r>
              <a:rPr lang="en-US" sz="2000" dirty="0">
                <a:solidFill>
                  <a:schemeClr val="bg1"/>
                </a:solidFill>
              </a:rPr>
              <a:t>character of each witness is to be examined; certain witnesses are not to be heard because of their status, and others’ testimony is to be regarded as suspicious because of their status or mores or their relationship to one or the other of the parties</a:t>
            </a:r>
            <a:r>
              <a:rPr lang="en-US" sz="2000" dirty="0" smtClean="0">
                <a:solidFill>
                  <a:schemeClr val="bg1"/>
                </a:solidFill>
              </a:rPr>
              <a:t>.</a:t>
            </a:r>
          </a:p>
          <a:p>
            <a:pPr marL="800100" lvl="1" indent="-342900">
              <a:buFont typeface="Arial" panose="020B0604020202020204" pitchFamily="34" charset="0"/>
              <a:buChar char="•"/>
            </a:pPr>
            <a:endParaRPr lang="en-US" sz="1000" dirty="0">
              <a:solidFill>
                <a:schemeClr val="bg1"/>
              </a:solidFill>
            </a:endParaRPr>
          </a:p>
          <a:p>
            <a:pPr marL="800100" lvl="1" indent="-342900">
              <a:buFont typeface="Arial" panose="020B0604020202020204" pitchFamily="34" charset="0"/>
              <a:buChar char="•"/>
            </a:pPr>
            <a:r>
              <a:rPr lang="en-US" sz="2000" dirty="0" smtClean="0">
                <a:solidFill>
                  <a:schemeClr val="bg1"/>
                </a:solidFill>
              </a:rPr>
              <a:t>Witnesses </a:t>
            </a:r>
            <a:r>
              <a:rPr lang="en-US" sz="2000" dirty="0">
                <a:solidFill>
                  <a:schemeClr val="bg1"/>
                </a:solidFill>
              </a:rPr>
              <a:t>are to be examined carefully to determine if they are telling the truth about events they saw and heard themselves</a:t>
            </a:r>
            <a:r>
              <a:rPr lang="en-US" sz="2000" dirty="0" smtClean="0">
                <a:solidFill>
                  <a:schemeClr val="bg1"/>
                </a:solidFill>
              </a:rPr>
              <a:t>.</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19649135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115889"/>
            <a:ext cx="8686800" cy="55788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2400" dirty="0" smtClean="0"/>
              <a:t>Tancred on witnesses (cont’d)</a:t>
            </a:r>
            <a:endParaRPr lang="en-US" altLang="en-US" sz="2400" dirty="0"/>
          </a:p>
        </p:txBody>
      </p:sp>
      <p:sp>
        <p:nvSpPr>
          <p:cNvPr id="8" name="TextBox 7"/>
          <p:cNvSpPr txBox="1"/>
          <p:nvPr/>
        </p:nvSpPr>
        <p:spPr>
          <a:xfrm>
            <a:off x="457200" y="673769"/>
            <a:ext cx="8686800" cy="5478423"/>
          </a:xfrm>
          <a:prstGeom prst="rect">
            <a:avLst/>
          </a:prstGeom>
          <a:noFill/>
        </p:spPr>
        <p:txBody>
          <a:bodyPr wrap="square">
            <a:spAutoFit/>
          </a:bodyPr>
          <a:lstStyle/>
          <a:p>
            <a:pPr marL="800100" lvl="1" indent="-342900">
              <a:buFont typeface="Arial" panose="020B0604020202020204" pitchFamily="34" charset="0"/>
              <a:buChar char="•"/>
            </a:pPr>
            <a:r>
              <a:rPr lang="en-US" sz="2000" dirty="0" smtClean="0">
                <a:solidFill>
                  <a:schemeClr val="bg1"/>
                </a:solidFill>
              </a:rPr>
              <a:t>On </a:t>
            </a:r>
            <a:r>
              <a:rPr lang="en-US" sz="2000" dirty="0">
                <a:solidFill>
                  <a:schemeClr val="bg1"/>
                </a:solidFill>
              </a:rPr>
              <a:t>the basis of the written </a:t>
            </a:r>
            <a:r>
              <a:rPr lang="en-US" sz="2000" dirty="0" smtClean="0">
                <a:solidFill>
                  <a:schemeClr val="bg1"/>
                </a:solidFill>
              </a:rPr>
              <a:t>depositions </a:t>
            </a:r>
            <a:r>
              <a:rPr lang="en-US" sz="2000" dirty="0">
                <a:solidFill>
                  <a:schemeClr val="bg1"/>
                </a:solidFill>
              </a:rPr>
              <a:t>and what has been demonstrated about the character of the witnesses, the judge is to determine whether the standard of proof fixed by law has been met</a:t>
            </a:r>
            <a:r>
              <a:rPr lang="en-US" sz="2000" dirty="0" smtClean="0">
                <a:solidFill>
                  <a:schemeClr val="bg1"/>
                </a:solidFill>
              </a:rPr>
              <a:t>.</a:t>
            </a:r>
          </a:p>
          <a:p>
            <a:pPr marL="800100" lvl="1" indent="-342900">
              <a:buFont typeface="Arial" panose="020B0604020202020204" pitchFamily="34" charset="0"/>
              <a:buChar char="•"/>
            </a:pPr>
            <a:endParaRPr lang="en-US" sz="1000" dirty="0">
              <a:solidFill>
                <a:schemeClr val="bg1"/>
              </a:solidFill>
            </a:endParaRPr>
          </a:p>
          <a:p>
            <a:pPr marL="342900" indent="-342900">
              <a:buFont typeface="Arial" panose="020B0604020202020204" pitchFamily="34" charset="0"/>
              <a:buChar char="•"/>
            </a:pPr>
            <a:r>
              <a:rPr lang="en-US" sz="2000" dirty="0" smtClean="0">
                <a:solidFill>
                  <a:schemeClr val="bg1"/>
                </a:solidFill>
              </a:rPr>
              <a:t>As </a:t>
            </a:r>
            <a:r>
              <a:rPr lang="en-US" sz="2000" dirty="0">
                <a:solidFill>
                  <a:schemeClr val="bg1"/>
                </a:solidFill>
              </a:rPr>
              <a:t>a general matter, Tancred tells us, two witnesses make a full proof, but not everyone may be a witness. The section that follows (</a:t>
            </a:r>
            <a:r>
              <a:rPr lang="en-US" sz="2000" i="1" dirty="0">
                <a:solidFill>
                  <a:schemeClr val="bg1"/>
                </a:solidFill>
              </a:rPr>
              <a:t>Mats</a:t>
            </a:r>
            <a:r>
              <a:rPr lang="en-US" sz="2000">
                <a:solidFill>
                  <a:schemeClr val="bg1"/>
                </a:solidFill>
              </a:rPr>
              <a:t>., </a:t>
            </a:r>
            <a:r>
              <a:rPr lang="en-US" sz="2000" smtClean="0">
                <a:solidFill>
                  <a:schemeClr val="bg1"/>
                </a:solidFill>
              </a:rPr>
              <a:t> part XD) </a:t>
            </a:r>
            <a:r>
              <a:rPr lang="en-US" sz="2000" dirty="0">
                <a:solidFill>
                  <a:schemeClr val="bg1"/>
                </a:solidFill>
              </a:rPr>
              <a:t>elaborates on </a:t>
            </a:r>
            <a:r>
              <a:rPr lang="en-US" sz="2000" dirty="0" smtClean="0">
                <a:solidFill>
                  <a:schemeClr val="bg1"/>
                </a:solidFill>
              </a:rPr>
              <a:t>the first basic principle </a:t>
            </a:r>
            <a:r>
              <a:rPr lang="en-US" sz="2000" dirty="0">
                <a:solidFill>
                  <a:schemeClr val="bg1"/>
                </a:solidFill>
              </a:rPr>
              <a:t>noted above. The </a:t>
            </a:r>
            <a:r>
              <a:rPr lang="en-US" sz="2000" dirty="0" smtClean="0">
                <a:solidFill>
                  <a:schemeClr val="bg1"/>
                </a:solidFill>
              </a:rPr>
              <a:t>following </a:t>
            </a:r>
            <a:r>
              <a:rPr lang="en-US" sz="2000" dirty="0">
                <a:solidFill>
                  <a:schemeClr val="bg1"/>
                </a:solidFill>
              </a:rPr>
              <a:t>may not be witnesses</a:t>
            </a:r>
            <a:r>
              <a:rPr lang="en-US" sz="2000" dirty="0" smtClean="0">
                <a:solidFill>
                  <a:schemeClr val="bg1"/>
                </a:solidFill>
              </a:rPr>
              <a:t>:</a:t>
            </a:r>
          </a:p>
          <a:p>
            <a:pPr marL="342900" indent="-342900">
              <a:buFont typeface="Arial" panose="020B0604020202020204" pitchFamily="34" charset="0"/>
              <a:buChar char="•"/>
            </a:pPr>
            <a:endParaRPr lang="en-US" sz="500" dirty="0">
              <a:solidFill>
                <a:schemeClr val="bg1"/>
              </a:solidFill>
            </a:endParaRPr>
          </a:p>
          <a:p>
            <a:pPr marL="800100" lvl="1" indent="-342900">
              <a:buFont typeface="Arial" panose="020B0604020202020204" pitchFamily="34" charset="0"/>
              <a:buChar char="•"/>
            </a:pPr>
            <a:r>
              <a:rPr lang="en-US" sz="2000" dirty="0" smtClean="0">
                <a:solidFill>
                  <a:schemeClr val="bg1"/>
                </a:solidFill>
              </a:rPr>
              <a:t>slaves</a:t>
            </a:r>
          </a:p>
          <a:p>
            <a:pPr marL="342900" indent="-342900">
              <a:buFont typeface="Arial" panose="020B0604020202020204" pitchFamily="34" charset="0"/>
              <a:buChar char="•"/>
            </a:pPr>
            <a:endParaRPr lang="en-US" sz="500" dirty="0">
              <a:solidFill>
                <a:schemeClr val="bg1"/>
              </a:solidFill>
            </a:endParaRPr>
          </a:p>
          <a:p>
            <a:pPr marL="800100" lvl="1" indent="-342900">
              <a:buFont typeface="Arial" panose="020B0604020202020204" pitchFamily="34" charset="0"/>
              <a:buChar char="•"/>
            </a:pPr>
            <a:r>
              <a:rPr lang="en-US" sz="2000" dirty="0" smtClean="0">
                <a:solidFill>
                  <a:schemeClr val="bg1"/>
                </a:solidFill>
              </a:rPr>
              <a:t>women </a:t>
            </a:r>
            <a:r>
              <a:rPr lang="en-US" sz="2000" dirty="0">
                <a:solidFill>
                  <a:schemeClr val="bg1"/>
                </a:solidFill>
              </a:rPr>
              <a:t>(in certain circumstances</a:t>
            </a:r>
            <a:r>
              <a:rPr lang="en-US" sz="2000" dirty="0" smtClean="0">
                <a:solidFill>
                  <a:schemeClr val="bg1"/>
                </a:solidFill>
              </a:rPr>
              <a:t>)</a:t>
            </a:r>
          </a:p>
          <a:p>
            <a:pPr marL="342900" indent="-342900">
              <a:buFont typeface="Arial" panose="020B0604020202020204" pitchFamily="34" charset="0"/>
              <a:buChar char="•"/>
            </a:pPr>
            <a:endParaRPr lang="en-US" sz="500" dirty="0">
              <a:solidFill>
                <a:schemeClr val="bg1"/>
              </a:solidFill>
            </a:endParaRPr>
          </a:p>
          <a:p>
            <a:pPr marL="800100" lvl="1" indent="-342900">
              <a:buFont typeface="Arial" panose="020B0604020202020204" pitchFamily="34" charset="0"/>
              <a:buChar char="•"/>
            </a:pPr>
            <a:r>
              <a:rPr lang="en-US" sz="2000" dirty="0" smtClean="0">
                <a:solidFill>
                  <a:schemeClr val="bg1"/>
                </a:solidFill>
              </a:rPr>
              <a:t>those </a:t>
            </a:r>
            <a:r>
              <a:rPr lang="en-US" sz="2000" dirty="0">
                <a:solidFill>
                  <a:schemeClr val="bg1"/>
                </a:solidFill>
              </a:rPr>
              <a:t>below the age of </a:t>
            </a:r>
            <a:r>
              <a:rPr lang="en-US" sz="2000" dirty="0" smtClean="0">
                <a:solidFill>
                  <a:schemeClr val="bg1"/>
                </a:solidFill>
              </a:rPr>
              <a:t>fourteen</a:t>
            </a:r>
          </a:p>
          <a:p>
            <a:pPr marL="342900" indent="-342900">
              <a:buFont typeface="Arial" panose="020B0604020202020204" pitchFamily="34" charset="0"/>
              <a:buChar char="•"/>
            </a:pPr>
            <a:endParaRPr lang="en-US" sz="500" dirty="0">
              <a:solidFill>
                <a:schemeClr val="bg1"/>
              </a:solidFill>
            </a:endParaRPr>
          </a:p>
          <a:p>
            <a:pPr marL="800100" lvl="1" indent="-342900">
              <a:buFont typeface="Arial" panose="020B0604020202020204" pitchFamily="34" charset="0"/>
              <a:buChar char="•"/>
            </a:pPr>
            <a:r>
              <a:rPr lang="en-US" sz="2000" dirty="0" smtClean="0">
                <a:solidFill>
                  <a:schemeClr val="bg1"/>
                </a:solidFill>
              </a:rPr>
              <a:t>the insane</a:t>
            </a:r>
          </a:p>
          <a:p>
            <a:pPr marL="342900" indent="-342900">
              <a:buFont typeface="Arial" panose="020B0604020202020204" pitchFamily="34" charset="0"/>
              <a:buChar char="•"/>
            </a:pPr>
            <a:endParaRPr lang="en-US" sz="500" dirty="0">
              <a:solidFill>
                <a:schemeClr val="bg1"/>
              </a:solidFill>
            </a:endParaRPr>
          </a:p>
          <a:p>
            <a:pPr marL="800100" lvl="1" indent="-342900">
              <a:buFont typeface="Arial" panose="020B0604020202020204" pitchFamily="34" charset="0"/>
              <a:buChar char="•"/>
            </a:pPr>
            <a:r>
              <a:rPr lang="en-US" sz="2000" dirty="0" smtClean="0">
                <a:solidFill>
                  <a:schemeClr val="bg1"/>
                </a:solidFill>
              </a:rPr>
              <a:t>the infamous</a:t>
            </a:r>
          </a:p>
          <a:p>
            <a:pPr marL="342900" indent="-342900">
              <a:buFont typeface="Arial" panose="020B0604020202020204" pitchFamily="34" charset="0"/>
              <a:buChar char="•"/>
            </a:pPr>
            <a:endParaRPr lang="en-US" sz="500" dirty="0">
              <a:solidFill>
                <a:schemeClr val="bg1"/>
              </a:solidFill>
            </a:endParaRPr>
          </a:p>
          <a:p>
            <a:pPr marL="800100" lvl="1" indent="-342900">
              <a:buFont typeface="Arial" panose="020B0604020202020204" pitchFamily="34" charset="0"/>
              <a:buChar char="•"/>
            </a:pPr>
            <a:r>
              <a:rPr lang="en-US" sz="2000" dirty="0" smtClean="0">
                <a:solidFill>
                  <a:schemeClr val="bg1"/>
                </a:solidFill>
              </a:rPr>
              <a:t>paupers </a:t>
            </a:r>
            <a:r>
              <a:rPr lang="en-US" sz="2000" dirty="0">
                <a:solidFill>
                  <a:schemeClr val="bg1"/>
                </a:solidFill>
              </a:rPr>
              <a:t>(although Tancred has some doubts about this</a:t>
            </a:r>
            <a:r>
              <a:rPr lang="en-US" sz="2000" dirty="0" smtClean="0">
                <a:solidFill>
                  <a:schemeClr val="bg1"/>
                </a:solidFill>
              </a:rPr>
              <a:t>)</a:t>
            </a:r>
          </a:p>
          <a:p>
            <a:pPr marL="342900" indent="-342900">
              <a:buFont typeface="Arial" panose="020B0604020202020204" pitchFamily="34" charset="0"/>
              <a:buChar char="•"/>
            </a:pPr>
            <a:endParaRPr lang="en-US" sz="500" dirty="0">
              <a:solidFill>
                <a:schemeClr val="bg1"/>
              </a:solidFill>
            </a:endParaRPr>
          </a:p>
          <a:p>
            <a:pPr marL="800100" lvl="1" indent="-342900">
              <a:buFont typeface="Arial" panose="020B0604020202020204" pitchFamily="34" charset="0"/>
              <a:buChar char="•"/>
            </a:pPr>
            <a:r>
              <a:rPr lang="en-US" sz="2000" dirty="0" smtClean="0">
                <a:solidFill>
                  <a:schemeClr val="bg1"/>
                </a:solidFill>
              </a:rPr>
              <a:t>criminals</a:t>
            </a:r>
          </a:p>
          <a:p>
            <a:pPr marL="342900" indent="-342900">
              <a:buFont typeface="Arial" panose="020B0604020202020204" pitchFamily="34" charset="0"/>
              <a:buChar char="•"/>
            </a:pPr>
            <a:endParaRPr lang="en-US" sz="500" dirty="0" smtClean="0">
              <a:solidFill>
                <a:schemeClr val="bg1"/>
              </a:solidFill>
            </a:endParaRPr>
          </a:p>
          <a:p>
            <a:pPr marL="800100" lvl="1" indent="-342900">
              <a:buFont typeface="Arial" panose="020B0604020202020204" pitchFamily="34" charset="0"/>
              <a:buChar char="•"/>
            </a:pPr>
            <a:r>
              <a:rPr lang="en-US" sz="2000" dirty="0" smtClean="0">
                <a:solidFill>
                  <a:schemeClr val="bg1"/>
                </a:solidFill>
              </a:rPr>
              <a:t>no </a:t>
            </a:r>
            <a:r>
              <a:rPr lang="en-US" sz="2000" dirty="0">
                <a:solidFill>
                  <a:schemeClr val="bg1"/>
                </a:solidFill>
              </a:rPr>
              <a:t>one may be a witness in his own </a:t>
            </a:r>
            <a:r>
              <a:rPr lang="en-US" sz="2000" dirty="0" smtClean="0">
                <a:solidFill>
                  <a:schemeClr val="bg1"/>
                </a:solidFill>
              </a:rPr>
              <a:t>cause</a:t>
            </a:r>
            <a:endParaRPr lang="en-US" sz="2000" dirty="0">
              <a:solidFill>
                <a:schemeClr val="bg1"/>
              </a:solidFill>
            </a:endParaRPr>
          </a:p>
        </p:txBody>
      </p:sp>
      <p:sp>
        <p:nvSpPr>
          <p:cNvPr id="4100" name="Rectangle 5"/>
          <p:cNvSpPr>
            <a:spLocks noChangeArrowheads="1"/>
          </p:cNvSpPr>
          <p:nvPr/>
        </p:nvSpPr>
        <p:spPr bwMode="auto">
          <a:xfrm>
            <a:off x="0" y="-115888"/>
            <a:ext cx="217488" cy="231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sz="1200">
                <a:solidFill>
                  <a:schemeClr val="tx1"/>
                </a:solidFill>
                <a:latin typeface="Arial" panose="020B0604020202020204" pitchFamily="34" charset="0"/>
              </a:defRPr>
            </a:lvl1pPr>
            <a:lvl2pPr marL="742950" indent="-285750">
              <a:defRPr sz="1200">
                <a:solidFill>
                  <a:schemeClr val="tx1"/>
                </a:solidFill>
                <a:latin typeface="Arial" panose="020B0604020202020204" pitchFamily="34" charset="0"/>
              </a:defRPr>
            </a:lvl2pPr>
            <a:lvl3pPr marL="1143000" indent="-228600">
              <a:defRPr sz="1200">
                <a:solidFill>
                  <a:schemeClr val="tx1"/>
                </a:solidFill>
                <a:latin typeface="Arial" panose="020B0604020202020204" pitchFamily="34" charset="0"/>
              </a:defRPr>
            </a:lvl3pPr>
            <a:lvl4pPr marL="1600200" indent="-228600">
              <a:defRPr sz="1200">
                <a:solidFill>
                  <a:schemeClr val="tx1"/>
                </a:solidFill>
                <a:latin typeface="Arial" panose="020B0604020202020204" pitchFamily="34" charset="0"/>
              </a:defRPr>
            </a:lvl4pPr>
            <a:lvl5pPr marL="2057400" indent="-228600">
              <a:defRPr sz="1200">
                <a:solidFill>
                  <a:schemeClr val="tx1"/>
                </a:solidFill>
                <a:latin typeface="Arial" panose="020B0604020202020204" pitchFamily="34" charset="0"/>
              </a:defRPr>
            </a:lvl5pPr>
            <a:lvl6pPr marL="2514600" indent="-228600" eaLnBrk="0" fontAlgn="base" hangingPunct="0">
              <a:spcBef>
                <a:spcPct val="0"/>
              </a:spcBef>
              <a:spcAft>
                <a:spcPct val="0"/>
              </a:spcAft>
              <a:defRPr sz="1200">
                <a:solidFill>
                  <a:schemeClr val="tx1"/>
                </a:solidFill>
                <a:latin typeface="Arial" panose="020B0604020202020204" pitchFamily="34" charset="0"/>
              </a:defRPr>
            </a:lvl6pPr>
            <a:lvl7pPr marL="2971800" indent="-228600" eaLnBrk="0" fontAlgn="base" hangingPunct="0">
              <a:spcBef>
                <a:spcPct val="0"/>
              </a:spcBef>
              <a:spcAft>
                <a:spcPct val="0"/>
              </a:spcAft>
              <a:defRPr sz="1200">
                <a:solidFill>
                  <a:schemeClr val="tx1"/>
                </a:solidFill>
                <a:latin typeface="Arial" panose="020B0604020202020204" pitchFamily="34" charset="0"/>
              </a:defRPr>
            </a:lvl7pPr>
            <a:lvl8pPr marL="3429000" indent="-228600" eaLnBrk="0" fontAlgn="base" hangingPunct="0">
              <a:spcBef>
                <a:spcPct val="0"/>
              </a:spcBef>
              <a:spcAft>
                <a:spcPct val="0"/>
              </a:spcAft>
              <a:defRPr sz="1200">
                <a:solidFill>
                  <a:schemeClr val="tx1"/>
                </a:solidFill>
                <a:latin typeface="Arial" panose="020B0604020202020204" pitchFamily="34" charset="0"/>
              </a:defRPr>
            </a:lvl8pPr>
            <a:lvl9pPr marL="3886200" indent="-228600" eaLnBrk="0" fontAlgn="base" hangingPunct="0">
              <a:spcBef>
                <a:spcPct val="0"/>
              </a:spcBef>
              <a:spcAft>
                <a:spcPct val="0"/>
              </a:spcAft>
              <a:defRPr sz="1200">
                <a:solidFill>
                  <a:schemeClr val="tx1"/>
                </a:solidFill>
                <a:latin typeface="Arial" panose="020B0604020202020204" pitchFamily="34" charset="0"/>
              </a:defRPr>
            </a:lvl9pPr>
          </a:lstStyle>
          <a:p>
            <a:r>
              <a:rPr lang="en-US" altLang="en-US" sz="900" dirty="0"/>
              <a:t> </a:t>
            </a:r>
            <a:endParaRPr lang="en-US" altLang="en-US" dirty="0"/>
          </a:p>
        </p:txBody>
      </p:sp>
    </p:spTree>
    <p:extLst>
      <p:ext uri="{BB962C8B-B14F-4D97-AF65-F5344CB8AC3E}">
        <p14:creationId xmlns:p14="http://schemas.microsoft.com/office/powerpoint/2010/main" val="356827949"/>
      </p:ext>
    </p:extLst>
  </p:cSld>
  <p:clrMapOvr>
    <a:masterClrMapping/>
  </p:clrMapOvr>
  <p:timing>
    <p:tnLst>
      <p:par>
        <p:cTn id="1" dur="indefinite" restart="never" nodeType="tmRoot"/>
      </p:par>
    </p:tnLst>
  </p:timing>
</p:sld>
</file>

<file path=ppt/theme/theme1.xml><?xml version="1.0" encoding="utf-8"?>
<a:theme xmlns:a="http://schemas.openxmlformats.org/drawingml/2006/main" name="bilder constitutionalism">
  <a:themeElements>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ilder constitutionalis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ilder constitutionalism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ilder constitutionalism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ilder constitutionalism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ilder constitutionalism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ilder constitutionalism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ilder constitutionalism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ilder constitutionalism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ilder constitutionalism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ilder constitutionalism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ilder constitutionalism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ilder constitutionalism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ilder constitutionalism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bilder constitutionalism</Template>
  <TotalTime>85381</TotalTime>
  <Words>6224</Words>
  <Application>Microsoft Office PowerPoint</Application>
  <PresentationFormat>On-screen Show (4:3)</PresentationFormat>
  <Paragraphs>293</Paragraphs>
  <Slides>36</Slides>
  <Notes>35</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36</vt:i4>
      </vt:variant>
    </vt:vector>
  </HeadingPairs>
  <TitlesOfParts>
    <vt:vector size="38" baseType="lpstr">
      <vt:lpstr>Arial</vt:lpstr>
      <vt:lpstr>bilder constitutionalism</vt:lpstr>
      <vt:lpstr>PowerPoint Presentation</vt:lpstr>
      <vt:lpstr>Introduction</vt:lpstr>
      <vt:lpstr>Procedural law before the glossators</vt:lpstr>
      <vt:lpstr>Procedural law before the glossators (cont’d)</vt:lpstr>
      <vt:lpstr>Ordines iudiciarii</vt:lpstr>
      <vt:lpstr>Tancred’s ordo: overall outline</vt:lpstr>
      <vt:lpstr>Tancred on witnesses</vt:lpstr>
      <vt:lpstr>Tancred on witnesses (cont’d)</vt:lpstr>
      <vt:lpstr>Tancred on witnesses (cont’d)</vt:lpstr>
      <vt:lpstr>Tancred on witnesses (cont’d)</vt:lpstr>
      <vt:lpstr>Tancred on witnesses (cont’d)</vt:lpstr>
      <vt:lpstr>Tancred on witnesses (cont’d)</vt:lpstr>
      <vt:lpstr>From 74T to Tancred</vt:lpstr>
      <vt:lpstr>From 74T to Tancred</vt:lpstr>
      <vt:lpstr>From 74T to Tancred</vt:lpstr>
      <vt:lpstr>From 74T to Tancred</vt:lpstr>
      <vt:lpstr>By Tancred’s time did they realize that they had gone too far?</vt:lpstr>
      <vt:lpstr>Had they gone too far? (cont’d)</vt:lpstr>
      <vt:lpstr>Had they gone too far? (cont’d)</vt:lpstr>
      <vt:lpstr>Had they gone too far? (cont’d)</vt:lpstr>
      <vt:lpstr>Had they gone too far? (cont’d): limiting exclusion of women</vt:lpstr>
      <vt:lpstr>Had they gone too far?: limiting exclusion of women (cont’d)</vt:lpstr>
      <vt:lpstr>Had they gone too far?: limiting exclusion of women (cont’d)</vt:lpstr>
      <vt:lpstr>Had they gone too far?: limiting exclusion of women (cont’d)</vt:lpstr>
      <vt:lpstr>Had they gone too far?: limiting exclusion of women (cont’d)</vt:lpstr>
      <vt:lpstr>Had they gone too far? (cont’d): exclusion of paupers</vt:lpstr>
      <vt:lpstr>Had they gone too far?: exclusion of paupers (cont’d)</vt:lpstr>
      <vt:lpstr>Had they gone too far?: Licet Heli, 3 Comp. 5.2.3 (= X 5.3.31) (Innocent III [1199], p. IX–13 to IX–14)</vt:lpstr>
      <vt:lpstr>Had they gone too far?: Licet Heli (cont’d)</vt:lpstr>
      <vt:lpstr>Had they gone too far?: Licet Heli (cont’d)</vt:lpstr>
      <vt:lpstr>Had they gone too far?: Licet Heli (cont’d)</vt:lpstr>
      <vt:lpstr>Had they gone too far?: Licet Heli (cont’d)</vt:lpstr>
      <vt:lpstr>The achievements of the glossators</vt:lpstr>
      <vt:lpstr>The achievements of the glossators (cont’d)</vt:lpstr>
      <vt:lpstr>The achievements of the glossators (cont’d)</vt:lpstr>
      <vt:lpstr>The achievements of the glossators (cont’d)</vt:lpstr>
    </vt:vector>
  </TitlesOfParts>
  <Company>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Colonial Constitutionalism  &amp;  Constitutional Law  Mary Sarah Bilder  American Society for Legal History November 18, 2006</dc:title>
  <dc:creator>bilder</dc:creator>
  <cp:lastModifiedBy>Charles Donahue</cp:lastModifiedBy>
  <cp:revision>1077</cp:revision>
  <dcterms:created xsi:type="dcterms:W3CDTF">2007-01-08T17:13:49Z</dcterms:created>
  <dcterms:modified xsi:type="dcterms:W3CDTF">2022-01-08T15:57:54Z</dcterms:modified>
</cp:coreProperties>
</file>