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383" r:id="rId2"/>
    <p:sldId id="643" r:id="rId3"/>
    <p:sldId id="654" r:id="rId4"/>
    <p:sldId id="619" r:id="rId5"/>
    <p:sldId id="684" r:id="rId6"/>
    <p:sldId id="672" r:id="rId7"/>
    <p:sldId id="720" r:id="rId8"/>
    <p:sldId id="648" r:id="rId9"/>
    <p:sldId id="721" r:id="rId10"/>
    <p:sldId id="712" r:id="rId11"/>
    <p:sldId id="685" r:id="rId12"/>
    <p:sldId id="722" r:id="rId13"/>
    <p:sldId id="713" r:id="rId14"/>
    <p:sldId id="650" r:id="rId15"/>
    <p:sldId id="714" r:id="rId16"/>
    <p:sldId id="723" r:id="rId17"/>
    <p:sldId id="724" r:id="rId18"/>
    <p:sldId id="725" r:id="rId19"/>
    <p:sldId id="686" r:id="rId20"/>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Arial" panose="020B0604020202020204" pitchFamily="34" charset="0"/>
        <a:ea typeface="+mn-ea"/>
        <a:cs typeface="+mn-cs"/>
      </a:defRPr>
    </a:lvl6pPr>
    <a:lvl7pPr marL="2743200" algn="l" defTabSz="914400" rtl="0" eaLnBrk="1" latinLnBrk="0" hangingPunct="1">
      <a:defRPr sz="1200" kern="1200">
        <a:solidFill>
          <a:schemeClr val="tx1"/>
        </a:solidFill>
        <a:latin typeface="Arial" panose="020B0604020202020204" pitchFamily="34" charset="0"/>
        <a:ea typeface="+mn-ea"/>
        <a:cs typeface="+mn-cs"/>
      </a:defRPr>
    </a:lvl7pPr>
    <a:lvl8pPr marL="3200400" algn="l" defTabSz="914400" rtl="0" eaLnBrk="1" latinLnBrk="0" hangingPunct="1">
      <a:defRPr sz="1200" kern="1200">
        <a:solidFill>
          <a:schemeClr val="tx1"/>
        </a:solidFill>
        <a:latin typeface="Arial" panose="020B0604020202020204" pitchFamily="34" charset="0"/>
        <a:ea typeface="+mn-ea"/>
        <a:cs typeface="+mn-cs"/>
      </a:defRPr>
    </a:lvl8pPr>
    <a:lvl9pPr marL="3657600" algn="l" defTabSz="914400" rtl="0" eaLnBrk="1" latinLnBrk="0" hangingPunct="1">
      <a:defRPr sz="12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F3F4"/>
    <a:srgbClr val="E7E9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12" autoAdjust="0"/>
    <p:restoredTop sz="82843" autoAdjust="0"/>
  </p:normalViewPr>
  <p:slideViewPr>
    <p:cSldViewPr snapToGrid="0">
      <p:cViewPr varScale="1">
        <p:scale>
          <a:sx n="90" d="100"/>
          <a:sy n="90" d="100"/>
        </p:scale>
        <p:origin x="816"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786"/>
    </p:cViewPr>
  </p:sorterViewPr>
  <p:notesViewPr>
    <p:cSldViewPr snapToGrid="0">
      <p:cViewPr varScale="1">
        <p:scale>
          <a:sx n="82" d="100"/>
          <a:sy n="82" d="100"/>
        </p:scale>
        <p:origin x="199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3" name="Rectangle 3"/>
          <p:cNvSpPr>
            <a:spLocks noGrp="1" noChangeArrowheads="1"/>
          </p:cNvSpPr>
          <p:nvPr>
            <p:ph type="dt" idx="1"/>
          </p:nvPr>
        </p:nvSpPr>
        <p:spPr bwMode="auto">
          <a:xfrm>
            <a:off x="3971925"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algn="r" defTabSz="931670" eaLnBrk="1" hangingPunct="1">
              <a:defRPr>
                <a:latin typeface="Arial" charset="0"/>
              </a:defRPr>
            </a:lvl1pPr>
          </a:lstStyle>
          <a:p>
            <a:pPr>
              <a:defRPr/>
            </a:pPr>
            <a:endParaRPr lang="en-US" dirty="0"/>
          </a:p>
        </p:txBody>
      </p:sp>
      <p:sp>
        <p:nvSpPr>
          <p:cNvPr id="2052"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7" name="Rectangle 7"/>
          <p:cNvSpPr>
            <a:spLocks noGrp="1" noChangeArrowheads="1"/>
          </p:cNvSpPr>
          <p:nvPr>
            <p:ph type="sldNum" sz="quarter" idx="5"/>
          </p:nvPr>
        </p:nvSpPr>
        <p:spPr bwMode="auto">
          <a:xfrm>
            <a:off x="3971925"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algn="r" defTabSz="930275" eaLnBrk="1" hangingPunct="1">
              <a:defRPr/>
            </a:lvl1pPr>
          </a:lstStyle>
          <a:p>
            <a:pPr>
              <a:defRPr/>
            </a:pPr>
            <a:fld id="{F923ECB2-CE3C-43B6-9640-57D6926B1462}"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a:t>
            </a:fld>
            <a:endParaRPr lang="en-US" altLang="en-US" dirty="0"/>
          </a:p>
        </p:txBody>
      </p:sp>
    </p:spTree>
    <p:extLst>
      <p:ext uri="{BB962C8B-B14F-4D97-AF65-F5344CB8AC3E}">
        <p14:creationId xmlns:p14="http://schemas.microsoft.com/office/powerpoint/2010/main" val="24505498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11</a:t>
            </a:fld>
            <a:endParaRPr lang="en-US" altLang="en-US" dirty="0"/>
          </a:p>
        </p:txBody>
      </p:sp>
    </p:spTree>
    <p:extLst>
      <p:ext uri="{BB962C8B-B14F-4D97-AF65-F5344CB8AC3E}">
        <p14:creationId xmlns:p14="http://schemas.microsoft.com/office/powerpoint/2010/main" val="29607410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12</a:t>
            </a:fld>
            <a:endParaRPr lang="en-US" altLang="en-US" dirty="0"/>
          </a:p>
        </p:txBody>
      </p:sp>
    </p:spTree>
    <p:extLst>
      <p:ext uri="{BB962C8B-B14F-4D97-AF65-F5344CB8AC3E}">
        <p14:creationId xmlns:p14="http://schemas.microsoft.com/office/powerpoint/2010/main" val="13553093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13</a:t>
            </a:fld>
            <a:endParaRPr lang="en-US" altLang="en-US" dirty="0"/>
          </a:p>
        </p:txBody>
      </p:sp>
    </p:spTree>
    <p:extLst>
      <p:ext uri="{BB962C8B-B14F-4D97-AF65-F5344CB8AC3E}">
        <p14:creationId xmlns:p14="http://schemas.microsoft.com/office/powerpoint/2010/main" val="41170500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14</a:t>
            </a:fld>
            <a:endParaRPr lang="en-US" altLang="en-US" dirty="0"/>
          </a:p>
        </p:txBody>
      </p:sp>
    </p:spTree>
    <p:extLst>
      <p:ext uri="{BB962C8B-B14F-4D97-AF65-F5344CB8AC3E}">
        <p14:creationId xmlns:p14="http://schemas.microsoft.com/office/powerpoint/2010/main" val="13398482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15</a:t>
            </a:fld>
            <a:endParaRPr lang="en-US" altLang="en-US" dirty="0"/>
          </a:p>
        </p:txBody>
      </p:sp>
    </p:spTree>
    <p:extLst>
      <p:ext uri="{BB962C8B-B14F-4D97-AF65-F5344CB8AC3E}">
        <p14:creationId xmlns:p14="http://schemas.microsoft.com/office/powerpoint/2010/main" val="37130287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16</a:t>
            </a:fld>
            <a:endParaRPr lang="en-US" altLang="en-US" dirty="0"/>
          </a:p>
        </p:txBody>
      </p:sp>
    </p:spTree>
    <p:extLst>
      <p:ext uri="{BB962C8B-B14F-4D97-AF65-F5344CB8AC3E}">
        <p14:creationId xmlns:p14="http://schemas.microsoft.com/office/powerpoint/2010/main" val="5887991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17</a:t>
            </a:fld>
            <a:endParaRPr lang="en-US" altLang="en-US" dirty="0"/>
          </a:p>
        </p:txBody>
      </p:sp>
    </p:spTree>
    <p:extLst>
      <p:ext uri="{BB962C8B-B14F-4D97-AF65-F5344CB8AC3E}">
        <p14:creationId xmlns:p14="http://schemas.microsoft.com/office/powerpoint/2010/main" val="4848816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18</a:t>
            </a:fld>
            <a:endParaRPr lang="en-US" altLang="en-US" dirty="0"/>
          </a:p>
        </p:txBody>
      </p:sp>
    </p:spTree>
    <p:extLst>
      <p:ext uri="{BB962C8B-B14F-4D97-AF65-F5344CB8AC3E}">
        <p14:creationId xmlns:p14="http://schemas.microsoft.com/office/powerpoint/2010/main" val="6964777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19</a:t>
            </a:fld>
            <a:endParaRPr lang="en-US" altLang="en-US" dirty="0"/>
          </a:p>
        </p:txBody>
      </p:sp>
    </p:spTree>
    <p:extLst>
      <p:ext uri="{BB962C8B-B14F-4D97-AF65-F5344CB8AC3E}">
        <p14:creationId xmlns:p14="http://schemas.microsoft.com/office/powerpoint/2010/main" val="34436953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a:t>
            </a:fld>
            <a:endParaRPr lang="en-US" altLang="en-US" dirty="0"/>
          </a:p>
        </p:txBody>
      </p:sp>
    </p:spTree>
    <p:extLst>
      <p:ext uri="{BB962C8B-B14F-4D97-AF65-F5344CB8AC3E}">
        <p14:creationId xmlns:p14="http://schemas.microsoft.com/office/powerpoint/2010/main" val="27058623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a:t>
            </a:fld>
            <a:endParaRPr lang="en-US" altLang="en-US" dirty="0"/>
          </a:p>
        </p:txBody>
      </p:sp>
    </p:spTree>
    <p:extLst>
      <p:ext uri="{BB962C8B-B14F-4D97-AF65-F5344CB8AC3E}">
        <p14:creationId xmlns:p14="http://schemas.microsoft.com/office/powerpoint/2010/main" val="29697579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a:t>
            </a:fld>
            <a:endParaRPr lang="en-US" altLang="en-US" dirty="0"/>
          </a:p>
        </p:txBody>
      </p:sp>
    </p:spTree>
    <p:extLst>
      <p:ext uri="{BB962C8B-B14F-4D97-AF65-F5344CB8AC3E}">
        <p14:creationId xmlns:p14="http://schemas.microsoft.com/office/powerpoint/2010/main" val="38457044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6</a:t>
            </a:fld>
            <a:endParaRPr lang="en-US" altLang="en-US" dirty="0"/>
          </a:p>
        </p:txBody>
      </p:sp>
    </p:spTree>
    <p:extLst>
      <p:ext uri="{BB962C8B-B14F-4D97-AF65-F5344CB8AC3E}">
        <p14:creationId xmlns:p14="http://schemas.microsoft.com/office/powerpoint/2010/main" val="11986691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7</a:t>
            </a:fld>
            <a:endParaRPr lang="en-US" altLang="en-US" dirty="0"/>
          </a:p>
        </p:txBody>
      </p:sp>
    </p:spTree>
    <p:extLst>
      <p:ext uri="{BB962C8B-B14F-4D97-AF65-F5344CB8AC3E}">
        <p14:creationId xmlns:p14="http://schemas.microsoft.com/office/powerpoint/2010/main" val="31544725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8</a:t>
            </a:fld>
            <a:endParaRPr lang="en-US" altLang="en-US" dirty="0"/>
          </a:p>
        </p:txBody>
      </p:sp>
    </p:spTree>
    <p:extLst>
      <p:ext uri="{BB962C8B-B14F-4D97-AF65-F5344CB8AC3E}">
        <p14:creationId xmlns:p14="http://schemas.microsoft.com/office/powerpoint/2010/main" val="27010393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9</a:t>
            </a:fld>
            <a:endParaRPr lang="en-US" altLang="en-US" dirty="0"/>
          </a:p>
        </p:txBody>
      </p:sp>
    </p:spTree>
    <p:extLst>
      <p:ext uri="{BB962C8B-B14F-4D97-AF65-F5344CB8AC3E}">
        <p14:creationId xmlns:p14="http://schemas.microsoft.com/office/powerpoint/2010/main" val="29205342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10</a:t>
            </a:fld>
            <a:endParaRPr lang="en-US" altLang="en-US" dirty="0"/>
          </a:p>
        </p:txBody>
      </p:sp>
    </p:spTree>
    <p:extLst>
      <p:ext uri="{BB962C8B-B14F-4D97-AF65-F5344CB8AC3E}">
        <p14:creationId xmlns:p14="http://schemas.microsoft.com/office/powerpoint/2010/main" val="15879673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56776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5631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2800">
                <a:solidFill>
                  <a:schemeClr val="bg1"/>
                </a:solidFill>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lvl1pPr>
              <a:defRPr sz="2000">
                <a:solidFill>
                  <a:schemeClr val="bg1"/>
                </a:solidFill>
              </a:defRPr>
            </a:lvl1pPr>
            <a:lvl2pPr>
              <a:defRPr sz="2000">
                <a:solidFill>
                  <a:schemeClr val="bg1"/>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998695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353350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4831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1079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764073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8686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4558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50596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ChangeArrowheads="1"/>
          </p:cNvSpPr>
          <p:nvPr userDrawn="1"/>
        </p:nvSpPr>
        <p:spPr bwMode="auto">
          <a:xfrm>
            <a:off x="0" y="3175"/>
            <a:ext cx="9144000" cy="6854825"/>
          </a:xfrm>
          <a:prstGeom prst="rect">
            <a:avLst/>
          </a:prstGeom>
          <a:solidFill>
            <a:srgbClr val="000050"/>
          </a:solidFill>
          <a:ln>
            <a:noFill/>
          </a:ln>
        </p:spPr>
        <p:txBody>
          <a:bodyPr wrap="none"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eaLnBrk="0" fontAlgn="base" hangingPunct="0">
              <a:spcBef>
                <a:spcPct val="0"/>
              </a:spcBef>
              <a:spcAft>
                <a:spcPct val="0"/>
              </a:spcAft>
              <a:defRPr sz="1200">
                <a:solidFill>
                  <a:schemeClr val="tx1"/>
                </a:solidFill>
                <a:latin typeface="Arial" charset="0"/>
              </a:defRPr>
            </a:lvl6pPr>
            <a:lvl7pPr marL="2971800" indent="-228600" eaLnBrk="0" fontAlgn="base" hangingPunct="0">
              <a:spcBef>
                <a:spcPct val="0"/>
              </a:spcBef>
              <a:spcAft>
                <a:spcPct val="0"/>
              </a:spcAft>
              <a:defRPr sz="1200">
                <a:solidFill>
                  <a:schemeClr val="tx1"/>
                </a:solidFill>
                <a:latin typeface="Arial" charset="0"/>
              </a:defRPr>
            </a:lvl7pPr>
            <a:lvl8pPr marL="3429000" indent="-228600" eaLnBrk="0" fontAlgn="base" hangingPunct="0">
              <a:spcBef>
                <a:spcPct val="0"/>
              </a:spcBef>
              <a:spcAft>
                <a:spcPct val="0"/>
              </a:spcAft>
              <a:defRPr sz="1200">
                <a:solidFill>
                  <a:schemeClr val="tx1"/>
                </a:solidFill>
                <a:latin typeface="Arial" charset="0"/>
              </a:defRPr>
            </a:lvl8pPr>
            <a:lvl9pPr marL="3886200" indent="-228600" eaLnBrk="0" fontAlgn="base" hangingPunct="0">
              <a:spcBef>
                <a:spcPct val="0"/>
              </a:spcBef>
              <a:spcAft>
                <a:spcPct val="0"/>
              </a:spcAft>
              <a:defRPr sz="1200">
                <a:solidFill>
                  <a:schemeClr val="tx1"/>
                </a:solidFill>
                <a:latin typeface="Arial" charset="0"/>
              </a:defRPr>
            </a:lvl9pPr>
          </a:lstStyle>
          <a:p>
            <a:pPr eaLnBrk="1" hangingPunct="1">
              <a:defRPr/>
            </a:pPr>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aw.harvard.edu/faculty/cdonahue/courses/CLH/lectures/outl7b.pdf" TargetMode="External"/><Relationship Id="rId2" Type="http://schemas.openxmlformats.org/officeDocument/2006/relationships/hyperlink" Target="l01.screenout.doc"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oleObject" Target="../embeddings/oleObject9.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notesSlide" Target="../notesSlides/notesSlide3.xml"/><Relationship Id="rId7"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3.bin"/><Relationship Id="rId11" Type="http://schemas.openxmlformats.org/officeDocument/2006/relationships/oleObject" Target="../embeddings/oleObject8.bin"/><Relationship Id="rId5" Type="http://schemas.openxmlformats.org/officeDocument/2006/relationships/image" Target="../media/image2.emf"/><Relationship Id="rId10" Type="http://schemas.openxmlformats.org/officeDocument/2006/relationships/oleObject" Target="../embeddings/oleObject7.bin"/><Relationship Id="rId4" Type="http://schemas.openxmlformats.org/officeDocument/2006/relationships/oleObject" Target="../embeddings/oleObject2.bin"/><Relationship Id="rId9" Type="http://schemas.openxmlformats.org/officeDocument/2006/relationships/oleObject" Target="../embeddings/oleObject6.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bwMode="auto">
          <a:xfrm>
            <a:off x="397565" y="1600200"/>
            <a:ext cx="8408505"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buFontTx/>
              <a:buNone/>
            </a:pPr>
            <a:r>
              <a:rPr lang="en-US" altLang="en-US" sz="2400" dirty="0" smtClean="0"/>
              <a:t>Continental European </a:t>
            </a:r>
            <a:r>
              <a:rPr lang="en-US" altLang="en-US" sz="2400" dirty="0"/>
              <a:t>Constitutional and Legal History:</a:t>
            </a:r>
            <a:br>
              <a:rPr lang="en-US" altLang="en-US" sz="2400" dirty="0"/>
            </a:br>
            <a:r>
              <a:rPr lang="en-US" altLang="en-US" sz="2400" dirty="0" smtClean="0"/>
              <a:t>Glossators on Wild Animals</a:t>
            </a:r>
            <a:endParaRPr lang="en-US" altLang="en-US" sz="2400" dirty="0" smtClean="0"/>
          </a:p>
          <a:p>
            <a:pPr algn="ctr" eaLnBrk="1" hangingPunct="1">
              <a:buFontTx/>
              <a:buNone/>
            </a:pPr>
            <a:r>
              <a:rPr lang="en-US" altLang="en-US" dirty="0" smtClean="0"/>
              <a:t>Lecture </a:t>
            </a:r>
            <a:r>
              <a:rPr lang="en-US" altLang="en-US" dirty="0" smtClean="0"/>
              <a:t>7b</a:t>
            </a:r>
            <a:endParaRPr lang="en-US" altLang="en-US" dirty="0"/>
          </a:p>
          <a:p>
            <a:pPr algn="ctr" eaLnBrk="1" hangingPunct="1">
              <a:buFontTx/>
              <a:buNone/>
            </a:pPr>
            <a:endParaRPr lang="en-US" altLang="en-US" dirty="0">
              <a:hlinkClick r:id="rId2" action="ppaction://hlinkfile"/>
            </a:endParaRPr>
          </a:p>
          <a:p>
            <a:pPr eaLnBrk="1" hangingPunct="1">
              <a:buFontTx/>
              <a:buNone/>
            </a:pPr>
            <a:r>
              <a:rPr lang="en-US" altLang="en-US" dirty="0">
                <a:hlinkClick r:id="rId3"/>
              </a:rPr>
              <a:t>Click here for a printed outline</a:t>
            </a:r>
            <a:r>
              <a:rPr lang="en-US" altLang="en-US" dirty="0" smtClean="0"/>
              <a:t>.</a:t>
            </a:r>
            <a:endParaRPr lang="en-US"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JI.2.1.11–13 with the Accursian gloss (cont’d)</a:t>
            </a:r>
            <a:endParaRPr lang="en-US" altLang="en-US" sz="2400" dirty="0"/>
          </a:p>
        </p:txBody>
      </p:sp>
      <p:sp>
        <p:nvSpPr>
          <p:cNvPr id="8" name="TextBox 7"/>
          <p:cNvSpPr txBox="1"/>
          <p:nvPr/>
        </p:nvSpPr>
        <p:spPr>
          <a:xfrm>
            <a:off x="457200" y="914400"/>
            <a:ext cx="8686800" cy="4708981"/>
          </a:xfrm>
          <a:prstGeom prst="rect">
            <a:avLst/>
          </a:prstGeom>
          <a:noFill/>
        </p:spPr>
        <p:txBody>
          <a:bodyPr wrap="square">
            <a:spAutoFit/>
          </a:bodyPr>
          <a:lstStyle/>
          <a:p>
            <a:pPr>
              <a:defRPr/>
            </a:pPr>
            <a:r>
              <a:rPr lang="en-US" sz="2000" dirty="0" smtClean="0">
                <a:solidFill>
                  <a:schemeClr val="bg1"/>
                </a:solidFill>
              </a:rPr>
              <a:t>Is </a:t>
            </a:r>
            <a:r>
              <a:rPr lang="en-US" sz="2000" dirty="0">
                <a:solidFill>
                  <a:schemeClr val="bg1"/>
                </a:solidFill>
              </a:rPr>
              <a:t>this just analysis of the text</a:t>
            </a:r>
            <a:r>
              <a:rPr lang="en-US" sz="2000" dirty="0" smtClean="0">
                <a:solidFill>
                  <a:schemeClr val="bg1"/>
                </a:solidFill>
              </a:rPr>
              <a:t>?</a:t>
            </a:r>
          </a:p>
          <a:p>
            <a:pPr>
              <a:defRPr/>
            </a:pPr>
            <a:endParaRPr lang="en-US" sz="1000" dirty="0">
              <a:solidFill>
                <a:schemeClr val="bg1"/>
              </a:solidFill>
            </a:endParaRPr>
          </a:p>
          <a:p>
            <a:pPr marL="342900" indent="-342900">
              <a:buFont typeface="Arial" panose="020B0604020202020204" pitchFamily="34" charset="0"/>
              <a:buChar char="•"/>
              <a:defRPr/>
            </a:pPr>
            <a:r>
              <a:rPr lang="en-US" sz="2000" dirty="0">
                <a:solidFill>
                  <a:schemeClr val="bg1"/>
                </a:solidFill>
              </a:rPr>
              <a:t>Gloss 6 </a:t>
            </a:r>
            <a:r>
              <a:rPr lang="en-US" sz="2000" dirty="0" smtClean="0">
                <a:solidFill>
                  <a:schemeClr val="bg1"/>
                </a:solidFill>
              </a:rPr>
              <a:t>on “forbid </a:t>
            </a:r>
            <a:r>
              <a:rPr lang="en-US" sz="2000" dirty="0">
                <a:solidFill>
                  <a:schemeClr val="bg1"/>
                </a:solidFill>
              </a:rPr>
              <a:t>him </a:t>
            </a:r>
            <a:r>
              <a:rPr lang="en-US" sz="2000" dirty="0" smtClean="0">
                <a:solidFill>
                  <a:schemeClr val="bg1"/>
                </a:solidFill>
              </a:rPr>
              <a:t>entry”: “What </a:t>
            </a:r>
            <a:r>
              <a:rPr lang="en-US" sz="2000" dirty="0">
                <a:solidFill>
                  <a:schemeClr val="bg1"/>
                </a:solidFill>
              </a:rPr>
              <a:t>if after prohibition he takes something? Answer: He does not make it his. [C.3.32.17 (a man has bought a piece of land by fraud and the judge is ordered to restore both the land and its fruits to the previous owner), 22 (states the general rule that bad faith possessors have to restore all the fruits they have taken from the land, while good faith possessors have only to restore those that accrue after the </a:t>
            </a:r>
            <a:r>
              <a:rPr lang="en-US" sz="2000" i="1" dirty="0">
                <a:solidFill>
                  <a:schemeClr val="bg1"/>
                </a:solidFill>
              </a:rPr>
              <a:t>litis contestatio</a:t>
            </a:r>
            <a:r>
              <a:rPr lang="en-US" sz="2000" dirty="0">
                <a:solidFill>
                  <a:schemeClr val="bg1"/>
                </a:solidFill>
              </a:rPr>
              <a:t>); cf. JI.2.1.14 (the passage on bees, Mats., § IA</a:t>
            </a:r>
            <a:r>
              <a:rPr lang="en-US" sz="2000" dirty="0" smtClean="0">
                <a:solidFill>
                  <a:schemeClr val="bg1"/>
                </a:solidFill>
              </a:rPr>
              <a:t>].” </a:t>
            </a:r>
            <a:r>
              <a:rPr lang="en-US" sz="2000" dirty="0">
                <a:solidFill>
                  <a:schemeClr val="bg1"/>
                </a:solidFill>
              </a:rPr>
              <a:t>ADDITION: </a:t>
            </a:r>
            <a:r>
              <a:rPr lang="en-US" sz="2000" dirty="0" smtClean="0">
                <a:solidFill>
                  <a:schemeClr val="bg1"/>
                </a:solidFill>
              </a:rPr>
              <a:t>“Say </a:t>
            </a:r>
            <a:r>
              <a:rPr lang="en-US" sz="2000" dirty="0">
                <a:solidFill>
                  <a:schemeClr val="bg1"/>
                </a:solidFill>
              </a:rPr>
              <a:t>that this is true, according to Angelus [de Gambillionibus or Aretinus, d. 1461], if the fruit of the land consisted in hunting, otherwise not, as the gloss holds in [D.8.3.16 v</a:t>
            </a:r>
            <a:r>
              <a:rPr lang="en-US" sz="2000" baseline="30000" dirty="0">
                <a:solidFill>
                  <a:schemeClr val="bg1"/>
                </a:solidFill>
              </a:rPr>
              <a:t>o</a:t>
            </a:r>
            <a:r>
              <a:rPr lang="en-US" sz="2000" dirty="0">
                <a:solidFill>
                  <a:schemeClr val="bg1"/>
                </a:solidFill>
              </a:rPr>
              <a:t> </a:t>
            </a:r>
            <a:r>
              <a:rPr lang="en-US" sz="2000" i="1" dirty="0">
                <a:solidFill>
                  <a:schemeClr val="bg1"/>
                </a:solidFill>
              </a:rPr>
              <a:t>aucupibus</a:t>
            </a:r>
            <a:r>
              <a:rPr lang="en-US" sz="2000" dirty="0">
                <a:solidFill>
                  <a:schemeClr val="bg1"/>
                </a:solidFill>
              </a:rPr>
              <a:t> (see Appendix immediately following in </a:t>
            </a:r>
            <a:r>
              <a:rPr lang="en-US" sz="2000" i="1" dirty="0">
                <a:solidFill>
                  <a:schemeClr val="bg1"/>
                </a:solidFill>
              </a:rPr>
              <a:t>Mats</a:t>
            </a:r>
            <a:r>
              <a:rPr lang="en-US" sz="2000" dirty="0">
                <a:solidFill>
                  <a:schemeClr val="bg1"/>
                </a:solidFill>
              </a:rPr>
              <a:t>.)] and in [D.41.1.3 v</a:t>
            </a:r>
            <a:r>
              <a:rPr lang="en-US" sz="2000" baseline="30000" dirty="0">
                <a:solidFill>
                  <a:schemeClr val="bg1"/>
                </a:solidFill>
              </a:rPr>
              <a:t>o</a:t>
            </a:r>
            <a:r>
              <a:rPr lang="en-US" sz="2000" dirty="0" smtClean="0">
                <a:solidFill>
                  <a:schemeClr val="bg1"/>
                </a:solidFill>
              </a:rPr>
              <a:t> </a:t>
            </a:r>
            <a:r>
              <a:rPr lang="en-US" sz="2000" i="1" dirty="0">
                <a:solidFill>
                  <a:schemeClr val="bg1"/>
                </a:solidFill>
              </a:rPr>
              <a:t>prohiberi</a:t>
            </a:r>
            <a:r>
              <a:rPr lang="en-US" sz="2000" dirty="0">
                <a:solidFill>
                  <a:schemeClr val="bg1"/>
                </a:solidFill>
              </a:rPr>
              <a:t> (which simply cross-refers the gloss on D.8.3.16)], although Por. [Johannes Christopherus Portius, Mats. § XIII.E] follows this gloss</a:t>
            </a:r>
            <a:r>
              <a:rPr lang="en-US" sz="20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9524178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JI.2.1.11–13 with the Accursian gloss (cont’d)</a:t>
            </a:r>
            <a:endParaRPr lang="en-US" altLang="en-US" sz="2400" dirty="0"/>
          </a:p>
        </p:txBody>
      </p:sp>
      <p:sp>
        <p:nvSpPr>
          <p:cNvPr id="8" name="TextBox 7"/>
          <p:cNvSpPr txBox="1"/>
          <p:nvPr/>
        </p:nvSpPr>
        <p:spPr>
          <a:xfrm>
            <a:off x="457200" y="673769"/>
            <a:ext cx="8686800" cy="6093976"/>
          </a:xfrm>
          <a:prstGeom prst="rect">
            <a:avLst/>
          </a:prstGeom>
          <a:noFill/>
        </p:spPr>
        <p:txBody>
          <a:bodyPr wrap="square">
            <a:spAutoFit/>
          </a:bodyPr>
          <a:lstStyle/>
          <a:p>
            <a:pPr>
              <a:defRPr/>
            </a:pPr>
            <a:r>
              <a:rPr lang="en-US" sz="2000" dirty="0" smtClean="0">
                <a:solidFill>
                  <a:schemeClr val="bg1"/>
                </a:solidFill>
              </a:rPr>
              <a:t>Accursius </a:t>
            </a:r>
            <a:r>
              <a:rPr lang="en-US" sz="2000" dirty="0">
                <a:solidFill>
                  <a:schemeClr val="bg1"/>
                </a:solidFill>
              </a:rPr>
              <a:t>puts a “spin” on his texts</a:t>
            </a:r>
            <a:r>
              <a:rPr lang="en-US" sz="2000" dirty="0" smtClean="0">
                <a:solidFill>
                  <a:schemeClr val="bg1"/>
                </a:solidFill>
              </a:rPr>
              <a:t>:</a:t>
            </a:r>
          </a:p>
          <a:p>
            <a:pPr marL="342900" indent="-342900">
              <a:buFont typeface="Arial" panose="020B0604020202020204" pitchFamily="34" charset="0"/>
              <a:buChar char="•"/>
              <a:defRPr/>
            </a:pPr>
            <a:endParaRPr lang="en-US" sz="1000" dirty="0">
              <a:solidFill>
                <a:schemeClr val="bg1"/>
              </a:solidFill>
            </a:endParaRPr>
          </a:p>
          <a:p>
            <a:pPr marL="342900" indent="-342900">
              <a:buFont typeface="Arial" panose="020B0604020202020204" pitchFamily="34" charset="0"/>
              <a:buChar char="•"/>
              <a:defRPr/>
            </a:pPr>
            <a:r>
              <a:rPr lang="en-US" sz="2000" dirty="0">
                <a:solidFill>
                  <a:schemeClr val="bg1"/>
                </a:solidFill>
              </a:rPr>
              <a:t>Gloss 8 on “difficult”: I.e., impossible. So [in D.17.2.23 vo difficile (see Appendix); contra [D.9.3.2 (see Appendix)]. Accursius. [Accursius</a:t>
            </a:r>
            <a:r>
              <a:rPr lang="en-US" sz="2000" dirty="0" smtClean="0">
                <a:solidFill>
                  <a:schemeClr val="bg1"/>
                </a:solidFill>
              </a:rPr>
              <a:t>’ </a:t>
            </a:r>
            <a:r>
              <a:rPr lang="en-US" sz="2000" dirty="0">
                <a:solidFill>
                  <a:schemeClr val="bg1"/>
                </a:solidFill>
              </a:rPr>
              <a:t>interpretation of this passage is challenged by the editors of the edition of Lyon, 1604 (col. 125), who say “Rather, the text ought to be understood as it stands, and all this lies in the discretion of the judge, as the gloss below [gloss 13] holds according to Christo. [Johannes Christopherus Portius, Mats., § XIII.E]. And </a:t>
            </a:r>
            <a:r>
              <a:rPr lang="en-US" sz="2000" dirty="0">
                <a:solidFill>
                  <a:schemeClr val="bg1"/>
                </a:solidFill>
              </a:rPr>
              <a:t>Ang</a:t>
            </a:r>
            <a:r>
              <a:rPr lang="en-US" sz="2000" dirty="0">
                <a:solidFill>
                  <a:schemeClr val="bg1"/>
                </a:solidFill>
              </a:rPr>
              <a:t>[</a:t>
            </a:r>
            <a:r>
              <a:rPr lang="en-US" sz="2000" dirty="0">
                <a:solidFill>
                  <a:schemeClr val="bg1"/>
                </a:solidFill>
              </a:rPr>
              <a:t>elus</a:t>
            </a:r>
            <a:r>
              <a:rPr lang="en-US" sz="2000" dirty="0">
                <a:solidFill>
                  <a:schemeClr val="bg1"/>
                </a:solidFill>
              </a:rPr>
              <a:t> de Gambillionibus] notes this text</a:t>
            </a:r>
            <a:r>
              <a:rPr lang="en-US" sz="2000" dirty="0" smtClean="0">
                <a:solidFill>
                  <a:schemeClr val="bg1"/>
                </a:solidFill>
              </a:rPr>
              <a:t>.”]</a:t>
            </a:r>
          </a:p>
          <a:p>
            <a:pPr marL="342900" indent="-342900">
              <a:buFont typeface="Arial" panose="020B0604020202020204" pitchFamily="34" charset="0"/>
              <a:buChar char="•"/>
              <a:defRPr/>
            </a:pPr>
            <a:endParaRPr lang="en-US" sz="1000" dirty="0">
              <a:solidFill>
                <a:schemeClr val="bg1"/>
              </a:solidFill>
            </a:endParaRPr>
          </a:p>
          <a:p>
            <a:pPr marL="342900" indent="-342900">
              <a:buFont typeface="Arial" panose="020B0604020202020204" pitchFamily="34" charset="0"/>
              <a:buChar char="•"/>
              <a:defRPr/>
            </a:pPr>
            <a:r>
              <a:rPr lang="en-US" sz="2000" dirty="0">
                <a:solidFill>
                  <a:schemeClr val="bg1"/>
                </a:solidFill>
              </a:rPr>
              <a:t>Gloss 9 on “pursue”: So [D.41.2.3.13 (says that if I drop a vase and cannot find it, I have lost possession of it, even though no one else has possession of it; if, on the other hand, I lose a vase in a place where I can find it, even though I do not know where it is, it is still in my possession</a:t>
            </a:r>
            <a:r>
              <a:rPr lang="en-US" sz="2000" dirty="0" smtClean="0">
                <a:solidFill>
                  <a:schemeClr val="bg1"/>
                </a:solidFill>
              </a:rPr>
              <a:t>)].</a:t>
            </a:r>
          </a:p>
          <a:p>
            <a:pPr marL="342900" indent="-342900">
              <a:buFont typeface="Arial" panose="020B0604020202020204" pitchFamily="34" charset="0"/>
              <a:buChar char="•"/>
              <a:defRPr/>
            </a:pPr>
            <a:endParaRPr lang="en-US" sz="1000" dirty="0">
              <a:solidFill>
                <a:schemeClr val="bg1"/>
              </a:solidFill>
            </a:endParaRPr>
          </a:p>
          <a:p>
            <a:pPr marL="342900" indent="-342900">
              <a:buFont typeface="Arial" panose="020B0604020202020204" pitchFamily="34" charset="0"/>
              <a:buChar char="•"/>
              <a:defRPr/>
            </a:pPr>
            <a:r>
              <a:rPr lang="en-US" sz="2000" dirty="0">
                <a:solidFill>
                  <a:schemeClr val="bg1"/>
                </a:solidFill>
              </a:rPr>
              <a:t>Gloss 10 on “it has been doubted”: So [D.41.1.5.1 (reporting an opinion of </a:t>
            </a:r>
            <a:r>
              <a:rPr lang="en-US" sz="2000" dirty="0" smtClean="0">
                <a:solidFill>
                  <a:schemeClr val="bg1"/>
                </a:solidFill>
              </a:rPr>
              <a:t>Trebatius </a:t>
            </a:r>
            <a:r>
              <a:rPr lang="en-US" sz="2000" dirty="0">
                <a:solidFill>
                  <a:schemeClr val="bg1"/>
                </a:solidFill>
              </a:rPr>
              <a:t>that the animal became the property of the one who had so wounded it and remained so as long as it was in his sight and he continued to pursue it</a:t>
            </a:r>
            <a:r>
              <a:rPr lang="en-US" sz="20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1669063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JI.2.1.11–13 with the Accursian gloss (cont’d)</a:t>
            </a:r>
            <a:endParaRPr lang="en-US" altLang="en-US" sz="2400" dirty="0"/>
          </a:p>
        </p:txBody>
      </p:sp>
      <p:sp>
        <p:nvSpPr>
          <p:cNvPr id="8" name="TextBox 7"/>
          <p:cNvSpPr txBox="1"/>
          <p:nvPr/>
        </p:nvSpPr>
        <p:spPr>
          <a:xfrm>
            <a:off x="217488" y="487990"/>
            <a:ext cx="8686800" cy="6401753"/>
          </a:xfrm>
          <a:prstGeom prst="rect">
            <a:avLst/>
          </a:prstGeom>
          <a:noFill/>
        </p:spPr>
        <p:txBody>
          <a:bodyPr wrap="square">
            <a:spAutoFit/>
          </a:bodyPr>
          <a:lstStyle/>
          <a:p>
            <a:pPr>
              <a:defRPr/>
            </a:pPr>
            <a:r>
              <a:rPr lang="en-US" sz="2000" dirty="0" smtClean="0">
                <a:solidFill>
                  <a:schemeClr val="bg1"/>
                </a:solidFill>
              </a:rPr>
              <a:t>Accursius </a:t>
            </a:r>
            <a:r>
              <a:rPr lang="en-US" sz="2000" dirty="0">
                <a:solidFill>
                  <a:schemeClr val="bg1"/>
                </a:solidFill>
              </a:rPr>
              <a:t>puts a “spin” on his </a:t>
            </a:r>
            <a:r>
              <a:rPr lang="en-US" sz="2000" dirty="0" smtClean="0">
                <a:solidFill>
                  <a:schemeClr val="bg1"/>
                </a:solidFill>
              </a:rPr>
              <a:t>texts (cont’d):</a:t>
            </a:r>
          </a:p>
          <a:p>
            <a:pPr marL="342900" indent="-342900">
              <a:buFont typeface="Arial" panose="020B0604020202020204" pitchFamily="34" charset="0"/>
              <a:buChar char="•"/>
              <a:defRPr/>
            </a:pPr>
            <a:endParaRPr lang="en-US" sz="1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Gloss </a:t>
            </a:r>
            <a:r>
              <a:rPr lang="en-US" sz="2000" dirty="0">
                <a:solidFill>
                  <a:schemeClr val="bg1"/>
                </a:solidFill>
              </a:rPr>
              <a:t>11 on “wounded it so severely as to be able to catch it”: Having considered the nature of the man and of the beast, not divine possibility, although I have in no way considered the ease</a:t>
            </a:r>
            <a:r>
              <a:rPr lang="en-US" sz="2000" dirty="0" smtClean="0">
                <a:solidFill>
                  <a:schemeClr val="bg1"/>
                </a:solidFill>
              </a:rPr>
              <a:t>.</a:t>
            </a:r>
          </a:p>
          <a:p>
            <a:pPr marL="342900" indent="-342900">
              <a:buFont typeface="Arial" panose="020B0604020202020204" pitchFamily="34" charset="0"/>
              <a:buChar char="•"/>
              <a:defRPr/>
            </a:pPr>
            <a:endParaRPr lang="en-US" sz="1000" dirty="0">
              <a:solidFill>
                <a:schemeClr val="bg1"/>
              </a:solidFill>
            </a:endParaRPr>
          </a:p>
          <a:p>
            <a:pPr marL="342900" indent="-342900">
              <a:buFont typeface="Arial" panose="020B0604020202020204" pitchFamily="34" charset="0"/>
              <a:buChar char="•"/>
              <a:defRPr/>
            </a:pPr>
            <a:r>
              <a:rPr lang="en-US" sz="2000" dirty="0">
                <a:solidFill>
                  <a:schemeClr val="bg1"/>
                </a:solidFill>
              </a:rPr>
              <a:t>Gloss 12 on “And we confirm this latter view”: So [D.41.1.55 (see </a:t>
            </a:r>
            <a:r>
              <a:rPr lang="en-US" sz="2000" i="1" dirty="0">
                <a:solidFill>
                  <a:schemeClr val="bg1"/>
                </a:solidFill>
              </a:rPr>
              <a:t>Mats</a:t>
            </a:r>
            <a:r>
              <a:rPr lang="en-US" sz="2000" dirty="0">
                <a:solidFill>
                  <a:schemeClr val="bg1"/>
                </a:solidFill>
              </a:rPr>
              <a:t>., p. </a:t>
            </a:r>
            <a:r>
              <a:rPr lang="en-US" sz="2000" dirty="0" smtClean="0">
                <a:solidFill>
                  <a:schemeClr val="bg1"/>
                </a:solidFill>
              </a:rPr>
              <a:t>VII–5)].</a:t>
            </a:r>
          </a:p>
          <a:p>
            <a:pPr marL="342900" indent="-342900">
              <a:buFont typeface="Arial" panose="020B0604020202020204" pitchFamily="34" charset="0"/>
              <a:buChar char="•"/>
              <a:defRPr/>
            </a:pPr>
            <a:endParaRPr lang="en-US" sz="1000" dirty="0">
              <a:solidFill>
                <a:schemeClr val="bg1"/>
              </a:solidFill>
            </a:endParaRPr>
          </a:p>
          <a:p>
            <a:pPr marL="342900" indent="-342900">
              <a:buFont typeface="Arial" panose="020B0604020202020204" pitchFamily="34" charset="0"/>
              <a:buChar char="•"/>
              <a:defRPr/>
            </a:pPr>
            <a:r>
              <a:rPr lang="en-US" sz="2000" dirty="0">
                <a:solidFill>
                  <a:schemeClr val="bg1"/>
                </a:solidFill>
              </a:rPr>
              <a:t>Gloss 13 on “for it may happen”: Although one thing is proved, i.e., that it has been wounded, it nonetheless does not follow that it could be taken. [C.4.19.10 (says that the fact that a man can show that his parentage was free and that he has held honors does not prove that his daughter is not slave, because he may be free-born and she a slave</a:t>
            </a:r>
            <a:r>
              <a:rPr lang="en-US" sz="2000" dirty="0" smtClean="0">
                <a:solidFill>
                  <a:schemeClr val="bg1"/>
                </a:solidFill>
              </a:rPr>
              <a:t>)].</a:t>
            </a:r>
          </a:p>
          <a:p>
            <a:pPr marL="342900" indent="-342900">
              <a:buFont typeface="Arial" panose="020B0604020202020204" pitchFamily="34" charset="0"/>
              <a:buChar char="•"/>
              <a:defRPr/>
            </a:pPr>
            <a:endParaRPr lang="en-US" sz="1000" dirty="0">
              <a:solidFill>
                <a:schemeClr val="bg1"/>
              </a:solidFill>
            </a:endParaRPr>
          </a:p>
          <a:p>
            <a:pPr marL="342900" indent="-342900">
              <a:buFont typeface="Arial" panose="020B0604020202020204" pitchFamily="34" charset="0"/>
              <a:buChar char="•"/>
              <a:defRPr/>
            </a:pPr>
            <a:r>
              <a:rPr lang="en-US" sz="2000" dirty="0">
                <a:solidFill>
                  <a:schemeClr val="bg1"/>
                </a:solidFill>
              </a:rPr>
              <a:t>Gloss 14 on “it may happen in many ways that you will not capture it”: Note that what can happen is considered. Thus, [D.19.2.9.1; D.36.1.80.15; D.35.2.73.1; D.4.6.26.7; D.39.2.13.2 (all deal with quite different situations in which </a:t>
            </a:r>
            <a:r>
              <a:rPr lang="en-US" sz="2000" dirty="0" smtClean="0">
                <a:solidFill>
                  <a:schemeClr val="bg1"/>
                </a:solidFill>
              </a:rPr>
              <a:t>possibilities </a:t>
            </a:r>
            <a:r>
              <a:rPr lang="en-US" sz="2000" dirty="0">
                <a:solidFill>
                  <a:schemeClr val="bg1"/>
                </a:solidFill>
              </a:rPr>
              <a:t>are considered)]. Argument, however, to the contrary: [D.15.1.50pr (seems to suggest that one of the possibilities that cannot be considered is that the </a:t>
            </a:r>
            <a:r>
              <a:rPr lang="en-US" sz="2000" i="1" dirty="0">
                <a:solidFill>
                  <a:schemeClr val="bg1"/>
                </a:solidFill>
              </a:rPr>
              <a:t>iudex</a:t>
            </a:r>
            <a:r>
              <a:rPr lang="en-US" sz="2000" dirty="0">
                <a:solidFill>
                  <a:schemeClr val="bg1"/>
                </a:solidFill>
              </a:rPr>
              <a:t> will render a wrongful judgment)].</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714623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Why is Accursius doing this?</a:t>
            </a:r>
            <a:endParaRPr lang="en-US" altLang="en-US" sz="2400" dirty="0"/>
          </a:p>
        </p:txBody>
      </p:sp>
      <p:sp>
        <p:nvSpPr>
          <p:cNvPr id="8" name="TextBox 7"/>
          <p:cNvSpPr txBox="1"/>
          <p:nvPr/>
        </p:nvSpPr>
        <p:spPr>
          <a:xfrm>
            <a:off x="457200" y="673769"/>
            <a:ext cx="8686800" cy="1938992"/>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importance of possession in the world of the glossators. The basic Roman-law rule that possession requires </a:t>
            </a:r>
            <a:r>
              <a:rPr lang="en-US" sz="2000" i="1" dirty="0">
                <a:solidFill>
                  <a:schemeClr val="bg1"/>
                </a:solidFill>
              </a:rPr>
              <a:t>animus</a:t>
            </a:r>
            <a:r>
              <a:rPr lang="en-US" sz="2000" dirty="0">
                <a:solidFill>
                  <a:schemeClr val="bg1"/>
                </a:solidFill>
              </a:rPr>
              <a:t> (a mental element) and </a:t>
            </a:r>
            <a:r>
              <a:rPr lang="en-US" sz="2000" i="1" dirty="0">
                <a:solidFill>
                  <a:schemeClr val="bg1"/>
                </a:solidFill>
              </a:rPr>
              <a:t>corpus</a:t>
            </a:r>
            <a:r>
              <a:rPr lang="en-US" sz="2000" dirty="0">
                <a:solidFill>
                  <a:schemeClr val="bg1"/>
                </a:solidFill>
              </a:rPr>
              <a:t> (a physical element</a:t>
            </a:r>
            <a:r>
              <a:rPr lang="en-US" sz="2000" dirty="0" smtClean="0">
                <a:solidFill>
                  <a:schemeClr val="bg1"/>
                </a:solidFill>
              </a:rPr>
              <a:t>).</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importance of hunting in the glossators’ world. The rights of lords and problem of poaching.</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6200190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Types of glossatorial </a:t>
            </a:r>
            <a:r>
              <a:rPr lang="en-US" sz="2400" dirty="0" smtClean="0"/>
              <a:t>literature</a:t>
            </a:r>
            <a:endParaRPr lang="en-US" altLang="en-US" sz="2400" dirty="0"/>
          </a:p>
        </p:txBody>
      </p:sp>
      <p:sp>
        <p:nvSpPr>
          <p:cNvPr id="8" name="TextBox 7"/>
          <p:cNvSpPr txBox="1"/>
          <p:nvPr/>
        </p:nvSpPr>
        <p:spPr>
          <a:xfrm>
            <a:off x="457200" y="673768"/>
            <a:ext cx="8904288" cy="5324535"/>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Glosses</a:t>
            </a:r>
            <a:r>
              <a:rPr lang="en-US" sz="2000" dirty="0">
                <a:solidFill>
                  <a:schemeClr val="bg1"/>
                </a:solidFill>
              </a:rPr>
              <a:t>, </a:t>
            </a:r>
            <a:r>
              <a:rPr lang="en-US" sz="2000" i="1" dirty="0" smtClean="0">
                <a:solidFill>
                  <a:schemeClr val="bg1"/>
                </a:solidFill>
              </a:rPr>
              <a:t>lecturae</a:t>
            </a:r>
            <a:r>
              <a:rPr lang="en-US" sz="2000" dirty="0">
                <a:solidFill>
                  <a:schemeClr val="bg1"/>
                </a:solidFill>
              </a:rPr>
              <a:t>, </a:t>
            </a:r>
            <a:r>
              <a:rPr lang="en-US" sz="2000" i="1" dirty="0" smtClean="0">
                <a:solidFill>
                  <a:schemeClr val="bg1"/>
                </a:solidFill>
              </a:rPr>
              <a:t>apparatus</a:t>
            </a:r>
            <a:r>
              <a:rPr lang="en-US" sz="2000" dirty="0" smtClean="0">
                <a:solidFill>
                  <a:schemeClr val="bg1"/>
                </a:solidFill>
              </a:rPr>
              <a:t> </a:t>
            </a:r>
            <a:r>
              <a:rPr lang="en-US" sz="2000" dirty="0">
                <a:solidFill>
                  <a:schemeClr val="bg1"/>
                </a:solidFill>
              </a:rPr>
              <a:t>– </a:t>
            </a:r>
            <a:r>
              <a:rPr lang="en-US" sz="2000" dirty="0" smtClean="0">
                <a:solidFill>
                  <a:schemeClr val="bg1"/>
                </a:solidFill>
              </a:rPr>
              <a:t>see </a:t>
            </a:r>
            <a:r>
              <a:rPr lang="en-US" sz="2000" i="1" dirty="0">
                <a:solidFill>
                  <a:schemeClr val="bg1"/>
                </a:solidFill>
              </a:rPr>
              <a:t>Mats</a:t>
            </a:r>
            <a:r>
              <a:rPr lang="en-US" sz="2000" dirty="0">
                <a:solidFill>
                  <a:schemeClr val="bg1"/>
                </a:solidFill>
              </a:rPr>
              <a:t>. pp. VII–2 to </a:t>
            </a:r>
            <a:r>
              <a:rPr lang="en-US" sz="2000" dirty="0" smtClean="0">
                <a:solidFill>
                  <a:schemeClr val="bg1"/>
                </a:solidFill>
              </a:rPr>
              <a:t>VII–7, VII–13 </a:t>
            </a:r>
            <a:r>
              <a:rPr lang="en-US" sz="2000" dirty="0">
                <a:solidFill>
                  <a:schemeClr val="bg1"/>
                </a:solidFill>
              </a:rPr>
              <a:t>to </a:t>
            </a:r>
            <a:r>
              <a:rPr lang="en-US" sz="2000" dirty="0" smtClean="0">
                <a:solidFill>
                  <a:schemeClr val="bg1"/>
                </a:solidFill>
              </a:rPr>
              <a:t>VII–14 </a:t>
            </a:r>
            <a:r>
              <a:rPr lang="en-US" sz="2000" dirty="0">
                <a:solidFill>
                  <a:schemeClr val="bg1"/>
                </a:solidFill>
              </a:rPr>
              <a:t>(wild animals); </a:t>
            </a:r>
            <a:r>
              <a:rPr lang="en-US" sz="2000" dirty="0" smtClean="0">
                <a:solidFill>
                  <a:schemeClr val="bg1"/>
                </a:solidFill>
              </a:rPr>
              <a:t>VIII–21 </a:t>
            </a:r>
            <a:r>
              <a:rPr lang="en-US" sz="2000" dirty="0">
                <a:solidFill>
                  <a:schemeClr val="bg1"/>
                </a:solidFill>
              </a:rPr>
              <a:t>to </a:t>
            </a:r>
            <a:r>
              <a:rPr lang="en-US" sz="2000" dirty="0" smtClean="0">
                <a:solidFill>
                  <a:schemeClr val="bg1"/>
                </a:solidFill>
              </a:rPr>
              <a:t>VIII–24 </a:t>
            </a:r>
            <a:r>
              <a:rPr lang="en-US" sz="2000" dirty="0">
                <a:solidFill>
                  <a:schemeClr val="bg1"/>
                </a:solidFill>
              </a:rPr>
              <a:t>(marriage</a:t>
            </a:r>
            <a:r>
              <a:rPr lang="en-US" sz="2000" dirty="0" smtClean="0">
                <a:solidFill>
                  <a:schemeClr val="bg1"/>
                </a:solidFill>
              </a:rPr>
              <a:t>).</a:t>
            </a:r>
          </a:p>
          <a:p>
            <a:pPr marL="342900" indent="-342900">
              <a:buFont typeface="Arial" panose="020B0604020202020204" pitchFamily="34" charset="0"/>
              <a:buChar char="•"/>
              <a:defRPr/>
            </a:pPr>
            <a:endParaRPr lang="en-US" sz="500" dirty="0">
              <a:solidFill>
                <a:schemeClr val="bg1"/>
              </a:solidFill>
            </a:endParaRPr>
          </a:p>
          <a:p>
            <a:pPr marL="342900" indent="-342900">
              <a:buFont typeface="Arial" panose="020B0604020202020204" pitchFamily="34" charset="0"/>
              <a:buChar char="•"/>
              <a:defRPr/>
            </a:pPr>
            <a:r>
              <a:rPr lang="en-US" sz="2000" i="1" dirty="0" smtClean="0">
                <a:solidFill>
                  <a:schemeClr val="bg1"/>
                </a:solidFill>
              </a:rPr>
              <a:t>Summae</a:t>
            </a:r>
            <a:r>
              <a:rPr lang="en-US" sz="2000" dirty="0" smtClean="0">
                <a:solidFill>
                  <a:schemeClr val="bg1"/>
                </a:solidFill>
              </a:rPr>
              <a:t> </a:t>
            </a:r>
            <a:r>
              <a:rPr lang="en-US" sz="2000" dirty="0">
                <a:solidFill>
                  <a:schemeClr val="bg1"/>
                </a:solidFill>
              </a:rPr>
              <a:t>– </a:t>
            </a:r>
            <a:r>
              <a:rPr lang="en-US" sz="2000" i="1" dirty="0">
                <a:solidFill>
                  <a:schemeClr val="bg1"/>
                </a:solidFill>
              </a:rPr>
              <a:t>Summa Trecensis </a:t>
            </a:r>
            <a:r>
              <a:rPr lang="en-US" sz="2000" dirty="0" smtClean="0">
                <a:solidFill>
                  <a:schemeClr val="bg1"/>
                </a:solidFill>
              </a:rPr>
              <a:t>(</a:t>
            </a:r>
            <a:r>
              <a:rPr lang="en-US" sz="2000" dirty="0">
                <a:solidFill>
                  <a:schemeClr val="bg1"/>
                </a:solidFill>
              </a:rPr>
              <a:t>the </a:t>
            </a:r>
            <a:r>
              <a:rPr lang="en-US" sz="2000" dirty="0" smtClean="0">
                <a:solidFill>
                  <a:schemeClr val="bg1"/>
                </a:solidFill>
              </a:rPr>
              <a:t>work, perhaps, </a:t>
            </a:r>
            <a:r>
              <a:rPr lang="en-US" sz="2000" dirty="0">
                <a:solidFill>
                  <a:schemeClr val="bg1"/>
                </a:solidFill>
              </a:rPr>
              <a:t>of a </a:t>
            </a:r>
            <a:r>
              <a:rPr lang="en-US" sz="2000" i="1" dirty="0" smtClean="0">
                <a:solidFill>
                  <a:schemeClr val="bg1"/>
                </a:solidFill>
              </a:rPr>
              <a:t>gosianus,</a:t>
            </a:r>
            <a:r>
              <a:rPr lang="en-US" sz="2000" dirty="0" smtClean="0">
                <a:solidFill>
                  <a:schemeClr val="bg1"/>
                </a:solidFill>
              </a:rPr>
              <a:t> </a:t>
            </a:r>
            <a:r>
              <a:rPr lang="en-US" sz="2000" dirty="0">
                <a:solidFill>
                  <a:schemeClr val="bg1"/>
                </a:solidFill>
              </a:rPr>
              <a:t>c. 1150) – </a:t>
            </a:r>
            <a:r>
              <a:rPr lang="en-US" sz="2000" dirty="0" smtClean="0">
                <a:solidFill>
                  <a:schemeClr val="bg1"/>
                </a:solidFill>
              </a:rPr>
              <a:t>see </a:t>
            </a:r>
            <a:r>
              <a:rPr lang="en-US" sz="2000" i="1" dirty="0">
                <a:solidFill>
                  <a:schemeClr val="bg1"/>
                </a:solidFill>
              </a:rPr>
              <a:t>Mats</a:t>
            </a:r>
            <a:r>
              <a:rPr lang="en-US" sz="2000" dirty="0">
                <a:solidFill>
                  <a:schemeClr val="bg1"/>
                </a:solidFill>
              </a:rPr>
              <a:t>. </a:t>
            </a:r>
            <a:r>
              <a:rPr lang="en-US" sz="2000" dirty="0" smtClean="0">
                <a:solidFill>
                  <a:schemeClr val="bg1"/>
                </a:solidFill>
              </a:rPr>
              <a:t>VII–7, VIII–24.</a:t>
            </a:r>
            <a:endParaRPr lang="en-US" sz="2000" dirty="0">
              <a:solidFill>
                <a:schemeClr val="bg1"/>
              </a:solidFill>
            </a:endParaRPr>
          </a:p>
          <a:p>
            <a:pPr marL="800100" lvl="1" indent="-342900">
              <a:buFont typeface="Arial" panose="020B0604020202020204" pitchFamily="34" charset="0"/>
              <a:buChar char="•"/>
              <a:defRPr/>
            </a:pPr>
            <a:r>
              <a:rPr lang="en-US" sz="2000" dirty="0">
                <a:solidFill>
                  <a:schemeClr val="bg1"/>
                </a:solidFill>
              </a:rPr>
              <a:t> – Placentinus, </a:t>
            </a:r>
            <a:r>
              <a:rPr lang="en-US" sz="2000" i="1" dirty="0">
                <a:solidFill>
                  <a:schemeClr val="bg1"/>
                </a:solidFill>
              </a:rPr>
              <a:t>Summa </a:t>
            </a:r>
            <a:r>
              <a:rPr lang="en-US" sz="2000" i="1" dirty="0" smtClean="0">
                <a:solidFill>
                  <a:schemeClr val="bg1"/>
                </a:solidFill>
              </a:rPr>
              <a:t>Institutionum </a:t>
            </a:r>
            <a:r>
              <a:rPr lang="en-US" sz="2000" dirty="0">
                <a:solidFill>
                  <a:schemeClr val="bg1"/>
                </a:solidFill>
              </a:rPr>
              <a:t>– see </a:t>
            </a:r>
            <a:r>
              <a:rPr lang="en-US" sz="2000" i="1" dirty="0">
                <a:solidFill>
                  <a:schemeClr val="bg1"/>
                </a:solidFill>
              </a:rPr>
              <a:t>Mats</a:t>
            </a:r>
            <a:r>
              <a:rPr lang="en-US" sz="2000" dirty="0">
                <a:solidFill>
                  <a:schemeClr val="bg1"/>
                </a:solidFill>
              </a:rPr>
              <a:t>. p. </a:t>
            </a:r>
            <a:r>
              <a:rPr lang="en-US" sz="2000" dirty="0" smtClean="0">
                <a:solidFill>
                  <a:schemeClr val="bg1"/>
                </a:solidFill>
              </a:rPr>
              <a:t>VII–7 to VII–8.</a:t>
            </a:r>
            <a:endParaRPr lang="en-US" sz="2000" dirty="0">
              <a:solidFill>
                <a:schemeClr val="bg1"/>
              </a:solidFill>
            </a:endParaRPr>
          </a:p>
          <a:p>
            <a:pPr marL="800100" lvl="1" indent="-342900">
              <a:buFont typeface="Arial" panose="020B0604020202020204" pitchFamily="34" charset="0"/>
              <a:buChar char="•"/>
              <a:defRPr/>
            </a:pPr>
            <a:r>
              <a:rPr lang="en-US" sz="2000" dirty="0" smtClean="0">
                <a:solidFill>
                  <a:schemeClr val="bg1"/>
                </a:solidFill>
              </a:rPr>
              <a:t> </a:t>
            </a:r>
            <a:r>
              <a:rPr lang="en-US" sz="2000" dirty="0">
                <a:solidFill>
                  <a:schemeClr val="bg1"/>
                </a:solidFill>
              </a:rPr>
              <a:t>– Placentinus, </a:t>
            </a:r>
            <a:r>
              <a:rPr lang="en-US" sz="2000" i="1" dirty="0">
                <a:solidFill>
                  <a:schemeClr val="bg1"/>
                </a:solidFill>
              </a:rPr>
              <a:t>Summa Codicis </a:t>
            </a:r>
            <a:r>
              <a:rPr lang="en-US" sz="2000" dirty="0" smtClean="0">
                <a:solidFill>
                  <a:schemeClr val="bg1"/>
                </a:solidFill>
              </a:rPr>
              <a:t>– see </a:t>
            </a:r>
            <a:r>
              <a:rPr lang="en-US" sz="2000" i="1" dirty="0">
                <a:solidFill>
                  <a:schemeClr val="bg1"/>
                </a:solidFill>
              </a:rPr>
              <a:t>Mats</a:t>
            </a:r>
            <a:r>
              <a:rPr lang="en-US" sz="2000" dirty="0">
                <a:solidFill>
                  <a:schemeClr val="bg1"/>
                </a:solidFill>
              </a:rPr>
              <a:t>. </a:t>
            </a:r>
            <a:r>
              <a:rPr lang="en-US" sz="2000" dirty="0" smtClean="0">
                <a:solidFill>
                  <a:schemeClr val="bg1"/>
                </a:solidFill>
              </a:rPr>
              <a:t>p. </a:t>
            </a:r>
            <a:r>
              <a:rPr lang="en-US" sz="2000" dirty="0">
                <a:solidFill>
                  <a:schemeClr val="bg1"/>
                </a:solidFill>
              </a:rPr>
              <a:t>VII–8 </a:t>
            </a:r>
            <a:r>
              <a:rPr lang="en-US" sz="2000" dirty="0" smtClean="0">
                <a:solidFill>
                  <a:schemeClr val="bg1"/>
                </a:solidFill>
              </a:rPr>
              <a:t>, VIII–24.</a:t>
            </a:r>
            <a:endParaRPr lang="en-US" sz="2000" dirty="0">
              <a:solidFill>
                <a:schemeClr val="bg1"/>
              </a:solidFill>
            </a:endParaRPr>
          </a:p>
          <a:p>
            <a:pPr marL="800100" lvl="1" indent="-342900">
              <a:buFont typeface="Arial" panose="020B0604020202020204" pitchFamily="34" charset="0"/>
              <a:buChar char="•"/>
              <a:defRPr/>
            </a:pPr>
            <a:r>
              <a:rPr lang="en-US" sz="2000" dirty="0" smtClean="0">
                <a:solidFill>
                  <a:schemeClr val="bg1"/>
                </a:solidFill>
              </a:rPr>
              <a:t> </a:t>
            </a:r>
            <a:r>
              <a:rPr lang="en-US" sz="2000" dirty="0">
                <a:solidFill>
                  <a:schemeClr val="bg1"/>
                </a:solidFill>
              </a:rPr>
              <a:t>– Azo, </a:t>
            </a:r>
            <a:r>
              <a:rPr lang="en-US" sz="2000" i="1" dirty="0">
                <a:solidFill>
                  <a:schemeClr val="bg1"/>
                </a:solidFill>
              </a:rPr>
              <a:t>Summa </a:t>
            </a:r>
            <a:r>
              <a:rPr lang="en-US" sz="2000" i="1" dirty="0" smtClean="0">
                <a:solidFill>
                  <a:schemeClr val="bg1"/>
                </a:solidFill>
              </a:rPr>
              <a:t>Codicis</a:t>
            </a:r>
            <a:r>
              <a:rPr lang="en-US" sz="2000" dirty="0" smtClean="0">
                <a:solidFill>
                  <a:schemeClr val="bg1"/>
                </a:solidFill>
              </a:rPr>
              <a:t>.</a:t>
            </a:r>
            <a:endParaRPr lang="en-US" sz="2000" dirty="0">
              <a:solidFill>
                <a:schemeClr val="bg1"/>
              </a:solidFill>
            </a:endParaRPr>
          </a:p>
          <a:p>
            <a:pPr marL="800100" lvl="1" indent="-342900">
              <a:buFont typeface="Arial" panose="020B0604020202020204" pitchFamily="34" charset="0"/>
              <a:buChar char="•"/>
              <a:defRPr/>
            </a:pPr>
            <a:r>
              <a:rPr lang="en-US" sz="2000" dirty="0" smtClean="0">
                <a:solidFill>
                  <a:schemeClr val="bg1"/>
                </a:solidFill>
              </a:rPr>
              <a:t> </a:t>
            </a:r>
            <a:r>
              <a:rPr lang="en-US" sz="2000" dirty="0">
                <a:solidFill>
                  <a:schemeClr val="bg1"/>
                </a:solidFill>
              </a:rPr>
              <a:t>– Azo, </a:t>
            </a:r>
            <a:r>
              <a:rPr lang="en-US" sz="2000" i="1" dirty="0">
                <a:solidFill>
                  <a:schemeClr val="bg1"/>
                </a:solidFill>
              </a:rPr>
              <a:t>Summa Institutionum </a:t>
            </a:r>
            <a:r>
              <a:rPr lang="en-US" sz="2000" dirty="0" smtClean="0">
                <a:solidFill>
                  <a:schemeClr val="bg1"/>
                </a:solidFill>
              </a:rPr>
              <a:t>– see </a:t>
            </a:r>
            <a:r>
              <a:rPr lang="en-US" sz="2000" i="1" dirty="0">
                <a:solidFill>
                  <a:schemeClr val="bg1"/>
                </a:solidFill>
              </a:rPr>
              <a:t>Mats</a:t>
            </a:r>
            <a:r>
              <a:rPr lang="en-US" sz="2000" dirty="0">
                <a:solidFill>
                  <a:schemeClr val="bg1"/>
                </a:solidFill>
              </a:rPr>
              <a:t>. </a:t>
            </a:r>
            <a:r>
              <a:rPr lang="en-US" sz="2000" dirty="0" smtClean="0">
                <a:solidFill>
                  <a:schemeClr val="bg1"/>
                </a:solidFill>
              </a:rPr>
              <a:t>VII–10.</a:t>
            </a:r>
          </a:p>
          <a:p>
            <a:pPr marL="800100" lvl="1" indent="-342900">
              <a:buFont typeface="Arial" panose="020B0604020202020204" pitchFamily="34" charset="0"/>
              <a:buChar char="•"/>
              <a:defRPr/>
            </a:pPr>
            <a:endParaRPr lang="en-US" sz="500" dirty="0">
              <a:solidFill>
                <a:schemeClr val="bg1"/>
              </a:solidFill>
            </a:endParaRPr>
          </a:p>
          <a:p>
            <a:pPr marL="342900" indent="-342900">
              <a:buFont typeface="Arial" panose="020B0604020202020204" pitchFamily="34" charset="0"/>
              <a:buChar char="•"/>
              <a:defRPr/>
            </a:pPr>
            <a:r>
              <a:rPr lang="en-US" sz="2000" i="1" dirty="0" smtClean="0">
                <a:solidFill>
                  <a:schemeClr val="bg1"/>
                </a:solidFill>
              </a:rPr>
              <a:t>Casus</a:t>
            </a:r>
            <a:r>
              <a:rPr lang="en-US" sz="2000" dirty="0" smtClean="0">
                <a:solidFill>
                  <a:schemeClr val="bg1"/>
                </a:solidFill>
              </a:rPr>
              <a:t> </a:t>
            </a:r>
            <a:r>
              <a:rPr lang="en-US" sz="2000" dirty="0">
                <a:solidFill>
                  <a:schemeClr val="bg1"/>
                </a:solidFill>
              </a:rPr>
              <a:t>and </a:t>
            </a:r>
            <a:r>
              <a:rPr lang="en-US" sz="2000" i="1" dirty="0">
                <a:solidFill>
                  <a:schemeClr val="bg1"/>
                </a:solidFill>
              </a:rPr>
              <a:t>commenta</a:t>
            </a:r>
            <a:r>
              <a:rPr lang="en-US" sz="2000" dirty="0">
                <a:solidFill>
                  <a:schemeClr val="bg1"/>
                </a:solidFill>
              </a:rPr>
              <a:t> – see </a:t>
            </a:r>
            <a:r>
              <a:rPr lang="en-US" sz="2000" i="1" dirty="0">
                <a:solidFill>
                  <a:schemeClr val="bg1"/>
                </a:solidFill>
              </a:rPr>
              <a:t>Mats</a:t>
            </a:r>
            <a:r>
              <a:rPr lang="en-US" sz="2000" dirty="0">
                <a:solidFill>
                  <a:schemeClr val="bg1"/>
                </a:solidFill>
              </a:rPr>
              <a:t>. p. </a:t>
            </a:r>
            <a:r>
              <a:rPr lang="en-US" sz="2000" dirty="0" smtClean="0">
                <a:solidFill>
                  <a:schemeClr val="bg1"/>
                </a:solidFill>
              </a:rPr>
              <a:t>VII–7, VIII–23.</a:t>
            </a:r>
          </a:p>
          <a:p>
            <a:pPr marL="342900" indent="-342900">
              <a:buFont typeface="Arial" panose="020B0604020202020204" pitchFamily="34" charset="0"/>
              <a:buChar char="•"/>
              <a:defRPr/>
            </a:pPr>
            <a:endParaRPr lang="en-US" sz="500" dirty="0">
              <a:solidFill>
                <a:schemeClr val="bg1"/>
              </a:solidFill>
            </a:endParaRPr>
          </a:p>
          <a:p>
            <a:pPr marL="342900" indent="-342900">
              <a:buFont typeface="Arial" panose="020B0604020202020204" pitchFamily="34" charset="0"/>
              <a:buChar char="•"/>
              <a:defRPr/>
            </a:pPr>
            <a:r>
              <a:rPr lang="en-US" sz="2000" i="1" dirty="0" smtClean="0">
                <a:solidFill>
                  <a:schemeClr val="bg1"/>
                </a:solidFill>
              </a:rPr>
              <a:t>Quaestiones </a:t>
            </a:r>
            <a:r>
              <a:rPr lang="en-US" sz="2000" i="1" dirty="0">
                <a:solidFill>
                  <a:schemeClr val="bg1"/>
                </a:solidFill>
              </a:rPr>
              <a:t>legitimae</a:t>
            </a:r>
            <a:r>
              <a:rPr lang="en-US" sz="2000" dirty="0">
                <a:solidFill>
                  <a:schemeClr val="bg1"/>
                </a:solidFill>
              </a:rPr>
              <a:t> – see </a:t>
            </a:r>
            <a:r>
              <a:rPr lang="en-US" sz="2000" i="1" dirty="0">
                <a:solidFill>
                  <a:schemeClr val="bg1"/>
                </a:solidFill>
              </a:rPr>
              <a:t>Mats</a:t>
            </a:r>
            <a:r>
              <a:rPr lang="en-US" sz="2000" dirty="0">
                <a:solidFill>
                  <a:schemeClr val="bg1"/>
                </a:solidFill>
              </a:rPr>
              <a:t>. p. </a:t>
            </a:r>
            <a:r>
              <a:rPr lang="en-US" sz="2000" dirty="0" smtClean="0">
                <a:solidFill>
                  <a:schemeClr val="bg1"/>
                </a:solidFill>
              </a:rPr>
              <a:t>VII–10.</a:t>
            </a:r>
          </a:p>
          <a:p>
            <a:pPr marL="342900" indent="-342900">
              <a:buFont typeface="Arial" panose="020B0604020202020204" pitchFamily="34" charset="0"/>
              <a:buChar char="•"/>
              <a:defRPr/>
            </a:pPr>
            <a:endParaRPr lang="en-US" sz="500" dirty="0">
              <a:solidFill>
                <a:schemeClr val="bg1"/>
              </a:solidFill>
            </a:endParaRPr>
          </a:p>
          <a:p>
            <a:pPr marL="342900" indent="-342900">
              <a:buFont typeface="Arial" panose="020B0604020202020204" pitchFamily="34" charset="0"/>
              <a:buChar char="•"/>
              <a:defRPr/>
            </a:pPr>
            <a:r>
              <a:rPr lang="en-US" sz="2000" i="1" dirty="0">
                <a:solidFill>
                  <a:schemeClr val="bg1"/>
                </a:solidFill>
              </a:rPr>
              <a:t>Quaestiones </a:t>
            </a:r>
            <a:r>
              <a:rPr lang="en-US" sz="2000" i="1" dirty="0" smtClean="0">
                <a:solidFill>
                  <a:schemeClr val="bg1"/>
                </a:solidFill>
              </a:rPr>
              <a:t>disputatae</a:t>
            </a:r>
            <a:r>
              <a:rPr lang="en-US" sz="2000" dirty="0" smtClean="0">
                <a:solidFill>
                  <a:schemeClr val="bg1"/>
                </a:solidFill>
              </a:rPr>
              <a:t> </a:t>
            </a:r>
            <a:r>
              <a:rPr lang="en-US" sz="2000" dirty="0">
                <a:solidFill>
                  <a:schemeClr val="bg1"/>
                </a:solidFill>
              </a:rPr>
              <a:t>– see </a:t>
            </a:r>
            <a:r>
              <a:rPr lang="en-US" sz="2000" i="1" dirty="0">
                <a:solidFill>
                  <a:schemeClr val="bg1"/>
                </a:solidFill>
              </a:rPr>
              <a:t>Mats</a:t>
            </a:r>
            <a:r>
              <a:rPr lang="en-US" sz="2000" dirty="0">
                <a:solidFill>
                  <a:schemeClr val="bg1"/>
                </a:solidFill>
              </a:rPr>
              <a:t>. p. VII–10 </a:t>
            </a:r>
            <a:r>
              <a:rPr lang="en-US" sz="2000" dirty="0" smtClean="0">
                <a:solidFill>
                  <a:schemeClr val="bg1"/>
                </a:solidFill>
              </a:rPr>
              <a:t>to VII–11</a:t>
            </a:r>
          </a:p>
          <a:p>
            <a:pPr marL="342900" indent="-342900">
              <a:buFont typeface="Arial" panose="020B0604020202020204" pitchFamily="34" charset="0"/>
              <a:buChar char="•"/>
              <a:defRPr/>
            </a:pPr>
            <a:endParaRPr lang="en-US" sz="500" dirty="0">
              <a:solidFill>
                <a:schemeClr val="bg1"/>
              </a:solidFill>
            </a:endParaRPr>
          </a:p>
          <a:p>
            <a:pPr marL="342900" indent="-342900">
              <a:buFont typeface="Arial" panose="020B0604020202020204" pitchFamily="34" charset="0"/>
              <a:buChar char="•"/>
              <a:defRPr/>
            </a:pPr>
            <a:r>
              <a:rPr lang="en-US" sz="2000" i="1" dirty="0" smtClean="0">
                <a:solidFill>
                  <a:schemeClr val="bg1"/>
                </a:solidFill>
              </a:rPr>
              <a:t>Distinctiones</a:t>
            </a:r>
            <a:r>
              <a:rPr lang="en-US" sz="2000" dirty="0" smtClean="0">
                <a:solidFill>
                  <a:schemeClr val="bg1"/>
                </a:solidFill>
              </a:rPr>
              <a:t>.</a:t>
            </a:r>
          </a:p>
          <a:p>
            <a:pPr marL="342900" indent="-342900">
              <a:buFont typeface="Arial" panose="020B0604020202020204" pitchFamily="34" charset="0"/>
              <a:buChar char="•"/>
              <a:defRPr/>
            </a:pPr>
            <a:endParaRPr lang="en-US" sz="500" dirty="0">
              <a:solidFill>
                <a:schemeClr val="bg1"/>
              </a:solidFill>
            </a:endParaRPr>
          </a:p>
          <a:p>
            <a:pPr marL="342900" indent="-342900">
              <a:buFont typeface="Arial" panose="020B0604020202020204" pitchFamily="34" charset="0"/>
              <a:buChar char="•"/>
              <a:defRPr/>
            </a:pPr>
            <a:r>
              <a:rPr lang="en-US" sz="2000" i="1" dirty="0">
                <a:solidFill>
                  <a:schemeClr val="bg1"/>
                </a:solidFill>
              </a:rPr>
              <a:t>Dissensiones</a:t>
            </a:r>
            <a:r>
              <a:rPr lang="en-US" sz="2000" dirty="0">
                <a:solidFill>
                  <a:schemeClr val="bg1"/>
                </a:solidFill>
              </a:rPr>
              <a:t> – see </a:t>
            </a:r>
            <a:r>
              <a:rPr lang="en-US" sz="2000" i="1" dirty="0">
                <a:solidFill>
                  <a:schemeClr val="bg1"/>
                </a:solidFill>
              </a:rPr>
              <a:t>Mats</a:t>
            </a:r>
            <a:r>
              <a:rPr lang="en-US" sz="2000" dirty="0">
                <a:solidFill>
                  <a:schemeClr val="bg1"/>
                </a:solidFill>
              </a:rPr>
              <a:t>. p. VII–11</a:t>
            </a:r>
            <a:r>
              <a:rPr lang="en-US" sz="2000" dirty="0" smtClean="0">
                <a:solidFill>
                  <a:schemeClr val="bg1"/>
                </a:solidFill>
              </a:rPr>
              <a:t>.</a:t>
            </a:r>
          </a:p>
          <a:p>
            <a:pPr marL="342900" indent="-342900">
              <a:buFont typeface="Arial" panose="020B0604020202020204" pitchFamily="34" charset="0"/>
              <a:buChar char="•"/>
              <a:defRPr/>
            </a:pPr>
            <a:endParaRPr lang="en-US" sz="500" dirty="0">
              <a:solidFill>
                <a:schemeClr val="bg1"/>
              </a:solidFill>
            </a:endParaRPr>
          </a:p>
          <a:p>
            <a:pPr marL="342900" indent="-342900">
              <a:buFont typeface="Arial" panose="020B0604020202020204" pitchFamily="34" charset="0"/>
              <a:buChar char="•"/>
              <a:defRPr/>
            </a:pPr>
            <a:r>
              <a:rPr lang="en-US" sz="2000" i="1" dirty="0" smtClean="0">
                <a:solidFill>
                  <a:schemeClr val="bg1"/>
                </a:solidFill>
              </a:rPr>
              <a:t>Regulae iuris, brocardia</a:t>
            </a:r>
            <a:r>
              <a:rPr lang="en-US" sz="2000" dirty="0">
                <a:solidFill>
                  <a:schemeClr val="bg1"/>
                </a:solidFill>
              </a:rPr>
              <a:t>, </a:t>
            </a:r>
            <a:r>
              <a:rPr lang="en-US" sz="2000" i="1" dirty="0">
                <a:solidFill>
                  <a:schemeClr val="bg1"/>
                </a:solidFill>
              </a:rPr>
              <a:t>notabilia</a:t>
            </a:r>
            <a:r>
              <a:rPr lang="en-US" sz="2000" dirty="0">
                <a:solidFill>
                  <a:schemeClr val="bg1"/>
                </a:solidFill>
              </a:rPr>
              <a:t> – </a:t>
            </a:r>
            <a:r>
              <a:rPr lang="en-US" sz="2000" dirty="0" smtClean="0">
                <a:solidFill>
                  <a:schemeClr val="bg1"/>
                </a:solidFill>
              </a:rPr>
              <a:t>see </a:t>
            </a:r>
            <a:r>
              <a:rPr lang="en-US" sz="2000" i="1" dirty="0">
                <a:solidFill>
                  <a:schemeClr val="bg1"/>
                </a:solidFill>
              </a:rPr>
              <a:t>Mats</a:t>
            </a:r>
            <a:r>
              <a:rPr lang="en-US" sz="2000" dirty="0">
                <a:solidFill>
                  <a:schemeClr val="bg1"/>
                </a:solidFill>
              </a:rPr>
              <a:t>. pp. </a:t>
            </a:r>
            <a:r>
              <a:rPr lang="en-US" sz="2000" dirty="0" smtClean="0">
                <a:solidFill>
                  <a:schemeClr val="bg1"/>
                </a:solidFill>
              </a:rPr>
              <a:t>VII–12, VIII–24.</a:t>
            </a:r>
          </a:p>
          <a:p>
            <a:pPr marL="342900" indent="-342900">
              <a:buFont typeface="Arial" panose="020B0604020202020204" pitchFamily="34" charset="0"/>
              <a:buChar char="•"/>
              <a:defRPr/>
            </a:pPr>
            <a:endParaRPr lang="en-US" sz="5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Epitomes</a:t>
            </a:r>
            <a:r>
              <a:rPr lang="en-US" sz="2000" dirty="0">
                <a:solidFill>
                  <a:schemeClr val="bg1"/>
                </a:solidFill>
              </a:rPr>
              <a:t>, abbreviations, vocabularies – see Mats. pp. </a:t>
            </a:r>
            <a:r>
              <a:rPr lang="en-US" sz="2000" dirty="0" smtClean="0">
                <a:solidFill>
                  <a:schemeClr val="bg1"/>
                </a:solidFill>
              </a:rPr>
              <a:t>VII–12, VIII–24.</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6847747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Types of glossatorial </a:t>
            </a:r>
            <a:r>
              <a:rPr lang="en-US" sz="2400" dirty="0" smtClean="0"/>
              <a:t>literature illustrated</a:t>
            </a:r>
            <a:endParaRPr lang="en-US" altLang="en-US" sz="2400" dirty="0"/>
          </a:p>
        </p:txBody>
      </p:sp>
      <p:sp>
        <p:nvSpPr>
          <p:cNvPr id="8" name="TextBox 7"/>
          <p:cNvSpPr txBox="1"/>
          <p:nvPr/>
        </p:nvSpPr>
        <p:spPr>
          <a:xfrm>
            <a:off x="457200" y="673768"/>
            <a:ext cx="8686800" cy="4708981"/>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text of the </a:t>
            </a:r>
            <a:r>
              <a:rPr lang="en-US" sz="2000" i="1" dirty="0">
                <a:solidFill>
                  <a:schemeClr val="bg1"/>
                </a:solidFill>
              </a:rPr>
              <a:t>summae</a:t>
            </a:r>
            <a:r>
              <a:rPr lang="en-US" sz="2000" dirty="0">
                <a:solidFill>
                  <a:schemeClr val="bg1"/>
                </a:solidFill>
              </a:rPr>
              <a:t> on this topic in the </a:t>
            </a:r>
            <a:r>
              <a:rPr lang="en-US" sz="2000" i="1" dirty="0">
                <a:solidFill>
                  <a:schemeClr val="bg1"/>
                </a:solidFill>
              </a:rPr>
              <a:t>Materials</a:t>
            </a:r>
            <a:r>
              <a:rPr lang="en-US" sz="2000" dirty="0">
                <a:solidFill>
                  <a:schemeClr val="bg1"/>
                </a:solidFill>
              </a:rPr>
              <a:t> shows that at least some glossators, of whom the author of the </a:t>
            </a:r>
            <a:r>
              <a:rPr lang="en-US" sz="2000" i="1" dirty="0">
                <a:solidFill>
                  <a:schemeClr val="bg1"/>
                </a:solidFill>
              </a:rPr>
              <a:t>Summa trecensis </a:t>
            </a:r>
            <a:r>
              <a:rPr lang="en-US" sz="2000" dirty="0">
                <a:solidFill>
                  <a:schemeClr val="bg1"/>
                </a:solidFill>
              </a:rPr>
              <a:t>was one (p. VII–6), were prepared to say that in some situations one can acquire possession by eyes and affect alone, the implications of this for the wild animals problem are perhaps too obvious to need spelling out</a:t>
            </a:r>
            <a:r>
              <a:rPr lang="en-US" sz="2000" dirty="0" smtClean="0">
                <a:solidFill>
                  <a:schemeClr val="bg1"/>
                </a:solidFill>
              </a:rPr>
              <a:t>.</a:t>
            </a:r>
          </a:p>
          <a:p>
            <a:pPr marL="342900" indent="-342900">
              <a:buFont typeface="Arial" panose="020B0604020202020204" pitchFamily="34" charset="0"/>
              <a:buChar char="•"/>
              <a:defRPr/>
            </a:pPr>
            <a:endParaRPr lang="en-US" sz="1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example in the </a:t>
            </a:r>
            <a:r>
              <a:rPr lang="en-US" sz="2000" i="1" dirty="0">
                <a:solidFill>
                  <a:schemeClr val="bg1"/>
                </a:solidFill>
              </a:rPr>
              <a:t>Materials</a:t>
            </a:r>
            <a:r>
              <a:rPr lang="en-US" sz="2000" dirty="0">
                <a:solidFill>
                  <a:schemeClr val="bg1"/>
                </a:solidFill>
              </a:rPr>
              <a:t> of a </a:t>
            </a:r>
            <a:r>
              <a:rPr lang="en-US" sz="2000" i="1" dirty="0">
                <a:solidFill>
                  <a:schemeClr val="bg1"/>
                </a:solidFill>
              </a:rPr>
              <a:t>distinctio</a:t>
            </a:r>
            <a:r>
              <a:rPr lang="en-US" sz="2000" dirty="0">
                <a:solidFill>
                  <a:schemeClr val="bg1"/>
                </a:solidFill>
              </a:rPr>
              <a:t> from the </a:t>
            </a:r>
            <a:r>
              <a:rPr lang="en-US" sz="2000" i="1" dirty="0">
                <a:solidFill>
                  <a:schemeClr val="bg1"/>
                </a:solidFill>
              </a:rPr>
              <a:t>Quare Bambergensis</a:t>
            </a:r>
            <a:r>
              <a:rPr lang="en-US" sz="2000" dirty="0">
                <a:solidFill>
                  <a:schemeClr val="bg1"/>
                </a:solidFill>
              </a:rPr>
              <a:t> (p. VIII–7) is rather far out both because it’s not clear that the author has the got the Roman law quite right and because the resolution smacks of logic chopping</a:t>
            </a:r>
            <a:r>
              <a:rPr lang="en-US" sz="2000" dirty="0" smtClean="0">
                <a:solidFill>
                  <a:schemeClr val="bg1"/>
                </a:solidFill>
              </a:rPr>
              <a:t>.</a:t>
            </a:r>
          </a:p>
          <a:p>
            <a:pPr marL="342900" indent="-342900">
              <a:buFont typeface="Arial" panose="020B0604020202020204" pitchFamily="34" charset="0"/>
              <a:buChar char="•"/>
              <a:defRPr/>
            </a:pPr>
            <a:endParaRPr lang="en-US" sz="1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A </a:t>
            </a:r>
            <a:r>
              <a:rPr lang="en-US" sz="2000" dirty="0">
                <a:solidFill>
                  <a:schemeClr val="bg1"/>
                </a:solidFill>
              </a:rPr>
              <a:t>nice example of one of a formal </a:t>
            </a:r>
            <a:r>
              <a:rPr lang="en-US" sz="2000" i="1" dirty="0">
                <a:solidFill>
                  <a:schemeClr val="bg1"/>
                </a:solidFill>
              </a:rPr>
              <a:t>quaestio </a:t>
            </a:r>
            <a:r>
              <a:rPr lang="en-US" sz="2000" i="1" dirty="0" smtClean="0">
                <a:solidFill>
                  <a:schemeClr val="bg1"/>
                </a:solidFill>
              </a:rPr>
              <a:t>disputata</a:t>
            </a:r>
            <a:r>
              <a:rPr lang="en-US" sz="2000" dirty="0" smtClean="0">
                <a:solidFill>
                  <a:schemeClr val="bg1"/>
                </a:solidFill>
              </a:rPr>
              <a:t> </a:t>
            </a:r>
            <a:r>
              <a:rPr lang="en-US" sz="2000" dirty="0">
                <a:solidFill>
                  <a:schemeClr val="bg1"/>
                </a:solidFill>
              </a:rPr>
              <a:t>is in the materials on p. VII–7. It’s particularly interesting because it shows that at least by the time of Pillius (around the beginning of the 13th century), the professors were exploring the intersection point of property and obligation</a:t>
            </a:r>
            <a:r>
              <a:rPr lang="en-US" sz="20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1701193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Types of glossatorial </a:t>
            </a:r>
            <a:r>
              <a:rPr lang="en-US" sz="2400" dirty="0" smtClean="0"/>
              <a:t>literature illustrated (cont’d)</a:t>
            </a:r>
            <a:endParaRPr lang="en-US" altLang="en-US" sz="2400" dirty="0"/>
          </a:p>
        </p:txBody>
      </p:sp>
      <p:sp>
        <p:nvSpPr>
          <p:cNvPr id="8" name="TextBox 7"/>
          <p:cNvSpPr txBox="1"/>
          <p:nvPr/>
        </p:nvSpPr>
        <p:spPr>
          <a:xfrm>
            <a:off x="457200" y="673768"/>
            <a:ext cx="8686800" cy="2708434"/>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Examples </a:t>
            </a:r>
            <a:r>
              <a:rPr lang="en-US" sz="2000" dirty="0">
                <a:solidFill>
                  <a:schemeClr val="bg1"/>
                </a:solidFill>
              </a:rPr>
              <a:t>of </a:t>
            </a:r>
            <a:r>
              <a:rPr lang="en-US" sz="2000" i="1" dirty="0">
                <a:solidFill>
                  <a:schemeClr val="bg1"/>
                </a:solidFill>
              </a:rPr>
              <a:t>dissensiones</a:t>
            </a:r>
            <a:r>
              <a:rPr lang="en-US" sz="2000" dirty="0">
                <a:solidFill>
                  <a:schemeClr val="bg1"/>
                </a:solidFill>
              </a:rPr>
              <a:t> (“disagreements”) are given on p. VII–9, where two authors try to count up the various ways that the glossators split on the problem of the boar that fell into the trap. (D.41.1.55, </a:t>
            </a:r>
            <a:r>
              <a:rPr lang="en-US" sz="2000" i="1" dirty="0" smtClean="0">
                <a:solidFill>
                  <a:schemeClr val="bg1"/>
                </a:solidFill>
              </a:rPr>
              <a:t>Mats</a:t>
            </a:r>
            <a:r>
              <a:rPr lang="en-US" sz="2000" dirty="0" smtClean="0">
                <a:solidFill>
                  <a:schemeClr val="bg1"/>
                </a:solidFill>
              </a:rPr>
              <a:t>. </a:t>
            </a:r>
            <a:r>
              <a:rPr lang="en-US" sz="2000" dirty="0">
                <a:solidFill>
                  <a:schemeClr val="bg1"/>
                </a:solidFill>
              </a:rPr>
              <a:t>pp. VII–4 to VII–6. Note that there are two fundamental problems here: is the corporeal element of capture in a trap sufficient? And how about the </a:t>
            </a:r>
            <a:r>
              <a:rPr lang="en-US" sz="2000" i="1" dirty="0">
                <a:solidFill>
                  <a:schemeClr val="bg1"/>
                </a:solidFill>
              </a:rPr>
              <a:t>animus</a:t>
            </a:r>
            <a:r>
              <a:rPr lang="en-US" sz="2000" dirty="0" smtClean="0">
                <a:solidFill>
                  <a:schemeClr val="bg1"/>
                </a:solidFill>
              </a:rPr>
              <a:t>?)</a:t>
            </a:r>
          </a:p>
          <a:p>
            <a:pPr marL="342900" indent="-342900">
              <a:buFont typeface="Arial" panose="020B0604020202020204" pitchFamily="34" charset="0"/>
              <a:buChar char="•"/>
              <a:defRPr/>
            </a:pPr>
            <a:endParaRPr lang="en-US" sz="1000" dirty="0">
              <a:solidFill>
                <a:schemeClr val="bg1"/>
              </a:solidFill>
            </a:endParaRPr>
          </a:p>
          <a:p>
            <a:pPr marL="342900" indent="-342900">
              <a:buFont typeface="Arial" panose="020B0604020202020204" pitchFamily="34" charset="0"/>
              <a:buChar char="•"/>
              <a:defRPr/>
            </a:pPr>
            <a:r>
              <a:rPr lang="en-US" sz="2000" smtClean="0">
                <a:solidFill>
                  <a:schemeClr val="bg1"/>
                </a:solidFill>
              </a:rPr>
              <a:t> </a:t>
            </a:r>
            <a:r>
              <a:rPr lang="en-US" sz="2000" dirty="0">
                <a:solidFill>
                  <a:schemeClr val="bg1"/>
                </a:solidFill>
              </a:rPr>
              <a:t>On p. VII–4 we have a </a:t>
            </a:r>
            <a:r>
              <a:rPr lang="en-US" sz="2000" i="1" dirty="0">
                <a:solidFill>
                  <a:schemeClr val="bg1"/>
                </a:solidFill>
              </a:rPr>
              <a:t>casus</a:t>
            </a:r>
            <a:r>
              <a:rPr lang="en-US" sz="2000" dirty="0">
                <a:solidFill>
                  <a:schemeClr val="bg1"/>
                </a:solidFill>
              </a:rPr>
              <a:t>, a summary of case. It also simplifies the result </a:t>
            </a:r>
            <a:r>
              <a:rPr lang="en-US" sz="2000" dirty="0" smtClean="0">
                <a:solidFill>
                  <a:schemeClr val="bg1"/>
                </a:solidFill>
              </a:rPr>
              <a:t>considerably.</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7556568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Types of glossatorial </a:t>
            </a:r>
            <a:r>
              <a:rPr lang="en-US" sz="2400" dirty="0" smtClean="0"/>
              <a:t>literature illustrated (cont’d)</a:t>
            </a:r>
            <a:endParaRPr lang="en-US" altLang="en-US" sz="2400" dirty="0"/>
          </a:p>
        </p:txBody>
      </p:sp>
      <p:sp>
        <p:nvSpPr>
          <p:cNvPr id="8" name="TextBox 7"/>
          <p:cNvSpPr txBox="1"/>
          <p:nvPr/>
        </p:nvSpPr>
        <p:spPr>
          <a:xfrm>
            <a:off x="457200" y="673768"/>
            <a:ext cx="8686800" cy="4247317"/>
          </a:xfrm>
          <a:prstGeom prst="rect">
            <a:avLst/>
          </a:prstGeom>
          <a:noFill/>
        </p:spPr>
        <p:txBody>
          <a:bodyPr wrap="square">
            <a:spAutoFit/>
          </a:bodyPr>
          <a:lstStyle/>
          <a:p>
            <a:pPr marL="342900" indent="-342900">
              <a:buFont typeface="Arial" panose="020B0604020202020204" pitchFamily="34" charset="0"/>
              <a:buChar char="•"/>
              <a:defRPr/>
            </a:pPr>
            <a:r>
              <a:rPr lang="en-US" sz="2000" smtClean="0">
                <a:solidFill>
                  <a:schemeClr val="bg1"/>
                </a:solidFill>
              </a:rPr>
              <a:t>Bulgarus</a:t>
            </a:r>
            <a:r>
              <a:rPr lang="en-US" sz="2000" dirty="0" smtClean="0">
                <a:solidFill>
                  <a:schemeClr val="bg1"/>
                </a:solidFill>
              </a:rPr>
              <a:t>’ </a:t>
            </a:r>
            <a:r>
              <a:rPr lang="en-US" sz="2000" dirty="0">
                <a:solidFill>
                  <a:schemeClr val="bg1"/>
                </a:solidFill>
              </a:rPr>
              <a:t>commentary on Digest </a:t>
            </a:r>
            <a:r>
              <a:rPr lang="en-US" sz="2000">
                <a:solidFill>
                  <a:schemeClr val="bg1"/>
                </a:solidFill>
              </a:rPr>
              <a:t>50.17.153 </a:t>
            </a:r>
            <a:r>
              <a:rPr lang="en-US" sz="2000" smtClean="0">
                <a:solidFill>
                  <a:schemeClr val="bg1"/>
                </a:solidFill>
              </a:rPr>
              <a:t>(</a:t>
            </a:r>
            <a:r>
              <a:rPr lang="en-US" sz="2000" i="1" smtClean="0">
                <a:solidFill>
                  <a:schemeClr val="bg1"/>
                </a:solidFill>
              </a:rPr>
              <a:t>Mats</a:t>
            </a:r>
            <a:r>
              <a:rPr lang="en-US" sz="2000" dirty="0">
                <a:solidFill>
                  <a:schemeClr val="bg1"/>
                </a:solidFill>
              </a:rPr>
              <a:t>. p</a:t>
            </a:r>
            <a:r>
              <a:rPr lang="en-US" sz="2000">
                <a:solidFill>
                  <a:schemeClr val="bg1"/>
                </a:solidFill>
              </a:rPr>
              <a:t>. </a:t>
            </a:r>
            <a:r>
              <a:rPr lang="en-US" sz="2000" smtClean="0">
                <a:solidFill>
                  <a:schemeClr val="bg1"/>
                </a:solidFill>
              </a:rPr>
              <a:t>VII–12) </a:t>
            </a:r>
            <a:r>
              <a:rPr lang="en-US" sz="2000" dirty="0">
                <a:solidFill>
                  <a:schemeClr val="bg1"/>
                </a:solidFill>
              </a:rPr>
              <a:t>is a good example of the best </a:t>
            </a:r>
            <a:r>
              <a:rPr lang="en-US" sz="2000">
                <a:solidFill>
                  <a:schemeClr val="bg1"/>
                </a:solidFill>
              </a:rPr>
              <a:t>of </a:t>
            </a:r>
            <a:r>
              <a:rPr lang="en-US" sz="2000" smtClean="0">
                <a:solidFill>
                  <a:schemeClr val="bg1"/>
                </a:solidFill>
              </a:rPr>
              <a:t>the literature on </a:t>
            </a:r>
            <a:r>
              <a:rPr lang="en-US" sz="2000" i="1" smtClean="0">
                <a:solidFill>
                  <a:schemeClr val="bg1"/>
                </a:solidFill>
              </a:rPr>
              <a:t>regulae iuris</a:t>
            </a:r>
            <a:r>
              <a:rPr lang="en-US" sz="2000" smtClean="0">
                <a:solidFill>
                  <a:schemeClr val="bg1"/>
                </a:solidFill>
              </a:rPr>
              <a:t>. </a:t>
            </a:r>
            <a:r>
              <a:rPr lang="en-US" sz="2000" dirty="0">
                <a:solidFill>
                  <a:schemeClr val="bg1"/>
                </a:solidFill>
              </a:rPr>
              <a:t>His point is that Paul’s statement that since possession is acquired by mind and body, it must be lost by mind and body is at best misleading and at worst just flat out wrong. We can lose possession by mind alone; we cannot lose it by body alone. If we lose bodily possession we must also lose mental possession for us to lose legal possession, but we may lose legal possession even if we remain in bodily possession, so long as we lose </a:t>
            </a:r>
            <a:r>
              <a:rPr lang="en-US" sz="2000">
                <a:solidFill>
                  <a:schemeClr val="bg1"/>
                </a:solidFill>
              </a:rPr>
              <a:t>mental </a:t>
            </a:r>
            <a:r>
              <a:rPr lang="en-US" sz="2000" smtClean="0">
                <a:solidFill>
                  <a:schemeClr val="bg1"/>
                </a:solidFill>
              </a:rPr>
              <a:t>possession.</a:t>
            </a:r>
          </a:p>
          <a:p>
            <a:pPr marL="342900" indent="-342900">
              <a:buFont typeface="Arial" panose="020B0604020202020204" pitchFamily="34" charset="0"/>
              <a:buChar char="•"/>
              <a:defRPr/>
            </a:pPr>
            <a:endParaRPr lang="en-US" sz="1000">
              <a:solidFill>
                <a:schemeClr val="bg1"/>
              </a:solidFill>
            </a:endParaRPr>
          </a:p>
          <a:p>
            <a:pPr marL="342900" indent="-342900">
              <a:buFont typeface="Arial" panose="020B0604020202020204" pitchFamily="34" charset="0"/>
              <a:buChar char="•"/>
              <a:defRPr/>
            </a:pPr>
            <a:r>
              <a:rPr lang="en-US" sz="2000" smtClean="0">
                <a:solidFill>
                  <a:schemeClr val="bg1"/>
                </a:solidFill>
              </a:rPr>
              <a:t>The </a:t>
            </a:r>
            <a:r>
              <a:rPr lang="en-US" sz="2000">
                <a:solidFill>
                  <a:schemeClr val="bg1"/>
                </a:solidFill>
              </a:rPr>
              <a:t>vocabulary ‘Affinitas est personarum regularitas’ (probably 12th c.) (</a:t>
            </a:r>
            <a:r>
              <a:rPr lang="en-US" sz="2000" i="1">
                <a:solidFill>
                  <a:schemeClr val="bg1"/>
                </a:solidFill>
              </a:rPr>
              <a:t>Mats</a:t>
            </a:r>
            <a:r>
              <a:rPr lang="en-US" sz="2000">
                <a:solidFill>
                  <a:schemeClr val="bg1"/>
                </a:solidFill>
              </a:rPr>
              <a:t>. p. VII–12) does a pretty good job at defining possession, separating physical possession from possession </a:t>
            </a:r>
            <a:r>
              <a:rPr lang="en-US" sz="2000" i="1">
                <a:solidFill>
                  <a:schemeClr val="bg1"/>
                </a:solidFill>
              </a:rPr>
              <a:t>animo solo </a:t>
            </a:r>
            <a:r>
              <a:rPr lang="en-US" sz="2000">
                <a:solidFill>
                  <a:schemeClr val="bg1"/>
                </a:solidFill>
              </a:rPr>
              <a:t>and also from ownership.</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5432895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Types of glossatorial </a:t>
            </a:r>
            <a:r>
              <a:rPr lang="en-US" sz="2400" dirty="0" smtClean="0"/>
              <a:t>literature illustrated (cont’d)</a:t>
            </a:r>
            <a:endParaRPr lang="en-US" altLang="en-US" sz="2400" dirty="0"/>
          </a:p>
        </p:txBody>
      </p:sp>
      <p:sp>
        <p:nvSpPr>
          <p:cNvPr id="8" name="TextBox 7"/>
          <p:cNvSpPr txBox="1"/>
          <p:nvPr/>
        </p:nvSpPr>
        <p:spPr>
          <a:xfrm>
            <a:off x="457200" y="673768"/>
            <a:ext cx="8686800" cy="4247317"/>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story of Bulgarus and the boar caught in a trap (p. VII–13) (from Odofredus on D.41.1.55</a:t>
            </a:r>
            <a:r>
              <a:rPr lang="en-US" sz="2000" dirty="0" smtClean="0">
                <a:solidFill>
                  <a:schemeClr val="bg1"/>
                </a:solidFill>
              </a:rPr>
              <a:t>).</a:t>
            </a:r>
          </a:p>
          <a:p>
            <a:pPr marL="342900" indent="-342900">
              <a:buFont typeface="Arial" panose="020B0604020202020204" pitchFamily="34" charset="0"/>
              <a:buChar char="•"/>
              <a:defRPr/>
            </a:pPr>
            <a:endParaRPr lang="en-US" sz="1000" dirty="0">
              <a:solidFill>
                <a:schemeClr val="bg1"/>
              </a:solidFill>
            </a:endParaRPr>
          </a:p>
          <a:p>
            <a:pPr>
              <a:defRPr/>
            </a:pPr>
            <a:r>
              <a:rPr lang="en-US" sz="2000" dirty="0">
                <a:solidFill>
                  <a:schemeClr val="bg1"/>
                </a:solidFill>
              </a:rPr>
              <a:t>“One day while </a:t>
            </a:r>
            <a:r>
              <a:rPr lang="en-US" sz="2000" dirty="0" smtClean="0">
                <a:solidFill>
                  <a:schemeClr val="bg1"/>
                </a:solidFill>
              </a:rPr>
              <a:t>[Bulgarus] </a:t>
            </a:r>
            <a:r>
              <a:rPr lang="en-US" sz="2000" dirty="0">
                <a:solidFill>
                  <a:schemeClr val="bg1"/>
                </a:solidFill>
              </a:rPr>
              <a:t>was riding toward </a:t>
            </a:r>
            <a:r>
              <a:rPr lang="en-US" sz="2000" i="1" dirty="0" smtClean="0">
                <a:solidFill>
                  <a:schemeClr val="bg1"/>
                </a:solidFill>
              </a:rPr>
              <a:t>Galerium</a:t>
            </a:r>
            <a:r>
              <a:rPr lang="en-US" sz="2000" dirty="0" smtClean="0">
                <a:solidFill>
                  <a:schemeClr val="bg1"/>
                </a:solidFill>
              </a:rPr>
              <a:t>  </a:t>
            </a:r>
            <a:r>
              <a:rPr lang="en-US" sz="2000" dirty="0">
                <a:solidFill>
                  <a:schemeClr val="bg1"/>
                </a:solidFill>
              </a:rPr>
              <a:t>with one of his students, in a place where there were many swine, he found a trap [with a boar caught in it]. The student wanted to dismount and said to Bulgarus that he wanted to take the boar, so that he might have a good dinner with it. And then Sir Bulgarus said to him, ‘You are not speaking well.’ But the student responded thus to him: ‘Did you not expound the law </a:t>
            </a:r>
            <a:r>
              <a:rPr lang="en-US" sz="2000" i="1" dirty="0">
                <a:solidFill>
                  <a:schemeClr val="bg1"/>
                </a:solidFill>
              </a:rPr>
              <a:t>In laqueum </a:t>
            </a:r>
            <a:r>
              <a:rPr lang="en-US" sz="2000" dirty="0">
                <a:solidFill>
                  <a:schemeClr val="bg1"/>
                </a:solidFill>
              </a:rPr>
              <a:t>this way, the other day when you were reading Digest [41.1]?’ Bulgarus said, ‘I’m not changing my opinion, but I don’t want you to take the boar, not because I fear the judgment to come, but scandal or words: The peasants will make a furor and will follow after us with weapons and will perhaps beat us up badly.’”</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6743735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D.41.1.55, </a:t>
            </a:r>
            <a:r>
              <a:rPr lang="en-US" sz="2400" i="1" dirty="0" smtClean="0"/>
              <a:t>In laqeum</a:t>
            </a:r>
            <a:r>
              <a:rPr lang="en-US" sz="2400" dirty="0" smtClean="0"/>
              <a:t>: P</a:t>
            </a:r>
            <a:r>
              <a:rPr lang="en-US" sz="2400" cap="small" dirty="0" smtClean="0"/>
              <a:t>roculus</a:t>
            </a:r>
            <a:r>
              <a:rPr lang="en-US" sz="2400" dirty="0" smtClean="0"/>
              <a:t>, </a:t>
            </a:r>
            <a:r>
              <a:rPr lang="en-US" sz="2400" i="1" dirty="0"/>
              <a:t>Letters</a:t>
            </a:r>
            <a:r>
              <a:rPr lang="en-US" sz="2400" dirty="0"/>
              <a:t>, book 2</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graphicFrame>
        <p:nvGraphicFramePr>
          <p:cNvPr id="2" name="Object 1"/>
          <p:cNvGraphicFramePr>
            <a:graphicFrameLocks noChangeAspect="1"/>
          </p:cNvGraphicFramePr>
          <p:nvPr>
            <p:extLst>
              <p:ext uri="{D42A27DB-BD31-4B8C-83A1-F6EECF244321}">
                <p14:modId xmlns:p14="http://schemas.microsoft.com/office/powerpoint/2010/main" val="2876417429"/>
              </p:ext>
            </p:extLst>
          </p:nvPr>
        </p:nvGraphicFramePr>
        <p:xfrm>
          <a:off x="396451" y="905544"/>
          <a:ext cx="8315344" cy="3282138"/>
        </p:xfrm>
        <a:graphic>
          <a:graphicData uri="http://schemas.openxmlformats.org/presentationml/2006/ole">
            <mc:AlternateContent xmlns:mc="http://schemas.openxmlformats.org/markup-compatibility/2006">
              <mc:Choice xmlns:v="urn:schemas-microsoft-com:vml" Requires="v">
                <p:oleObj spid="_x0000_s18440" name="Document" r:id="rId4" imgW="5940848" imgH="2345157" progId="Word.Document.12">
                  <p:embed/>
                </p:oleObj>
              </mc:Choice>
              <mc:Fallback>
                <p:oleObj name="Document" r:id="rId4" imgW="5940848" imgH="2345157" progId="Word.Document.12">
                  <p:embed/>
                  <p:pic>
                    <p:nvPicPr>
                      <p:cNvPr id="0" name=""/>
                      <p:cNvPicPr/>
                      <p:nvPr/>
                    </p:nvPicPr>
                    <p:blipFill>
                      <a:blip r:embed="rId5"/>
                      <a:stretch>
                        <a:fillRect/>
                      </a:stretch>
                    </p:blipFill>
                    <p:spPr>
                      <a:xfrm>
                        <a:off x="396451" y="905544"/>
                        <a:ext cx="8315344" cy="3282138"/>
                      </a:xfrm>
                      <a:prstGeom prst="rect">
                        <a:avLst/>
                      </a:prstGeom>
                      <a:solidFill>
                        <a:schemeClr val="bg1"/>
                      </a:solidFill>
                    </p:spPr>
                  </p:pic>
                </p:oleObj>
              </mc:Fallback>
            </mc:AlternateContent>
          </a:graphicData>
        </a:graphic>
      </p:graphicFrame>
      <p:sp>
        <p:nvSpPr>
          <p:cNvPr id="3" name="TextBox 2"/>
          <p:cNvSpPr txBox="1"/>
          <p:nvPr/>
        </p:nvSpPr>
        <p:spPr>
          <a:xfrm>
            <a:off x="405560" y="4419458"/>
            <a:ext cx="8297125" cy="2246769"/>
          </a:xfrm>
          <a:prstGeom prst="rect">
            <a:avLst/>
          </a:prstGeom>
          <a:noFill/>
        </p:spPr>
        <p:txBody>
          <a:bodyPr wrap="square" rtlCol="0">
            <a:spAutoFit/>
          </a:bodyPr>
          <a:lstStyle/>
          <a:p>
            <a:r>
              <a:rPr lang="en-US" sz="2000" dirty="0" smtClean="0">
                <a:solidFill>
                  <a:schemeClr val="bg1"/>
                </a:solidFill>
              </a:rPr>
              <a:t>The glosses are given on the outline; we’ll look at them </a:t>
            </a:r>
            <a:r>
              <a:rPr lang="en-US" sz="2000" smtClean="0">
                <a:solidFill>
                  <a:schemeClr val="bg1"/>
                </a:solidFill>
              </a:rPr>
              <a:t>in class along with Odofredus’ </a:t>
            </a:r>
            <a:r>
              <a:rPr lang="en-US" sz="2000" i="1" smtClean="0">
                <a:solidFill>
                  <a:schemeClr val="bg1"/>
                </a:solidFill>
              </a:rPr>
              <a:t>lectura</a:t>
            </a:r>
            <a:r>
              <a:rPr lang="en-US" sz="2000" smtClean="0">
                <a:solidFill>
                  <a:schemeClr val="bg1"/>
                </a:solidFill>
              </a:rPr>
              <a:t> on it (Mats. p. VII–13 to VII–13).  </a:t>
            </a:r>
            <a:r>
              <a:rPr lang="en-US" sz="2000" dirty="0" smtClean="0">
                <a:solidFill>
                  <a:schemeClr val="bg1"/>
                </a:solidFill>
              </a:rPr>
              <a:t>If you find this text puzzling, you are in good company. Proculus’ </a:t>
            </a:r>
            <a:r>
              <a:rPr lang="en-US" sz="2000" i="1" dirty="0" smtClean="0">
                <a:solidFill>
                  <a:schemeClr val="bg1"/>
                </a:solidFill>
              </a:rPr>
              <a:t>Letters</a:t>
            </a:r>
            <a:r>
              <a:rPr lang="en-US" sz="2000" dirty="0" smtClean="0">
                <a:solidFill>
                  <a:schemeClr val="bg1"/>
                </a:solidFill>
              </a:rPr>
              <a:t> are written in the form of a third party asking Proculus a question. The answer begins at ‘The answer given was.’ What is puzzling about the text is that Proculus, quite unusually, makes a number of distinctions that he does not then use. </a:t>
            </a:r>
            <a:endParaRPr lang="en-US" sz="2000" dirty="0">
              <a:solidFill>
                <a:schemeClr val="bg1"/>
              </a:solidFill>
            </a:endParaRPr>
          </a:p>
        </p:txBody>
      </p:sp>
    </p:spTree>
    <p:extLst>
      <p:ext uri="{BB962C8B-B14F-4D97-AF65-F5344CB8AC3E}">
        <p14:creationId xmlns:p14="http://schemas.microsoft.com/office/powerpoint/2010/main" val="4466113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63682" y="115888"/>
            <a:ext cx="8229600" cy="3810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Introduction</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TextBox 1"/>
          <p:cNvSpPr txBox="1"/>
          <p:nvPr/>
        </p:nvSpPr>
        <p:spPr>
          <a:xfrm>
            <a:off x="363682" y="749030"/>
            <a:ext cx="8780318" cy="3939540"/>
          </a:xfrm>
          <a:prstGeom prst="rect">
            <a:avLst/>
          </a:prstGeom>
          <a:noFill/>
        </p:spPr>
        <p:txBody>
          <a:bodyPr wrap="square" rtlCol="0">
            <a:spAutoFit/>
          </a:bodyPr>
          <a:lstStyle/>
          <a:p>
            <a:pPr marL="342900" indent="-342900">
              <a:buFont typeface="Arial" panose="020B0604020202020204" pitchFamily="34" charset="0"/>
              <a:buChar char="•"/>
            </a:pPr>
            <a:r>
              <a:rPr lang="en-US" sz="2000" dirty="0" smtClean="0">
                <a:solidFill>
                  <a:schemeClr val="bg1"/>
                </a:solidFill>
              </a:rPr>
              <a:t>In </a:t>
            </a:r>
            <a:r>
              <a:rPr lang="en-US" sz="2000" dirty="0">
                <a:solidFill>
                  <a:schemeClr val="bg1"/>
                </a:solidFill>
              </a:rPr>
              <a:t>the last lecture, we noted that in the 12th century there was an extraordinary blossoming of legal activity, associated with what was shortly to become the university of Bologna. This lecture focuses on the glossators of Roman law and what they had to say about wild animals. The outline begins, once more, with the cast of characters, chains of masters and students from the early 12th century up to the middle of the 13th</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smtClean="0">
                <a:solidFill>
                  <a:schemeClr val="bg1"/>
                </a:solidFill>
              </a:rPr>
              <a:t>Let’s </a:t>
            </a:r>
            <a:r>
              <a:rPr lang="en-US" sz="2000" dirty="0">
                <a:solidFill>
                  <a:schemeClr val="bg1"/>
                </a:solidFill>
              </a:rPr>
              <a:t>take look at some glosses. The ones I have chosen to begin with come from Accursius’ great “ordinary gloss” on the whole of the </a:t>
            </a:r>
            <a:r>
              <a:rPr lang="en-US" sz="2000" i="1" dirty="0">
                <a:solidFill>
                  <a:schemeClr val="bg1"/>
                </a:solidFill>
              </a:rPr>
              <a:t>Corpus Juris</a:t>
            </a:r>
            <a:r>
              <a:rPr lang="en-US" sz="2000" dirty="0">
                <a:solidFill>
                  <a:schemeClr val="bg1"/>
                </a:solidFill>
              </a:rPr>
              <a:t>, done in the first half of the 13th century, and it summarizes a century of development. </a:t>
            </a:r>
            <a:r>
              <a:rPr lang="en-US" sz="2000" dirty="0" smtClean="0">
                <a:solidFill>
                  <a:schemeClr val="bg1"/>
                </a:solidFill>
              </a:rPr>
              <a:t>Both the basic Roman-law text and the glosses are </a:t>
            </a:r>
            <a:r>
              <a:rPr lang="en-US" sz="2000" dirty="0">
                <a:solidFill>
                  <a:schemeClr val="bg1"/>
                </a:solidFill>
              </a:rPr>
              <a:t>on the outline.</a:t>
            </a:r>
          </a:p>
        </p:txBody>
      </p:sp>
    </p:spTree>
    <p:extLst>
      <p:ext uri="{BB962C8B-B14F-4D97-AF65-F5344CB8AC3E}">
        <p14:creationId xmlns:p14="http://schemas.microsoft.com/office/powerpoint/2010/main" val="12316499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63682" y="115888"/>
            <a:ext cx="8229600" cy="73041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A typical set of glosses: JI.2.1.11–13 with the Accursian gloss</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47140022"/>
              </p:ext>
            </p:extLst>
          </p:nvPr>
        </p:nvGraphicFramePr>
        <p:xfrm>
          <a:off x="363682" y="1070042"/>
          <a:ext cx="8541779" cy="2042810"/>
        </p:xfrm>
        <a:graphic>
          <a:graphicData uri="http://schemas.openxmlformats.org/presentationml/2006/ole">
            <mc:AlternateContent xmlns:mc="http://schemas.openxmlformats.org/markup-compatibility/2006">
              <mc:Choice xmlns:v="urn:schemas-microsoft-com:vml" Requires="v">
                <p:oleObj spid="_x0000_s13320" name="Document" r:id="rId4" imgW="5940848" imgH="1208090" progId="Word.Document.12">
                  <p:embed/>
                </p:oleObj>
              </mc:Choice>
              <mc:Fallback>
                <p:oleObj name="Document" r:id="rId4" imgW="5940848" imgH="1208090" progId="Word.Document.12">
                  <p:embed/>
                  <p:pic>
                    <p:nvPicPr>
                      <p:cNvPr id="0" name=""/>
                      <p:cNvPicPr/>
                      <p:nvPr/>
                    </p:nvPicPr>
                    <p:blipFill>
                      <a:blip r:embed="rId5"/>
                      <a:stretch>
                        <a:fillRect/>
                      </a:stretch>
                    </p:blipFill>
                    <p:spPr>
                      <a:xfrm>
                        <a:off x="363682" y="1070042"/>
                        <a:ext cx="8541779" cy="2042810"/>
                      </a:xfrm>
                      <a:prstGeom prst="rect">
                        <a:avLst/>
                      </a:prstGeom>
                      <a:solidFill>
                        <a:schemeClr val="bg1"/>
                      </a:solidFill>
                    </p:spPr>
                  </p:pic>
                </p:oleObj>
              </mc:Fallback>
            </mc:AlternateContent>
          </a:graphicData>
        </a:graphic>
      </p:graphicFrame>
    </p:spTree>
    <p:extLst>
      <p:ext uri="{BB962C8B-B14F-4D97-AF65-F5344CB8AC3E}">
        <p14:creationId xmlns:p14="http://schemas.microsoft.com/office/powerpoint/2010/main" val="39775899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63682" y="115888"/>
            <a:ext cx="8229600" cy="3810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JI.2.1.11–13 with the Accursian </a:t>
            </a:r>
            <a:r>
              <a:rPr lang="en-US" sz="2400" dirty="0" smtClean="0"/>
              <a:t>gloss (cont’d)</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graphicFrame>
        <p:nvGraphicFramePr>
          <p:cNvPr id="13" name="Object 12"/>
          <p:cNvGraphicFramePr>
            <a:graphicFrameLocks noChangeAspect="1"/>
          </p:cNvGraphicFramePr>
          <p:nvPr>
            <p:extLst>
              <p:ext uri="{D42A27DB-BD31-4B8C-83A1-F6EECF244321}">
                <p14:modId xmlns:p14="http://schemas.microsoft.com/office/powerpoint/2010/main" val="458046736"/>
              </p:ext>
            </p:extLst>
          </p:nvPr>
        </p:nvGraphicFramePr>
        <p:xfrm>
          <a:off x="1770434" y="2224681"/>
          <a:ext cx="5953619" cy="3314107"/>
        </p:xfrm>
        <a:graphic>
          <a:graphicData uri="http://schemas.openxmlformats.org/presentationml/2006/ole">
            <mc:AlternateContent xmlns:mc="http://schemas.openxmlformats.org/markup-compatibility/2006">
              <mc:Choice xmlns:v="urn:schemas-microsoft-com:vml" Requires="v">
                <p:oleObj spid="_x0000_s1069" name="Document" r:id="rId4" imgW="5940848" imgH="3306654" progId="Word.Document.12">
                  <p:embed/>
                </p:oleObj>
              </mc:Choice>
              <mc:Fallback>
                <p:oleObj name="Document" r:id="rId4" imgW="5940848" imgH="3306654" progId="Word.Document.12">
                  <p:embed/>
                  <p:pic>
                    <p:nvPicPr>
                      <p:cNvPr id="7" name="Object 6"/>
                      <p:cNvPicPr/>
                      <p:nvPr/>
                    </p:nvPicPr>
                    <p:blipFill>
                      <a:blip r:embed="rId5"/>
                      <a:stretch>
                        <a:fillRect/>
                      </a:stretch>
                    </p:blipFill>
                    <p:spPr>
                      <a:xfrm>
                        <a:off x="1770434" y="2224681"/>
                        <a:ext cx="5953619" cy="3314107"/>
                      </a:xfrm>
                      <a:prstGeom prst="rect">
                        <a:avLst/>
                      </a:prstGeom>
                    </p:spPr>
                  </p:pic>
                </p:oleObj>
              </mc:Fallback>
            </mc:AlternateContent>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295880965"/>
              </p:ext>
            </p:extLst>
          </p:nvPr>
        </p:nvGraphicFramePr>
        <p:xfrm>
          <a:off x="1777031" y="2224681"/>
          <a:ext cx="5953619" cy="3314107"/>
        </p:xfrm>
        <a:graphic>
          <a:graphicData uri="http://schemas.openxmlformats.org/presentationml/2006/ole">
            <mc:AlternateContent xmlns:mc="http://schemas.openxmlformats.org/markup-compatibility/2006">
              <mc:Choice xmlns:v="urn:schemas-microsoft-com:vml" Requires="v">
                <p:oleObj spid="_x0000_s1070" name="Document" r:id="rId6" imgW="5940848" imgH="3306654" progId="Word.Document.12">
                  <p:embed/>
                </p:oleObj>
              </mc:Choice>
              <mc:Fallback>
                <p:oleObj name="Document" r:id="rId6" imgW="5940848" imgH="3306654" progId="Word.Document.12">
                  <p:embed/>
                  <p:pic>
                    <p:nvPicPr>
                      <p:cNvPr id="13" name="Object 12"/>
                      <p:cNvPicPr/>
                      <p:nvPr/>
                    </p:nvPicPr>
                    <p:blipFill>
                      <a:blip r:embed="rId5"/>
                      <a:stretch>
                        <a:fillRect/>
                      </a:stretch>
                    </p:blipFill>
                    <p:spPr>
                      <a:xfrm>
                        <a:off x="1777031" y="2224681"/>
                        <a:ext cx="5953619" cy="3314107"/>
                      </a:xfrm>
                      <a:prstGeom prst="rect">
                        <a:avLst/>
                      </a:prstGeom>
                    </p:spPr>
                  </p:pic>
                </p:oleObj>
              </mc:Fallback>
            </mc:AlternateContent>
          </a:graphicData>
        </a:graphic>
      </p:graphicFrame>
      <p:graphicFrame>
        <p:nvGraphicFramePr>
          <p:cNvPr id="15" name="Object 14"/>
          <p:cNvGraphicFramePr>
            <a:graphicFrameLocks noChangeAspect="1"/>
          </p:cNvGraphicFramePr>
          <p:nvPr>
            <p:extLst>
              <p:ext uri="{D42A27DB-BD31-4B8C-83A1-F6EECF244321}">
                <p14:modId xmlns:p14="http://schemas.microsoft.com/office/powerpoint/2010/main" val="333586145"/>
              </p:ext>
            </p:extLst>
          </p:nvPr>
        </p:nvGraphicFramePr>
        <p:xfrm>
          <a:off x="1783628" y="2224681"/>
          <a:ext cx="5953619" cy="3314107"/>
        </p:xfrm>
        <a:graphic>
          <a:graphicData uri="http://schemas.openxmlformats.org/presentationml/2006/ole">
            <mc:AlternateContent xmlns:mc="http://schemas.openxmlformats.org/markup-compatibility/2006">
              <mc:Choice xmlns:v="urn:schemas-microsoft-com:vml" Requires="v">
                <p:oleObj spid="_x0000_s1071" name="Document" r:id="rId7" imgW="5940848" imgH="3306654" progId="Word.Document.12">
                  <p:embed/>
                </p:oleObj>
              </mc:Choice>
              <mc:Fallback>
                <p:oleObj name="Document" r:id="rId7" imgW="5940848" imgH="3306654" progId="Word.Document.12">
                  <p:embed/>
                  <p:pic>
                    <p:nvPicPr>
                      <p:cNvPr id="14" name="Object 13"/>
                      <p:cNvPicPr/>
                      <p:nvPr/>
                    </p:nvPicPr>
                    <p:blipFill>
                      <a:blip r:embed="rId5"/>
                      <a:stretch>
                        <a:fillRect/>
                      </a:stretch>
                    </p:blipFill>
                    <p:spPr>
                      <a:xfrm>
                        <a:off x="1783628" y="2224681"/>
                        <a:ext cx="5953619" cy="3314107"/>
                      </a:xfrm>
                      <a:prstGeom prst="rect">
                        <a:avLst/>
                      </a:prstGeom>
                    </p:spPr>
                  </p:pic>
                </p:oleObj>
              </mc:Fallback>
            </mc:AlternateContent>
          </a:graphicData>
        </a:graphic>
      </p:graphicFrame>
      <p:graphicFrame>
        <p:nvGraphicFramePr>
          <p:cNvPr id="16" name="Object 15"/>
          <p:cNvGraphicFramePr>
            <a:graphicFrameLocks noChangeAspect="1"/>
          </p:cNvGraphicFramePr>
          <p:nvPr>
            <p:extLst>
              <p:ext uri="{D42A27DB-BD31-4B8C-83A1-F6EECF244321}">
                <p14:modId xmlns:p14="http://schemas.microsoft.com/office/powerpoint/2010/main" val="3898140134"/>
              </p:ext>
            </p:extLst>
          </p:nvPr>
        </p:nvGraphicFramePr>
        <p:xfrm>
          <a:off x="1790225" y="2224681"/>
          <a:ext cx="5953619" cy="3314107"/>
        </p:xfrm>
        <a:graphic>
          <a:graphicData uri="http://schemas.openxmlformats.org/presentationml/2006/ole">
            <mc:AlternateContent xmlns:mc="http://schemas.openxmlformats.org/markup-compatibility/2006">
              <mc:Choice xmlns:v="urn:schemas-microsoft-com:vml" Requires="v">
                <p:oleObj spid="_x0000_s1072" name="Document" r:id="rId8" imgW="5940848" imgH="3306654" progId="Word.Document.12">
                  <p:embed/>
                </p:oleObj>
              </mc:Choice>
              <mc:Fallback>
                <p:oleObj name="Document" r:id="rId8" imgW="5940848" imgH="3306654" progId="Word.Document.12">
                  <p:embed/>
                  <p:pic>
                    <p:nvPicPr>
                      <p:cNvPr id="15" name="Object 14"/>
                      <p:cNvPicPr/>
                      <p:nvPr/>
                    </p:nvPicPr>
                    <p:blipFill>
                      <a:blip r:embed="rId5"/>
                      <a:stretch>
                        <a:fillRect/>
                      </a:stretch>
                    </p:blipFill>
                    <p:spPr>
                      <a:xfrm>
                        <a:off x="1790225" y="2224681"/>
                        <a:ext cx="5953619" cy="3314107"/>
                      </a:xfrm>
                      <a:prstGeom prst="rect">
                        <a:avLst/>
                      </a:prstGeom>
                    </p:spPr>
                  </p:pic>
                </p:oleObj>
              </mc:Fallback>
            </mc:AlternateContent>
          </a:graphicData>
        </a:graphic>
      </p:graphicFrame>
      <p:graphicFrame>
        <p:nvGraphicFramePr>
          <p:cNvPr id="17" name="Object 16"/>
          <p:cNvGraphicFramePr>
            <a:graphicFrameLocks noChangeAspect="1"/>
          </p:cNvGraphicFramePr>
          <p:nvPr>
            <p:extLst>
              <p:ext uri="{D42A27DB-BD31-4B8C-83A1-F6EECF244321}">
                <p14:modId xmlns:p14="http://schemas.microsoft.com/office/powerpoint/2010/main" val="3753240793"/>
              </p:ext>
            </p:extLst>
          </p:nvPr>
        </p:nvGraphicFramePr>
        <p:xfrm>
          <a:off x="1796822" y="2224681"/>
          <a:ext cx="5953619" cy="3314107"/>
        </p:xfrm>
        <a:graphic>
          <a:graphicData uri="http://schemas.openxmlformats.org/presentationml/2006/ole">
            <mc:AlternateContent xmlns:mc="http://schemas.openxmlformats.org/markup-compatibility/2006">
              <mc:Choice xmlns:v="urn:schemas-microsoft-com:vml" Requires="v">
                <p:oleObj spid="_x0000_s1073" name="Document" r:id="rId9" imgW="5940848" imgH="3306654" progId="Word.Document.12">
                  <p:embed/>
                </p:oleObj>
              </mc:Choice>
              <mc:Fallback>
                <p:oleObj name="Document" r:id="rId9" imgW="5940848" imgH="3306654" progId="Word.Document.12">
                  <p:embed/>
                  <p:pic>
                    <p:nvPicPr>
                      <p:cNvPr id="16" name="Object 15"/>
                      <p:cNvPicPr/>
                      <p:nvPr/>
                    </p:nvPicPr>
                    <p:blipFill>
                      <a:blip r:embed="rId5"/>
                      <a:stretch>
                        <a:fillRect/>
                      </a:stretch>
                    </p:blipFill>
                    <p:spPr>
                      <a:xfrm>
                        <a:off x="1796822" y="2224681"/>
                        <a:ext cx="5953619" cy="3314107"/>
                      </a:xfrm>
                      <a:prstGeom prst="rect">
                        <a:avLst/>
                      </a:prstGeom>
                    </p:spPr>
                  </p:pic>
                </p:oleObj>
              </mc:Fallback>
            </mc:AlternateContent>
          </a:graphicData>
        </a:graphic>
      </p:graphicFrame>
      <p:graphicFrame>
        <p:nvGraphicFramePr>
          <p:cNvPr id="18" name="Object 17"/>
          <p:cNvGraphicFramePr>
            <a:graphicFrameLocks noChangeAspect="1"/>
          </p:cNvGraphicFramePr>
          <p:nvPr>
            <p:extLst>
              <p:ext uri="{D42A27DB-BD31-4B8C-83A1-F6EECF244321}">
                <p14:modId xmlns:p14="http://schemas.microsoft.com/office/powerpoint/2010/main" val="392318108"/>
              </p:ext>
            </p:extLst>
          </p:nvPr>
        </p:nvGraphicFramePr>
        <p:xfrm>
          <a:off x="1803419" y="2224681"/>
          <a:ext cx="5953619" cy="3314107"/>
        </p:xfrm>
        <a:graphic>
          <a:graphicData uri="http://schemas.openxmlformats.org/presentationml/2006/ole">
            <mc:AlternateContent xmlns:mc="http://schemas.openxmlformats.org/markup-compatibility/2006">
              <mc:Choice xmlns:v="urn:schemas-microsoft-com:vml" Requires="v">
                <p:oleObj spid="_x0000_s1074" name="Document" r:id="rId10" imgW="5940848" imgH="3306654" progId="Word.Document.12">
                  <p:embed/>
                </p:oleObj>
              </mc:Choice>
              <mc:Fallback>
                <p:oleObj name="Document" r:id="rId10" imgW="5940848" imgH="3306654" progId="Word.Document.12">
                  <p:embed/>
                  <p:pic>
                    <p:nvPicPr>
                      <p:cNvPr id="17" name="Object 16"/>
                      <p:cNvPicPr/>
                      <p:nvPr/>
                    </p:nvPicPr>
                    <p:blipFill>
                      <a:blip r:embed="rId5"/>
                      <a:stretch>
                        <a:fillRect/>
                      </a:stretch>
                    </p:blipFill>
                    <p:spPr>
                      <a:xfrm>
                        <a:off x="1803419" y="2224681"/>
                        <a:ext cx="5953619" cy="3314107"/>
                      </a:xfrm>
                      <a:prstGeom prst="rect">
                        <a:avLst/>
                      </a:prstGeom>
                    </p:spPr>
                  </p:pic>
                </p:oleObj>
              </mc:Fallback>
            </mc:AlternateContent>
          </a:graphicData>
        </a:graphic>
      </p:graphicFrame>
      <p:graphicFrame>
        <p:nvGraphicFramePr>
          <p:cNvPr id="19" name="Object 18"/>
          <p:cNvGraphicFramePr>
            <a:graphicFrameLocks noChangeAspect="1"/>
          </p:cNvGraphicFramePr>
          <p:nvPr>
            <p:extLst>
              <p:ext uri="{D42A27DB-BD31-4B8C-83A1-F6EECF244321}">
                <p14:modId xmlns:p14="http://schemas.microsoft.com/office/powerpoint/2010/main" val="4204947313"/>
              </p:ext>
            </p:extLst>
          </p:nvPr>
        </p:nvGraphicFramePr>
        <p:xfrm>
          <a:off x="217488" y="691074"/>
          <a:ext cx="8780318" cy="4702210"/>
        </p:xfrm>
        <a:graphic>
          <a:graphicData uri="http://schemas.openxmlformats.org/presentationml/2006/ole">
            <mc:AlternateContent xmlns:mc="http://schemas.openxmlformats.org/markup-compatibility/2006">
              <mc:Choice xmlns:v="urn:schemas-microsoft-com:vml" Requires="v">
                <p:oleObj spid="_x0000_s1075" name="Document" r:id="rId11" imgW="5940848" imgH="3306654" progId="Word.Document.12">
                  <p:embed/>
                </p:oleObj>
              </mc:Choice>
              <mc:Fallback>
                <p:oleObj name="Document" r:id="rId11" imgW="5940848" imgH="3306654" progId="Word.Document.12">
                  <p:embed/>
                  <p:pic>
                    <p:nvPicPr>
                      <p:cNvPr id="18" name="Object 17"/>
                      <p:cNvPicPr/>
                      <p:nvPr/>
                    </p:nvPicPr>
                    <p:blipFill>
                      <a:blip r:embed="rId5"/>
                      <a:stretch>
                        <a:fillRect/>
                      </a:stretch>
                    </p:blipFill>
                    <p:spPr>
                      <a:xfrm>
                        <a:off x="217488" y="691074"/>
                        <a:ext cx="8780318" cy="4702210"/>
                      </a:xfrm>
                      <a:prstGeom prst="rect">
                        <a:avLst/>
                      </a:prstGeom>
                      <a:solidFill>
                        <a:schemeClr val="bg1"/>
                      </a:solidFill>
                    </p:spPr>
                  </p:pic>
                </p:oleObj>
              </mc:Fallback>
            </mc:AlternateContent>
          </a:graphicData>
        </a:graphic>
      </p:graphicFrame>
    </p:spTree>
    <p:extLst>
      <p:ext uri="{BB962C8B-B14F-4D97-AF65-F5344CB8AC3E}">
        <p14:creationId xmlns:p14="http://schemas.microsoft.com/office/powerpoint/2010/main" val="8444765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63682" y="115888"/>
            <a:ext cx="8229600" cy="3810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JI.2.1.11–13 with the Accursian gloss (cont’d)</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TextBox 1"/>
          <p:cNvSpPr txBox="1"/>
          <p:nvPr/>
        </p:nvSpPr>
        <p:spPr>
          <a:xfrm>
            <a:off x="363682" y="700904"/>
            <a:ext cx="8433881" cy="4862870"/>
          </a:xfrm>
          <a:prstGeom prst="rect">
            <a:avLst/>
          </a:prstGeom>
          <a:noFill/>
        </p:spPr>
        <p:txBody>
          <a:bodyPr wrap="square" rtlCol="0">
            <a:spAutoFit/>
          </a:bodyPr>
          <a:lstStyle/>
          <a:p>
            <a:r>
              <a:rPr lang="en-US" sz="2000" dirty="0" smtClean="0">
                <a:solidFill>
                  <a:schemeClr val="bg1"/>
                </a:solidFill>
              </a:rPr>
              <a:t>Glosses </a:t>
            </a:r>
            <a:r>
              <a:rPr lang="en-US" sz="2000" dirty="0">
                <a:solidFill>
                  <a:schemeClr val="bg1"/>
                </a:solidFill>
              </a:rPr>
              <a:t>of the traditional kind, i.e. they explain what the passage means in its context and what the difficult words mean: </a:t>
            </a:r>
            <a:endParaRPr lang="en-US" sz="2000" dirty="0" smtClean="0">
              <a:solidFill>
                <a:schemeClr val="bg1"/>
              </a:solidFill>
            </a:endParaRPr>
          </a:p>
          <a:p>
            <a:endParaRPr lang="en-US" sz="1000" dirty="0">
              <a:solidFill>
                <a:schemeClr val="bg1"/>
              </a:solidFill>
            </a:endParaRPr>
          </a:p>
          <a:p>
            <a:pPr marL="342900" indent="-342900">
              <a:buFont typeface="Arial" panose="020B0604020202020204" pitchFamily="34" charset="0"/>
              <a:buChar char="•"/>
            </a:pPr>
            <a:r>
              <a:rPr lang="en-US" sz="2000" dirty="0">
                <a:solidFill>
                  <a:schemeClr val="bg1"/>
                </a:solidFill>
              </a:rPr>
              <a:t>Gloss 1 on “Wild animals, birds and fish, therefore”: </a:t>
            </a:r>
            <a:r>
              <a:rPr lang="en-US" sz="2000" dirty="0" smtClean="0">
                <a:solidFill>
                  <a:schemeClr val="bg1"/>
                </a:solidFill>
              </a:rPr>
              <a:t>“Because </a:t>
            </a:r>
            <a:r>
              <a:rPr lang="en-US" sz="2000" dirty="0">
                <a:solidFill>
                  <a:schemeClr val="bg1"/>
                </a:solidFill>
              </a:rPr>
              <a:t>one ought to begin with the older: therefore &amp;c. Accursius</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a:solidFill>
                  <a:schemeClr val="bg1"/>
                </a:solidFill>
              </a:rPr>
              <a:t>Gloss 2 on “the heavens”: “I.e., the sky. Accursius</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a:solidFill>
                  <a:schemeClr val="bg1"/>
                </a:solidFill>
              </a:rPr>
              <a:t>Gloss 3 on “at the same time as”: </a:t>
            </a:r>
            <a:r>
              <a:rPr lang="en-US" sz="2000" dirty="0" smtClean="0">
                <a:solidFill>
                  <a:schemeClr val="bg1"/>
                </a:solidFill>
              </a:rPr>
              <a:t>“That </a:t>
            </a:r>
            <a:r>
              <a:rPr lang="en-US" sz="2000" dirty="0">
                <a:solidFill>
                  <a:schemeClr val="bg1"/>
                </a:solidFill>
              </a:rPr>
              <a:t>is immediately after &amp;c</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a:solidFill>
                  <a:schemeClr val="bg1"/>
                </a:solidFill>
              </a:rPr>
              <a:t>Gloss 4 </a:t>
            </a:r>
            <a:r>
              <a:rPr lang="en-US" sz="2000" dirty="0" smtClean="0">
                <a:solidFill>
                  <a:schemeClr val="bg1"/>
                </a:solidFill>
              </a:rPr>
              <a:t>on “immaterial</a:t>
            </a:r>
            <a:r>
              <a:rPr lang="en-US" sz="2000" dirty="0">
                <a:solidFill>
                  <a:schemeClr val="bg1"/>
                </a:solidFill>
              </a:rPr>
              <a:t>”: </a:t>
            </a:r>
            <a:r>
              <a:rPr lang="en-US" sz="2000" dirty="0" smtClean="0">
                <a:solidFill>
                  <a:schemeClr val="bg1"/>
                </a:solidFill>
              </a:rPr>
              <a:t>“So </a:t>
            </a:r>
            <a:r>
              <a:rPr lang="en-US" sz="2000" dirty="0">
                <a:solidFill>
                  <a:schemeClr val="bg1"/>
                </a:solidFill>
              </a:rPr>
              <a:t>far as acquiring ownership is concerned</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a:solidFill>
                  <a:schemeClr val="bg1"/>
                </a:solidFill>
              </a:rPr>
              <a:t>Gloss 7 </a:t>
            </a:r>
            <a:r>
              <a:rPr lang="en-US" sz="2000" dirty="0" smtClean="0">
                <a:solidFill>
                  <a:schemeClr val="bg1"/>
                </a:solidFill>
              </a:rPr>
              <a:t>on “natural </a:t>
            </a:r>
            <a:r>
              <a:rPr lang="en-US" sz="2000" dirty="0">
                <a:solidFill>
                  <a:schemeClr val="bg1"/>
                </a:solidFill>
              </a:rPr>
              <a:t>liberty”: </a:t>
            </a:r>
            <a:r>
              <a:rPr lang="en-US" sz="2000" dirty="0" smtClean="0">
                <a:solidFill>
                  <a:schemeClr val="bg1"/>
                </a:solidFill>
              </a:rPr>
              <a:t>“I.e</a:t>
            </a:r>
            <a:r>
              <a:rPr lang="en-US" sz="2000" dirty="0">
                <a:solidFill>
                  <a:schemeClr val="bg1"/>
                </a:solidFill>
              </a:rPr>
              <a:t>., freedom [</a:t>
            </a:r>
            <a:r>
              <a:rPr lang="en-US" sz="2000" i="1" dirty="0">
                <a:solidFill>
                  <a:schemeClr val="bg1"/>
                </a:solidFill>
              </a:rPr>
              <a:t>laxitas</a:t>
            </a:r>
            <a:r>
              <a:rPr lang="en-US" sz="2000" dirty="0">
                <a:solidFill>
                  <a:schemeClr val="bg1"/>
                </a:solidFill>
              </a:rPr>
              <a:t>, an unbound state], </a:t>
            </a:r>
            <a:endParaRPr lang="en-US" sz="2000" dirty="0" smtClean="0">
              <a:solidFill>
                <a:schemeClr val="bg1"/>
              </a:solidFill>
            </a:endParaRPr>
          </a:p>
          <a:p>
            <a:pPr marL="342900" indent="-342900">
              <a:buFont typeface="Arial" panose="020B0604020202020204" pitchFamily="34" charset="0"/>
              <a:buChar char="•"/>
            </a:pPr>
            <a:r>
              <a:rPr lang="en-US" sz="2000" dirty="0" smtClean="0">
                <a:solidFill>
                  <a:schemeClr val="bg1"/>
                </a:solidFill>
              </a:rPr>
              <a:t>As </a:t>
            </a:r>
            <a:r>
              <a:rPr lang="en-US" sz="2000" dirty="0">
                <a:solidFill>
                  <a:schemeClr val="bg1"/>
                </a:solidFill>
              </a:rPr>
              <a:t>immediately follows. [D.41.1.5 (Mats., § XIII.A), 44 (a wonderful case that asks what happens when a wolf takes away your pig and then someone else captures the wolf along with the pig; it uses the word </a:t>
            </a:r>
            <a:r>
              <a:rPr lang="en-US" sz="2000" i="1" dirty="0">
                <a:solidFill>
                  <a:schemeClr val="bg1"/>
                </a:solidFill>
              </a:rPr>
              <a:t>laxitas</a:t>
            </a:r>
            <a:r>
              <a:rPr lang="en-US" sz="2000" dirty="0">
                <a:solidFill>
                  <a:schemeClr val="bg1"/>
                </a:solidFill>
              </a:rPr>
              <a:t>, where we would expect </a:t>
            </a:r>
            <a:r>
              <a:rPr lang="en-US" sz="2000" i="1" dirty="0">
                <a:solidFill>
                  <a:schemeClr val="bg1"/>
                </a:solidFill>
              </a:rPr>
              <a:t>libertas</a:t>
            </a:r>
            <a:r>
              <a:rPr lang="en-US" sz="2000" dirty="0" smtClean="0">
                <a:solidFill>
                  <a:schemeClr val="bg1"/>
                </a:solidFill>
              </a:rPr>
              <a:t>).]”</a:t>
            </a:r>
            <a:endParaRPr lang="en-US" sz="2000" dirty="0">
              <a:solidFill>
                <a:schemeClr val="bg1"/>
              </a:solidFill>
            </a:endParaRPr>
          </a:p>
          <a:p>
            <a:pPr marL="800100" lvl="1" indent="-342900">
              <a:buFont typeface="Arial" panose="020B0604020202020204" pitchFamily="34" charset="0"/>
              <a:buChar char="•"/>
            </a:pPr>
            <a:endParaRPr lang="en-US" sz="2000" dirty="0">
              <a:solidFill>
                <a:schemeClr val="bg1"/>
              </a:solidFill>
            </a:endParaRPr>
          </a:p>
        </p:txBody>
      </p:sp>
    </p:spTree>
    <p:extLst>
      <p:ext uri="{BB962C8B-B14F-4D97-AF65-F5344CB8AC3E}">
        <p14:creationId xmlns:p14="http://schemas.microsoft.com/office/powerpoint/2010/main" val="17412430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JI.2.1.11–13 with the Accursian gloss (cont’d)</a:t>
            </a:r>
            <a:endParaRPr lang="en-US" altLang="en-US" sz="2400" dirty="0"/>
          </a:p>
        </p:txBody>
      </p:sp>
      <p:sp>
        <p:nvSpPr>
          <p:cNvPr id="8" name="TextBox 7"/>
          <p:cNvSpPr txBox="1"/>
          <p:nvPr/>
        </p:nvSpPr>
        <p:spPr>
          <a:xfrm>
            <a:off x="329583" y="5691927"/>
            <a:ext cx="8686800" cy="338554"/>
          </a:xfrm>
          <a:prstGeom prst="rect">
            <a:avLst/>
          </a:prstGeom>
          <a:noFill/>
        </p:spPr>
        <p:txBody>
          <a:bodyPr wrap="square">
            <a:spAutoFit/>
          </a:bodyPr>
          <a:lstStyle/>
          <a:p>
            <a:pPr>
              <a:defRPr/>
            </a:pPr>
            <a:r>
              <a:rPr lang="en-US" sz="16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457199" y="673769"/>
            <a:ext cx="8157411" cy="5170646"/>
          </a:xfrm>
          <a:prstGeom prst="rect">
            <a:avLst/>
          </a:prstGeom>
        </p:spPr>
        <p:txBody>
          <a:bodyPr wrap="square">
            <a:spAutoFit/>
          </a:bodyPr>
          <a:lstStyle/>
          <a:p>
            <a:r>
              <a:rPr lang="en-US" sz="2000" dirty="0" smtClean="0">
                <a:solidFill>
                  <a:schemeClr val="bg1"/>
                </a:solidFill>
              </a:rPr>
              <a:t>Gloss </a:t>
            </a:r>
            <a:r>
              <a:rPr lang="en-US" sz="2000" dirty="0">
                <a:solidFill>
                  <a:schemeClr val="bg1"/>
                </a:solidFill>
              </a:rPr>
              <a:t>that deals with a potential contradiction</a:t>
            </a:r>
            <a:r>
              <a:rPr lang="en-US" sz="2000" dirty="0" smtClean="0">
                <a:solidFill>
                  <a:schemeClr val="bg1"/>
                </a:solidFill>
              </a:rPr>
              <a:t>.</a:t>
            </a:r>
          </a:p>
          <a:p>
            <a:endParaRPr lang="en-US" sz="1000" dirty="0">
              <a:solidFill>
                <a:schemeClr val="bg1"/>
              </a:solidFill>
            </a:endParaRPr>
          </a:p>
          <a:p>
            <a:pPr marL="342900" indent="-342900">
              <a:buFont typeface="Arial" panose="020B0604020202020204" pitchFamily="34" charset="0"/>
              <a:buChar char="•"/>
            </a:pPr>
            <a:r>
              <a:rPr lang="en-US" sz="2000" dirty="0">
                <a:solidFill>
                  <a:schemeClr val="bg1"/>
                </a:solidFill>
              </a:rPr>
              <a:t>Gloss 4 on “immaterial” (cont’d): </a:t>
            </a:r>
            <a:r>
              <a:rPr lang="en-US" sz="2000" dirty="0" smtClean="0">
                <a:solidFill>
                  <a:schemeClr val="bg1"/>
                </a:solidFill>
              </a:rPr>
              <a:t>“But </a:t>
            </a:r>
            <a:r>
              <a:rPr lang="en-US" sz="2000" dirty="0">
                <a:solidFill>
                  <a:schemeClr val="bg1"/>
                </a:solidFill>
              </a:rPr>
              <a:t>are </a:t>
            </a:r>
            <a:r>
              <a:rPr lang="en-US" sz="2000" i="1" dirty="0">
                <a:solidFill>
                  <a:schemeClr val="bg1"/>
                </a:solidFill>
              </a:rPr>
              <a:t>res sacrae</a:t>
            </a:r>
            <a:r>
              <a:rPr lang="en-US" sz="2000" dirty="0">
                <a:solidFill>
                  <a:schemeClr val="bg1"/>
                </a:solidFill>
              </a:rPr>
              <a:t> granted to the occupant? [JI.2.1.7 (the answer to the question is, of course, </a:t>
            </a:r>
            <a:r>
              <a:rPr lang="en-US" sz="2000" dirty="0" smtClean="0">
                <a:solidFill>
                  <a:schemeClr val="bg1"/>
                </a:solidFill>
              </a:rPr>
              <a:t>‘no’) ‘7</a:t>
            </a:r>
            <a:r>
              <a:rPr lang="en-US" sz="2000" dirty="0">
                <a:solidFill>
                  <a:schemeClr val="bg1"/>
                </a:solidFill>
              </a:rPr>
              <a:t>. Things which are sacred </a:t>
            </a:r>
            <a:r>
              <a:rPr lang="en-US" sz="2000" dirty="0" smtClean="0">
                <a:solidFill>
                  <a:schemeClr val="bg1"/>
                </a:solidFill>
              </a:rPr>
              <a:t>. . . </a:t>
            </a:r>
            <a:r>
              <a:rPr lang="en-US" sz="2000" dirty="0">
                <a:solidFill>
                  <a:schemeClr val="bg1"/>
                </a:solidFill>
              </a:rPr>
              <a:t>belong to no one, for what is subject to divine law is no one’s property</a:t>
            </a:r>
            <a:r>
              <a:rPr lang="en-US" sz="2000" dirty="0" smtClean="0">
                <a:solidFill>
                  <a:schemeClr val="bg1"/>
                </a:solidFill>
              </a:rPr>
              <a:t>.’]. </a:t>
            </a:r>
            <a:r>
              <a:rPr lang="en-US" sz="2000" dirty="0">
                <a:solidFill>
                  <a:schemeClr val="bg1"/>
                </a:solidFill>
              </a:rPr>
              <a:t>Answer: a thing is said to be no one’s in six or seven ways: (1) By nature, as here. (2) In fact, as [in JI.2.1.47 </a:t>
            </a:r>
            <a:r>
              <a:rPr lang="en-US" sz="2000" dirty="0" smtClean="0">
                <a:solidFill>
                  <a:schemeClr val="bg1"/>
                </a:solidFill>
              </a:rPr>
              <a:t>(‘if </a:t>
            </a:r>
            <a:r>
              <a:rPr lang="en-US" sz="2000" dirty="0">
                <a:solidFill>
                  <a:schemeClr val="bg1"/>
                </a:solidFill>
              </a:rPr>
              <a:t>a man takes </a:t>
            </a:r>
            <a:r>
              <a:rPr lang="en-US" sz="2000" dirty="0" smtClean="0">
                <a:solidFill>
                  <a:schemeClr val="bg1"/>
                </a:solidFill>
              </a:rPr>
              <a:t>possession </a:t>
            </a:r>
            <a:r>
              <a:rPr lang="en-US" sz="2000" dirty="0">
                <a:solidFill>
                  <a:schemeClr val="bg1"/>
                </a:solidFill>
              </a:rPr>
              <a:t>of property abandoned by its previous owner, he at once becomes its owner </a:t>
            </a:r>
            <a:r>
              <a:rPr lang="en-US" sz="2000" dirty="0" smtClean="0">
                <a:solidFill>
                  <a:schemeClr val="bg1"/>
                </a:solidFill>
              </a:rPr>
              <a:t>himself’)]. </a:t>
            </a:r>
            <a:r>
              <a:rPr lang="en-US" sz="2000" dirty="0">
                <a:solidFill>
                  <a:schemeClr val="bg1"/>
                </a:solidFill>
              </a:rPr>
              <a:t>(3) By time, as [in D.41.1.31.1 </a:t>
            </a:r>
            <a:r>
              <a:rPr lang="en-US" sz="2000" dirty="0" smtClean="0">
                <a:solidFill>
                  <a:schemeClr val="bg1"/>
                </a:solidFill>
              </a:rPr>
              <a:t>(‘Treasure </a:t>
            </a:r>
            <a:r>
              <a:rPr lang="en-US" sz="2000" dirty="0">
                <a:solidFill>
                  <a:schemeClr val="bg1"/>
                </a:solidFill>
              </a:rPr>
              <a:t>is an ancient deposit of money, memory of which no longer survives, so that it is without an owner; thus, what does not belong to another becomes the property of him who finds it</a:t>
            </a:r>
            <a:r>
              <a:rPr lang="en-US" sz="2000" dirty="0" smtClean="0">
                <a:solidFill>
                  <a:schemeClr val="bg1"/>
                </a:solidFill>
              </a:rPr>
              <a:t>.’)]. </a:t>
            </a:r>
            <a:r>
              <a:rPr lang="en-US" sz="2000" dirty="0">
                <a:solidFill>
                  <a:schemeClr val="bg1"/>
                </a:solidFill>
              </a:rPr>
              <a:t>And in these three situations the rule stated applies, except that in the case of treasure a half is given to the owner of the ground, on the basis of equity. [JI.2.1.39 (see </a:t>
            </a:r>
            <a:r>
              <a:rPr lang="en-US" sz="2000" i="1" dirty="0">
                <a:solidFill>
                  <a:schemeClr val="bg1"/>
                </a:solidFill>
              </a:rPr>
              <a:t>Mats</a:t>
            </a:r>
            <a:r>
              <a:rPr lang="en-US" sz="2000" dirty="0">
                <a:solidFill>
                  <a:schemeClr val="bg1"/>
                </a:solidFill>
              </a:rPr>
              <a:t>., p. I–11)]. (4) By censure, as [in JI.2.1.7 (see above, first citation in this gloss and </a:t>
            </a:r>
            <a:r>
              <a:rPr lang="en-US" sz="2000" i="1" dirty="0">
                <a:solidFill>
                  <a:schemeClr val="bg1"/>
                </a:solidFill>
              </a:rPr>
              <a:t>Mats</a:t>
            </a:r>
            <a:r>
              <a:rPr lang="en-US" sz="2000" dirty="0">
                <a:solidFill>
                  <a:schemeClr val="bg1"/>
                </a:solidFill>
              </a:rPr>
              <a:t>., p. I–8)]. </a:t>
            </a:r>
            <a:r>
              <a:rPr lang="en-US" sz="2000" dirty="0" smtClean="0">
                <a:solidFill>
                  <a:schemeClr val="bg1"/>
                </a:solidFill>
              </a:rPr>
              <a:t>(cont’d on next slide)</a:t>
            </a:r>
            <a:endParaRPr lang="en-US" sz="2000" dirty="0">
              <a:solidFill>
                <a:schemeClr val="bg1"/>
              </a:solidFill>
            </a:endParaRPr>
          </a:p>
        </p:txBody>
      </p:sp>
    </p:spTree>
    <p:extLst>
      <p:ext uri="{BB962C8B-B14F-4D97-AF65-F5344CB8AC3E}">
        <p14:creationId xmlns:p14="http://schemas.microsoft.com/office/powerpoint/2010/main" val="22633090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JI.2.1.11–13 with the Accursian gloss (cont’d)</a:t>
            </a:r>
            <a:endParaRPr lang="en-US" altLang="en-US" sz="2400" dirty="0"/>
          </a:p>
        </p:txBody>
      </p:sp>
      <p:sp>
        <p:nvSpPr>
          <p:cNvPr id="8" name="TextBox 7"/>
          <p:cNvSpPr txBox="1"/>
          <p:nvPr/>
        </p:nvSpPr>
        <p:spPr>
          <a:xfrm>
            <a:off x="329583" y="5691927"/>
            <a:ext cx="8686800" cy="338554"/>
          </a:xfrm>
          <a:prstGeom prst="rect">
            <a:avLst/>
          </a:prstGeom>
          <a:noFill/>
        </p:spPr>
        <p:txBody>
          <a:bodyPr wrap="square">
            <a:spAutoFit/>
          </a:bodyPr>
          <a:lstStyle/>
          <a:p>
            <a:pPr>
              <a:defRPr/>
            </a:pPr>
            <a:r>
              <a:rPr lang="en-US" sz="16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457199" y="673769"/>
            <a:ext cx="8157411" cy="5170646"/>
          </a:xfrm>
          <a:prstGeom prst="rect">
            <a:avLst/>
          </a:prstGeom>
        </p:spPr>
        <p:txBody>
          <a:bodyPr wrap="square">
            <a:spAutoFit/>
          </a:bodyPr>
          <a:lstStyle/>
          <a:p>
            <a:r>
              <a:rPr lang="en-US" sz="2000" dirty="0" smtClean="0">
                <a:solidFill>
                  <a:schemeClr val="bg1"/>
                </a:solidFill>
              </a:rPr>
              <a:t>Gloss </a:t>
            </a:r>
            <a:r>
              <a:rPr lang="en-US" sz="2000" dirty="0">
                <a:solidFill>
                  <a:schemeClr val="bg1"/>
                </a:solidFill>
              </a:rPr>
              <a:t>that deals with a potential </a:t>
            </a:r>
            <a:r>
              <a:rPr lang="en-US" sz="2000" dirty="0" smtClean="0">
                <a:solidFill>
                  <a:schemeClr val="bg1"/>
                </a:solidFill>
              </a:rPr>
              <a:t>contradiction (cont’d).</a:t>
            </a:r>
          </a:p>
          <a:p>
            <a:endParaRPr lang="en-US" sz="1000" dirty="0">
              <a:solidFill>
                <a:schemeClr val="bg1"/>
              </a:solidFill>
            </a:endParaRPr>
          </a:p>
          <a:p>
            <a:pPr marL="342900" indent="-342900">
              <a:buFont typeface="Arial" panose="020B0604020202020204" pitchFamily="34" charset="0"/>
              <a:buChar char="•"/>
            </a:pPr>
            <a:r>
              <a:rPr lang="en-US" sz="2000" dirty="0" smtClean="0">
                <a:solidFill>
                  <a:schemeClr val="bg1"/>
                </a:solidFill>
              </a:rPr>
              <a:t>“(5</a:t>
            </a:r>
            <a:r>
              <a:rPr lang="en-US" sz="2000" dirty="0">
                <a:solidFill>
                  <a:schemeClr val="bg1"/>
                </a:solidFill>
              </a:rPr>
              <a:t>) By circumstance, as in an inheritance that has not been taken up, which takes the place of the owner. [JI.3.17pr </a:t>
            </a:r>
            <a:r>
              <a:rPr lang="en-US" sz="2000" dirty="0" smtClean="0">
                <a:solidFill>
                  <a:schemeClr val="bg1"/>
                </a:solidFill>
              </a:rPr>
              <a:t>(‘as </a:t>
            </a:r>
            <a:r>
              <a:rPr lang="en-US" sz="2000" dirty="0">
                <a:solidFill>
                  <a:schemeClr val="bg1"/>
                </a:solidFill>
              </a:rPr>
              <a:t>an inheritance in most matters represents the legal </a:t>
            </a:r>
            <a:r>
              <a:rPr lang="en-US" sz="2000" dirty="0" smtClean="0">
                <a:solidFill>
                  <a:schemeClr val="bg1"/>
                </a:solidFill>
              </a:rPr>
              <a:t>“person” </a:t>
            </a:r>
            <a:r>
              <a:rPr lang="en-US" sz="2000" dirty="0">
                <a:solidFill>
                  <a:schemeClr val="bg1"/>
                </a:solidFill>
              </a:rPr>
              <a:t>of the deceased, whatever a slave belonging to it stipulates for, before the inheritance is accepted, he acquires for the inheritance, and so for the person who subsequently becomes heir</a:t>
            </a:r>
            <a:r>
              <a:rPr lang="en-US" sz="2000" dirty="0" smtClean="0">
                <a:solidFill>
                  <a:schemeClr val="bg1"/>
                </a:solidFill>
              </a:rPr>
              <a:t>.’)]. </a:t>
            </a:r>
            <a:r>
              <a:rPr lang="en-US" sz="2000" dirty="0">
                <a:solidFill>
                  <a:schemeClr val="bg1"/>
                </a:solidFill>
              </a:rPr>
              <a:t>(6) By the fault of man, as when I cast out a sick slave. [C.7.6.1.[3] (modifying previous law, Justinian rules that if an owner expels a sick slave from his house, the slave immediately becomes a Roman citizen and the owner loses all rights to him and to his property)]. (7) By constitution of natural law, as a free man. [D.45.1.83.5 (holds that if I stipulate to give you a free man, i.e., as a slave, the stipulation is void, because </a:t>
            </a:r>
            <a:r>
              <a:rPr lang="en-US" sz="2000" dirty="0" smtClean="0">
                <a:solidFill>
                  <a:schemeClr val="bg1"/>
                </a:solidFill>
              </a:rPr>
              <a:t>‘to </a:t>
            </a:r>
            <a:r>
              <a:rPr lang="en-US" sz="2000" dirty="0">
                <a:solidFill>
                  <a:schemeClr val="bg1"/>
                </a:solidFill>
              </a:rPr>
              <a:t>await the chance of bad luck falling on a freeman is neither civil nor natural; for we properly deal with objects which can at once be put to use and under our ownership</a:t>
            </a:r>
            <a:r>
              <a:rPr lang="en-US" sz="2000" dirty="0" smtClean="0">
                <a:solidFill>
                  <a:schemeClr val="bg1"/>
                </a:solidFill>
              </a:rPr>
              <a:t>.’]”.</a:t>
            </a:r>
            <a:endParaRPr lang="en-US" sz="2000" dirty="0">
              <a:solidFill>
                <a:schemeClr val="bg1"/>
              </a:solidFill>
            </a:endParaRPr>
          </a:p>
        </p:txBody>
      </p:sp>
    </p:spTree>
    <p:extLst>
      <p:ext uri="{BB962C8B-B14F-4D97-AF65-F5344CB8AC3E}">
        <p14:creationId xmlns:p14="http://schemas.microsoft.com/office/powerpoint/2010/main" val="3387920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JI.2.1.11–13 with the Accursian gloss (cont’d)</a:t>
            </a:r>
            <a:endParaRPr lang="en-US" altLang="en-US" sz="2400" dirty="0"/>
          </a:p>
        </p:txBody>
      </p:sp>
      <p:sp>
        <p:nvSpPr>
          <p:cNvPr id="8" name="TextBox 7"/>
          <p:cNvSpPr txBox="1"/>
          <p:nvPr/>
        </p:nvSpPr>
        <p:spPr>
          <a:xfrm>
            <a:off x="457200" y="673769"/>
            <a:ext cx="8686800" cy="6093976"/>
          </a:xfrm>
          <a:prstGeom prst="rect">
            <a:avLst/>
          </a:prstGeom>
          <a:noFill/>
        </p:spPr>
        <p:txBody>
          <a:bodyPr wrap="square">
            <a:spAutoFit/>
          </a:bodyPr>
          <a:lstStyle/>
          <a:p>
            <a:pPr>
              <a:defRPr/>
            </a:pPr>
            <a:r>
              <a:rPr lang="en-US" sz="2000" dirty="0" smtClean="0">
                <a:solidFill>
                  <a:schemeClr val="bg1"/>
                </a:solidFill>
              </a:rPr>
              <a:t>List </a:t>
            </a:r>
            <a:r>
              <a:rPr lang="en-US" sz="2000" dirty="0">
                <a:solidFill>
                  <a:schemeClr val="bg1"/>
                </a:solidFill>
              </a:rPr>
              <a:t>of situations where one could not forbid someone to come on his land</a:t>
            </a:r>
            <a:r>
              <a:rPr lang="en-US" sz="2000" dirty="0" smtClean="0">
                <a:solidFill>
                  <a:schemeClr val="bg1"/>
                </a:solidFill>
              </a:rPr>
              <a:t>.</a:t>
            </a:r>
          </a:p>
          <a:p>
            <a:pPr>
              <a:defRPr/>
            </a:pPr>
            <a:endParaRPr lang="en-US" sz="1000" dirty="0">
              <a:solidFill>
                <a:schemeClr val="bg1"/>
              </a:solidFill>
            </a:endParaRPr>
          </a:p>
          <a:p>
            <a:pPr marL="342900" indent="-342900">
              <a:buFont typeface="Arial" panose="020B0604020202020204" pitchFamily="34" charset="0"/>
              <a:buChar char="•"/>
              <a:defRPr/>
            </a:pPr>
            <a:r>
              <a:rPr lang="en-US" sz="2000" dirty="0">
                <a:solidFill>
                  <a:schemeClr val="bg1"/>
                </a:solidFill>
              </a:rPr>
              <a:t>Gloss 5 on “hunting”: It is otherwise [if I go on] for the sake of reclaiming my fugitive slave [C.6.1.2 (a cryptic rescript that was interpreted by the doctors as meaning that a judge could grant the owners of fugitive slaves the right to search for them in others’ houses; see </a:t>
            </a:r>
            <a:r>
              <a:rPr lang="en-US" sz="2000" i="1" dirty="0">
                <a:solidFill>
                  <a:schemeClr val="bg1"/>
                </a:solidFill>
              </a:rPr>
              <a:t>id</a:t>
            </a:r>
            <a:r>
              <a:rPr lang="en-US" sz="2000" dirty="0">
                <a:solidFill>
                  <a:schemeClr val="bg1"/>
                </a:solidFill>
              </a:rPr>
              <a:t>., </a:t>
            </a:r>
            <a:r>
              <a:rPr lang="en-US" sz="2000" dirty="0">
                <a:solidFill>
                  <a:schemeClr val="bg1"/>
                </a:solidFill>
              </a:rPr>
              <a:t>rubr</a:t>
            </a:r>
            <a:r>
              <a:rPr lang="en-US" sz="2000" dirty="0">
                <a:solidFill>
                  <a:schemeClr val="bg1"/>
                </a:solidFill>
              </a:rPr>
              <a:t>. [Lyon, 1604], col. 1267)] or for the sake of collecting acorns [D.43.28.1 (“The praetor says: ‘I forbid the use of force to prevent such a one from gathering and taking away on the third day the acorns which fall from his field into yours’. 1. All fruits are included under the term ‘acorns’.”)] or in order to get back money that I have hidden there [D.10.4.15 (the text is considerably more complicated than Accursius makes it out to be, but it would seem that Roman law would give an action or an interdict to a man who wished to dig up treasure that he had buried on another’s land)] or if the seller prohibits me from taking a grape harvest that I have bought [D.19.1.25 (again, a bit more complicated than Accursius makes it out to be: “One who has bought a vintage on the vine can, if prevented by the seller from gathering the grapes, meet the seller’s action for the price by the plea ‘if the money in question is not the price of a thing sold and not delivered’. </a:t>
            </a:r>
            <a:r>
              <a:rPr lang="en-US" sz="2000" dirty="0" smtClean="0">
                <a:solidFill>
                  <a:schemeClr val="bg1"/>
                </a:solidFill>
              </a:rPr>
              <a:t>(cont’d on next slide)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9562243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JI.2.1.11–13 with the Accursian gloss (cont’d)</a:t>
            </a:r>
            <a:endParaRPr lang="en-US" altLang="en-US" sz="2400" dirty="0"/>
          </a:p>
        </p:txBody>
      </p:sp>
      <p:sp>
        <p:nvSpPr>
          <p:cNvPr id="8" name="TextBox 7"/>
          <p:cNvSpPr txBox="1"/>
          <p:nvPr/>
        </p:nvSpPr>
        <p:spPr>
          <a:xfrm>
            <a:off x="457200" y="673769"/>
            <a:ext cx="8686800" cy="2092881"/>
          </a:xfrm>
          <a:prstGeom prst="rect">
            <a:avLst/>
          </a:prstGeom>
          <a:noFill/>
        </p:spPr>
        <p:txBody>
          <a:bodyPr wrap="square">
            <a:spAutoFit/>
          </a:bodyPr>
          <a:lstStyle/>
          <a:p>
            <a:pPr>
              <a:defRPr/>
            </a:pPr>
            <a:r>
              <a:rPr lang="en-US" sz="2000" dirty="0" smtClean="0">
                <a:solidFill>
                  <a:schemeClr val="bg1"/>
                </a:solidFill>
              </a:rPr>
              <a:t>List </a:t>
            </a:r>
            <a:r>
              <a:rPr lang="en-US" sz="2000" dirty="0">
                <a:solidFill>
                  <a:schemeClr val="bg1"/>
                </a:solidFill>
              </a:rPr>
              <a:t>of situations where one could not forbid someone to come on his </a:t>
            </a:r>
            <a:r>
              <a:rPr lang="en-US" sz="2000" dirty="0" smtClean="0">
                <a:solidFill>
                  <a:schemeClr val="bg1"/>
                </a:solidFill>
              </a:rPr>
              <a:t>land (cont’d).</a:t>
            </a:r>
          </a:p>
          <a:p>
            <a:pPr>
              <a:defRPr/>
            </a:pPr>
            <a:endParaRPr lang="en-US" sz="1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“But </a:t>
            </a:r>
            <a:r>
              <a:rPr lang="en-US" sz="2000" dirty="0">
                <a:solidFill>
                  <a:schemeClr val="bg1"/>
                </a:solidFill>
              </a:rPr>
              <a:t>if after the delivery he is prevented from either treading the crop of grapes or removing the juice, he can bring the action for production (</a:t>
            </a:r>
            <a:r>
              <a:rPr lang="en-US" sz="2000" i="1" dirty="0">
                <a:solidFill>
                  <a:schemeClr val="bg1"/>
                </a:solidFill>
              </a:rPr>
              <a:t>ad exhibendum</a:t>
            </a:r>
            <a:r>
              <a:rPr lang="en-US" sz="2000" dirty="0">
                <a:solidFill>
                  <a:schemeClr val="bg1"/>
                </a:solidFill>
              </a:rPr>
              <a:t>) or the action for invasion of right (</a:t>
            </a:r>
            <a:r>
              <a:rPr lang="en-US" sz="2000" i="1" dirty="0">
                <a:solidFill>
                  <a:schemeClr val="bg1"/>
                </a:solidFill>
              </a:rPr>
              <a:t>iniuria</a:t>
            </a:r>
            <a:r>
              <a:rPr lang="en-US" sz="2000" dirty="0">
                <a:solidFill>
                  <a:schemeClr val="bg1"/>
                </a:solidFill>
              </a:rPr>
              <a:t>), just as much as if he were prevented from removing any other property of his.”)].</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834135751"/>
      </p:ext>
    </p:extLst>
  </p:cSld>
  <p:clrMapOvr>
    <a:masterClrMapping/>
  </p:clrMapOvr>
  <p:timing>
    <p:tnLst>
      <p:par>
        <p:cTn id="1" dur="indefinite" restart="never" nodeType="tmRoot"/>
      </p:par>
    </p:tnLst>
  </p:timing>
</p:sld>
</file>

<file path=ppt/theme/theme1.xml><?xml version="1.0" encoding="utf-8"?>
<a:theme xmlns:a="http://schemas.openxmlformats.org/drawingml/2006/main" name="bilder constitutionalism">
  <a:themeElements>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ilder constitutionalis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ilder constitutionalis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ilder constitutionalis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ilder constitutionalis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ilder constitutionalis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ilder constitutionalis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ilder constitutionalis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ilder constitutionalis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ilder constitutionalis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ilder constitutionalis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ilder constitutionalis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ilder constitutionalis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bilder constitutionalism</Template>
  <TotalTime>81803</TotalTime>
  <Words>2969</Words>
  <Application>Microsoft Office PowerPoint</Application>
  <PresentationFormat>On-screen Show (4:3)</PresentationFormat>
  <Paragraphs>145</Paragraphs>
  <Slides>19</Slides>
  <Notes>18</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2" baseType="lpstr">
      <vt:lpstr>Arial</vt:lpstr>
      <vt:lpstr>bilder constitutionalism</vt:lpstr>
      <vt:lpstr>Microsoft Word Document</vt:lpstr>
      <vt:lpstr>PowerPoint Presentation</vt:lpstr>
      <vt:lpstr>Introduction</vt:lpstr>
      <vt:lpstr>A typical set of glosses: JI.2.1.11–13 with the Accursian gloss</vt:lpstr>
      <vt:lpstr>JI.2.1.11–13 with the Accursian gloss (cont’d)</vt:lpstr>
      <vt:lpstr>JI.2.1.11–13 with the Accursian gloss (cont’d)</vt:lpstr>
      <vt:lpstr>JI.2.1.11–13 with the Accursian gloss (cont’d)</vt:lpstr>
      <vt:lpstr>JI.2.1.11–13 with the Accursian gloss (cont’d)</vt:lpstr>
      <vt:lpstr>JI.2.1.11–13 with the Accursian gloss (cont’d)</vt:lpstr>
      <vt:lpstr>JI.2.1.11–13 with the Accursian gloss (cont’d)</vt:lpstr>
      <vt:lpstr>JI.2.1.11–13 with the Accursian gloss (cont’d)</vt:lpstr>
      <vt:lpstr>JI.2.1.11–13 with the Accursian gloss (cont’d)</vt:lpstr>
      <vt:lpstr>JI.2.1.11–13 with the Accursian gloss (cont’d)</vt:lpstr>
      <vt:lpstr>Why is Accursius doing this?</vt:lpstr>
      <vt:lpstr>Types of glossatorial literature</vt:lpstr>
      <vt:lpstr>Types of glossatorial literature illustrated</vt:lpstr>
      <vt:lpstr>Types of glossatorial literature illustrated (cont’d)</vt:lpstr>
      <vt:lpstr>Types of glossatorial literature illustrated (cont’d)</vt:lpstr>
      <vt:lpstr>Types of glossatorial literature illustrated (cont’d)</vt:lpstr>
      <vt:lpstr>D.41.1.55, In laqeum: Proculus, Letters, book 2</vt:lpstr>
    </vt:vector>
  </TitlesOfParts>
  <Company>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Colonial Constitutionalism  &amp;  Constitutional Law  Mary Sarah Bilder  American Society for Legal History November 18, 2006</dc:title>
  <dc:creator>bilder</dc:creator>
  <cp:lastModifiedBy>Charles Donahue</cp:lastModifiedBy>
  <cp:revision>1022</cp:revision>
  <dcterms:created xsi:type="dcterms:W3CDTF">2007-01-08T17:13:49Z</dcterms:created>
  <dcterms:modified xsi:type="dcterms:W3CDTF">2022-01-04T22:38:21Z</dcterms:modified>
</cp:coreProperties>
</file>