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383" r:id="rId2"/>
    <p:sldId id="425" r:id="rId3"/>
    <p:sldId id="619" r:id="rId4"/>
    <p:sldId id="621" r:id="rId5"/>
    <p:sldId id="654" r:id="rId6"/>
    <p:sldId id="643" r:id="rId7"/>
    <p:sldId id="632" r:id="rId8"/>
    <p:sldId id="655" r:id="rId9"/>
    <p:sldId id="656" r:id="rId10"/>
    <p:sldId id="644" r:id="rId11"/>
    <p:sldId id="645" r:id="rId12"/>
    <p:sldId id="658" r:id="rId13"/>
    <p:sldId id="657" r:id="rId14"/>
    <p:sldId id="646" r:id="rId15"/>
    <p:sldId id="647" r:id="rId16"/>
    <p:sldId id="659" r:id="rId17"/>
    <p:sldId id="648" r:id="rId18"/>
    <p:sldId id="649" r:id="rId19"/>
    <p:sldId id="660" r:id="rId20"/>
    <p:sldId id="650" r:id="rId21"/>
    <p:sldId id="612" r:id="rId22"/>
    <p:sldId id="614" r:id="rId23"/>
    <p:sldId id="661" r:id="rId24"/>
    <p:sldId id="662" r:id="rId25"/>
    <p:sldId id="615" r:id="rId26"/>
    <p:sldId id="663" r:id="rId27"/>
    <p:sldId id="627" r:id="rId28"/>
    <p:sldId id="664" r:id="rId29"/>
    <p:sldId id="628" r:id="rId30"/>
    <p:sldId id="665" r:id="rId31"/>
    <p:sldId id="666" r:id="rId32"/>
    <p:sldId id="667" r:id="rId33"/>
    <p:sldId id="624" r:id="rId34"/>
    <p:sldId id="668" r:id="rId35"/>
    <p:sldId id="651" r:id="rId36"/>
    <p:sldId id="669" r:id="rId37"/>
    <p:sldId id="670" r:id="rId38"/>
    <p:sldId id="671" r:id="rId39"/>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9701" autoAdjust="0"/>
  </p:normalViewPr>
  <p:slideViewPr>
    <p:cSldViewPr snapToGrid="0">
      <p:cViewPr varScale="1">
        <p:scale>
          <a:sx n="98" d="100"/>
          <a:sy n="98" d="100"/>
        </p:scale>
        <p:origin x="57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8780548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39840135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39683590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12885553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323199523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39623974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27010393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17125265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147392237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13398482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29697579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11680876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364482415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260237287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134177781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39541944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3399875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334116304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41600566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132102664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30851921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316766113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15806292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40812092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33</a:t>
            </a:fld>
            <a:endParaRPr lang="en-US" altLang="en-US" dirty="0"/>
          </a:p>
        </p:txBody>
      </p:sp>
    </p:spTree>
    <p:extLst>
      <p:ext uri="{BB962C8B-B14F-4D97-AF65-F5344CB8AC3E}">
        <p14:creationId xmlns:p14="http://schemas.microsoft.com/office/powerpoint/2010/main" val="12474342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34</a:t>
            </a:fld>
            <a:endParaRPr lang="en-US" altLang="en-US" dirty="0"/>
          </a:p>
        </p:txBody>
      </p:sp>
    </p:spTree>
    <p:extLst>
      <p:ext uri="{BB962C8B-B14F-4D97-AF65-F5344CB8AC3E}">
        <p14:creationId xmlns:p14="http://schemas.microsoft.com/office/powerpoint/2010/main" val="50236045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35</a:t>
            </a:fld>
            <a:endParaRPr lang="en-US" altLang="en-US" dirty="0"/>
          </a:p>
        </p:txBody>
      </p:sp>
    </p:spTree>
    <p:extLst>
      <p:ext uri="{BB962C8B-B14F-4D97-AF65-F5344CB8AC3E}">
        <p14:creationId xmlns:p14="http://schemas.microsoft.com/office/powerpoint/2010/main" val="28694226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36</a:t>
            </a:fld>
            <a:endParaRPr lang="en-US" altLang="en-US" dirty="0"/>
          </a:p>
        </p:txBody>
      </p:sp>
    </p:spTree>
    <p:extLst>
      <p:ext uri="{BB962C8B-B14F-4D97-AF65-F5344CB8AC3E}">
        <p14:creationId xmlns:p14="http://schemas.microsoft.com/office/powerpoint/2010/main" val="116605256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37</a:t>
            </a:fld>
            <a:endParaRPr lang="en-US" altLang="en-US" dirty="0"/>
          </a:p>
        </p:txBody>
      </p:sp>
    </p:spTree>
    <p:extLst>
      <p:ext uri="{BB962C8B-B14F-4D97-AF65-F5344CB8AC3E}">
        <p14:creationId xmlns:p14="http://schemas.microsoft.com/office/powerpoint/2010/main" val="141580276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38</a:t>
            </a:fld>
            <a:endParaRPr lang="en-US" altLang="en-US" dirty="0"/>
          </a:p>
        </p:txBody>
      </p:sp>
    </p:spTree>
    <p:extLst>
      <p:ext uri="{BB962C8B-B14F-4D97-AF65-F5344CB8AC3E}">
        <p14:creationId xmlns:p14="http://schemas.microsoft.com/office/powerpoint/2010/main" val="22954667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27058623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17222605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3385868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3147794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44969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04.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br>
              <a:rPr lang="en-US" altLang="en-US" sz="2400" dirty="0"/>
            </a:br>
            <a:r>
              <a:rPr lang="en-US" altLang="en-US" sz="2400" dirty="0" smtClean="0"/>
              <a:t>The </a:t>
            </a:r>
            <a:r>
              <a:rPr lang="en-US" altLang="en-US" sz="2400" dirty="0" smtClean="0"/>
              <a:t>Germanic Laws</a:t>
            </a:r>
            <a:r>
              <a:rPr lang="en-US" altLang="en-US" sz="2400" dirty="0" smtClean="0"/>
              <a:t>: Gundobad</a:t>
            </a:r>
          </a:p>
          <a:p>
            <a:pPr algn="ctr" eaLnBrk="1" hangingPunct="1">
              <a:buFontTx/>
              <a:buNone/>
            </a:pPr>
            <a:r>
              <a:rPr lang="en-US" altLang="en-US" dirty="0" smtClean="0"/>
              <a:t>Lecture 4</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a: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Specific comparisons of the two laws: proof</a:t>
            </a:r>
            <a:endParaRPr lang="en-US" altLang="en-US" sz="2400" dirty="0"/>
          </a:p>
        </p:txBody>
      </p:sp>
      <p:sp>
        <p:nvSpPr>
          <p:cNvPr id="8" name="TextBox 7"/>
          <p:cNvSpPr txBox="1"/>
          <p:nvPr/>
        </p:nvSpPr>
        <p:spPr>
          <a:xfrm>
            <a:off x="457200" y="1113369"/>
            <a:ext cx="8686800" cy="1631216"/>
          </a:xfrm>
          <a:prstGeom prst="rect">
            <a:avLst/>
          </a:prstGeom>
          <a:noFill/>
        </p:spPr>
        <p:txBody>
          <a:bodyPr wrap="square">
            <a:spAutoFit/>
          </a:bodyPr>
          <a:lstStyle/>
          <a:p>
            <a:pPr>
              <a:defRPr/>
            </a:pPr>
            <a:r>
              <a:rPr lang="en-US" sz="2000" dirty="0">
                <a:solidFill>
                  <a:schemeClr val="bg1"/>
                </a:solidFill>
              </a:rPr>
              <a:t>We will skip the materials on proof (see Mats., III–41, III–43). It’s fairly clear that the author of the LRB is still thinking in terms of the Roman law of proof, with witnesses and documents. The Burgundians seem to be thinking about decisory oaths and ordeals. This is a good group of texts on which to do a short paper.</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014652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Specific comparisons of the two laws: </a:t>
            </a:r>
            <a:r>
              <a:rPr lang="en-US" sz="2400" i="1" dirty="0" smtClean="0"/>
              <a:t>furtum prohibitum</a:t>
            </a:r>
            <a:endParaRPr lang="en-US" altLang="en-US" sz="2400" i="1"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673769"/>
            <a:ext cx="8373979" cy="5709255"/>
          </a:xfrm>
          <a:prstGeom prst="rect">
            <a:avLst/>
          </a:prstGeom>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LRB </a:t>
            </a:r>
            <a:r>
              <a:rPr lang="en-US" sz="2000" dirty="0">
                <a:solidFill>
                  <a:schemeClr val="bg1"/>
                </a:solidFill>
              </a:rPr>
              <a:t>tit. 12.1: “If any freeman prohibits someone who is seeking his animals or his things from entering his house to investigate, let him be held for theft, so that the thing which is being sought be paid for four-fold, by the same reason that when he has suspicion of finding theft he enters with three free witnesses</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a:solidFill>
                  <a:schemeClr val="bg1"/>
                </a:solidFill>
              </a:rPr>
              <a:t>“12.2. But if a </a:t>
            </a:r>
            <a:r>
              <a:rPr lang="en-US" sz="2000" i="1" dirty="0">
                <a:solidFill>
                  <a:schemeClr val="bg1"/>
                </a:solidFill>
              </a:rPr>
              <a:t>colonus</a:t>
            </a:r>
            <a:r>
              <a:rPr lang="en-US" sz="2000" dirty="0">
                <a:solidFill>
                  <a:schemeClr val="bg1"/>
                </a:solidFill>
              </a:rPr>
              <a:t> or a slave prohibits someone who is so inquiring, his presumption shall be vindicated by the judges by torture of blows and by these [presumably the </a:t>
            </a:r>
            <a:r>
              <a:rPr lang="en-US" sz="2000" i="1" dirty="0">
                <a:solidFill>
                  <a:schemeClr val="bg1"/>
                </a:solidFill>
              </a:rPr>
              <a:t>coloni</a:t>
            </a:r>
            <a:r>
              <a:rPr lang="en-US" sz="2000" dirty="0">
                <a:solidFill>
                  <a:schemeClr val="bg1"/>
                </a:solidFill>
              </a:rPr>
              <a:t>] the things lost shall be paid for simply, after the fashion of Gaius who lays this down concerning prohibitions</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a:defRPr/>
            </a:pPr>
            <a:r>
              <a:rPr lang="en-US" sz="2000" dirty="0">
                <a:solidFill>
                  <a:schemeClr val="bg1"/>
                </a:solidFill>
              </a:rPr>
              <a:t>The reference is probably to G.I.3.186, 188, 192. The references to the classical law are not exact. </a:t>
            </a:r>
            <a:r>
              <a:rPr lang="en-US" sz="2000" i="1" dirty="0">
                <a:solidFill>
                  <a:schemeClr val="bg1"/>
                </a:solidFill>
              </a:rPr>
              <a:t>Furtum prohibitum</a:t>
            </a:r>
            <a:r>
              <a:rPr lang="en-US" sz="2000" dirty="0">
                <a:solidFill>
                  <a:schemeClr val="bg1"/>
                </a:solidFill>
              </a:rPr>
              <a:t> is a praetorian four-fold penalty for Gaius, so 12.1 is reasonably accurate, but Gaius says nothing about 3 witnesses. The author may have confused </a:t>
            </a:r>
            <a:r>
              <a:rPr lang="en-US" sz="2000" i="1" dirty="0">
                <a:solidFill>
                  <a:schemeClr val="bg1"/>
                </a:solidFill>
              </a:rPr>
              <a:t>furtum prohibitum</a:t>
            </a:r>
            <a:r>
              <a:rPr lang="en-US" sz="2000" dirty="0">
                <a:solidFill>
                  <a:schemeClr val="bg1"/>
                </a:solidFill>
              </a:rPr>
              <a:t> with </a:t>
            </a:r>
            <a:r>
              <a:rPr lang="en-US" sz="2000" i="1" dirty="0">
                <a:solidFill>
                  <a:schemeClr val="bg1"/>
                </a:solidFill>
              </a:rPr>
              <a:t>furtum conceptum</a:t>
            </a:r>
            <a:r>
              <a:rPr lang="en-US" sz="2000" dirty="0">
                <a:solidFill>
                  <a:schemeClr val="bg1"/>
                </a:solidFill>
              </a:rPr>
              <a:t>, where someone, with witnesses, finds stolen goods in another’s house. This is a three-fold penalty. Gaius says nothing about </a:t>
            </a:r>
            <a:r>
              <a:rPr lang="en-US" sz="2000" i="1" dirty="0">
                <a:solidFill>
                  <a:schemeClr val="bg1"/>
                </a:solidFill>
              </a:rPr>
              <a:t>coloni</a:t>
            </a:r>
            <a:r>
              <a:rPr lang="en-US" sz="2000" dirty="0">
                <a:solidFill>
                  <a:schemeClr val="bg1"/>
                </a:solidFill>
              </a:rPr>
              <a:t> or slaves</a:t>
            </a:r>
            <a:r>
              <a:rPr lang="en-US" sz="2000" dirty="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30673935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Specific comparisons of the two laws: </a:t>
            </a:r>
            <a:r>
              <a:rPr lang="en-US" sz="2400" i="1" dirty="0" smtClean="0"/>
              <a:t>furtum prohibitum </a:t>
            </a:r>
            <a:r>
              <a:rPr lang="en-US" sz="2400" dirty="0" smtClean="0"/>
              <a:t>(cont’d)</a:t>
            </a:r>
            <a:endParaRPr lang="en-US" altLang="en-US" sz="2400" i="1"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217488" y="645279"/>
            <a:ext cx="8373979" cy="6447919"/>
          </a:xfrm>
          <a:prstGeom prst="rect">
            <a:avLst/>
          </a:prstGeom>
        </p:spPr>
        <p:txBody>
          <a:bodyPr wrap="square">
            <a:spAutoFit/>
          </a:bodyPr>
          <a:lstStyle/>
          <a:p>
            <a:pPr>
              <a:defRPr/>
            </a:pPr>
            <a:r>
              <a:rPr lang="en-US" sz="2000" dirty="0" smtClean="0">
                <a:solidFill>
                  <a:schemeClr val="bg1"/>
                </a:solidFill>
              </a:rPr>
              <a:t>LB </a:t>
            </a:r>
            <a:r>
              <a:rPr lang="en-US" sz="2000" dirty="0">
                <a:solidFill>
                  <a:schemeClr val="bg1"/>
                </a:solidFill>
              </a:rPr>
              <a:t>tit. </a:t>
            </a:r>
            <a:r>
              <a:rPr lang="en-US" sz="2000" dirty="0" smtClean="0">
                <a:solidFill>
                  <a:schemeClr val="bg1"/>
                </a:solidFill>
              </a:rPr>
              <a:t>16: “1. If </a:t>
            </a:r>
            <a:r>
              <a:rPr lang="en-US" sz="2000" dirty="0">
                <a:solidFill>
                  <a:schemeClr val="bg1"/>
                </a:solidFill>
              </a:rPr>
              <a:t>anyone has followed the tracks of an animal, and following those tracks comes to another’s house, and if he to whose house he comes prohibits his entering the house to seek back his property, let him who drives him away from his house when he is making inquiry about that which he seeks back be held for punishment as a thief, with the further provision that it is not permitted a woman to deny questioning [i.e., to refuse to reply to an inquiry</a:t>
            </a:r>
            <a:r>
              <a:rPr lang="en-US" sz="2000" dirty="0" smtClean="0">
                <a:solidFill>
                  <a:schemeClr val="bg1"/>
                </a:solidFill>
              </a:rPr>
              <a:t>].</a:t>
            </a:r>
          </a:p>
          <a:p>
            <a:pPr>
              <a:defRPr/>
            </a:pPr>
            <a:endParaRPr lang="en-US" sz="500" dirty="0">
              <a:solidFill>
                <a:schemeClr val="bg1"/>
              </a:solidFill>
            </a:endParaRPr>
          </a:p>
          <a:p>
            <a:pPr>
              <a:defRPr/>
            </a:pPr>
            <a:r>
              <a:rPr lang="en-US" sz="2000" dirty="0" smtClean="0">
                <a:solidFill>
                  <a:schemeClr val="bg1"/>
                </a:solidFill>
              </a:rPr>
              <a:t> “2. But </a:t>
            </a:r>
            <a:r>
              <a:rPr lang="en-US" sz="2000" dirty="0">
                <a:solidFill>
                  <a:schemeClr val="bg1"/>
                </a:solidFill>
              </a:rPr>
              <a:t>if perhaps a slave or a maidservant prohibits this when his or her master is absent, let him who prohibits it be held by law liable to punishment as a thief</a:t>
            </a:r>
            <a:r>
              <a:rPr lang="en-US" sz="2000" dirty="0" smtClean="0">
                <a:solidFill>
                  <a:schemeClr val="bg1"/>
                </a:solidFill>
              </a:rPr>
              <a:t>.”</a:t>
            </a:r>
            <a:br>
              <a:rPr lang="en-US" sz="2000" dirty="0" smtClean="0">
                <a:solidFill>
                  <a:schemeClr val="bg1"/>
                </a:solidFill>
              </a:rPr>
            </a:br>
            <a:endParaRPr lang="en-US" sz="500" dirty="0" smtClean="0">
              <a:solidFill>
                <a:schemeClr val="bg1"/>
              </a:solidFill>
            </a:endParaRPr>
          </a:p>
          <a:p>
            <a:pPr>
              <a:defRPr/>
            </a:pPr>
            <a:endParaRPr lang="en-US" sz="500" dirty="0">
              <a:solidFill>
                <a:schemeClr val="bg1"/>
              </a:solidFill>
            </a:endParaRPr>
          </a:p>
          <a:p>
            <a:pPr>
              <a:defRPr/>
            </a:pPr>
            <a:r>
              <a:rPr lang="en-US" sz="2000" dirty="0">
                <a:solidFill>
                  <a:schemeClr val="bg1"/>
                </a:solidFill>
              </a:rPr>
              <a:t>“3. If there is a way-pointer (tracker, </a:t>
            </a:r>
            <a:r>
              <a:rPr lang="en-US" sz="2000" i="1" dirty="0">
                <a:solidFill>
                  <a:schemeClr val="bg1"/>
                </a:solidFill>
              </a:rPr>
              <a:t>veius</a:t>
            </a:r>
            <a:r>
              <a:rPr lang="en-US" sz="2000" dirty="0">
                <a:solidFill>
                  <a:schemeClr val="bg1"/>
                </a:solidFill>
              </a:rPr>
              <a:t>)</a:t>
            </a:r>
            <a:r>
              <a:rPr lang="en-US" sz="2000" baseline="30000" dirty="0">
                <a:solidFill>
                  <a:schemeClr val="bg1"/>
                </a:solidFill>
              </a:rPr>
              <a:t>1</a:t>
            </a:r>
            <a:r>
              <a:rPr lang="en-US" sz="2000" dirty="0">
                <a:solidFill>
                  <a:schemeClr val="bg1"/>
                </a:solidFill>
              </a:rPr>
              <a:t> present and he has received his payment (</a:t>
            </a:r>
            <a:r>
              <a:rPr lang="en-US" sz="2000" i="1" dirty="0">
                <a:solidFill>
                  <a:schemeClr val="bg1"/>
                </a:solidFill>
              </a:rPr>
              <a:t>vegiatura</a:t>
            </a:r>
            <a:r>
              <a:rPr lang="en-US" sz="2000" dirty="0">
                <a:solidFill>
                  <a:schemeClr val="bg1"/>
                </a:solidFill>
              </a:rPr>
              <a:t>) and he to whom he points the way is not able to find them (the animals), let the way-pointer (tracker, </a:t>
            </a:r>
            <a:r>
              <a:rPr lang="en-US" sz="2000" i="1" dirty="0">
                <a:solidFill>
                  <a:schemeClr val="bg1"/>
                </a:solidFill>
              </a:rPr>
              <a:t>veius</a:t>
            </a:r>
            <a:r>
              <a:rPr lang="en-US" sz="2000" dirty="0">
                <a:solidFill>
                  <a:schemeClr val="bg1"/>
                </a:solidFill>
              </a:rPr>
              <a:t>) pay for the theft in fee simple because he lies that he has pointed the way to them</a:t>
            </a:r>
            <a:r>
              <a:rPr lang="en-US" sz="2000" dirty="0" smtClean="0">
                <a:solidFill>
                  <a:schemeClr val="bg1"/>
                </a:solidFill>
              </a:rPr>
              <a:t>.”</a:t>
            </a:r>
          </a:p>
          <a:p>
            <a:pPr>
              <a:defRPr/>
            </a:pPr>
            <a:endParaRPr lang="en-US" sz="500" dirty="0">
              <a:solidFill>
                <a:schemeClr val="bg1"/>
              </a:solidFill>
            </a:endParaRPr>
          </a:p>
          <a:p>
            <a:pPr>
              <a:defRPr/>
            </a:pPr>
            <a:r>
              <a:rPr lang="en-US" sz="1400" dirty="0">
                <a:solidFill>
                  <a:schemeClr val="bg1"/>
                </a:solidFill>
              </a:rPr>
              <a:t>1. [KFD’s note] Cf. DuCange, op. cit., VI, 753–54. The word </a:t>
            </a:r>
            <a:r>
              <a:rPr lang="en-US" sz="1400" i="1" dirty="0">
                <a:solidFill>
                  <a:schemeClr val="bg1"/>
                </a:solidFill>
              </a:rPr>
              <a:t>vegius</a:t>
            </a:r>
            <a:r>
              <a:rPr lang="en-US" sz="1400" dirty="0">
                <a:solidFill>
                  <a:schemeClr val="bg1"/>
                </a:solidFill>
              </a:rPr>
              <a:t> seems to refer to some type of soothsayer, prophet, or diviner (</a:t>
            </a:r>
            <a:r>
              <a:rPr lang="en-US" sz="1400" i="1" dirty="0">
                <a:solidFill>
                  <a:schemeClr val="bg1"/>
                </a:solidFill>
              </a:rPr>
              <a:t>harioli</a:t>
            </a:r>
            <a:r>
              <a:rPr lang="en-US" sz="1400" dirty="0">
                <a:solidFill>
                  <a:schemeClr val="bg1"/>
                </a:solidFill>
              </a:rPr>
              <a:t>, </a:t>
            </a:r>
            <a:r>
              <a:rPr lang="en-US" sz="1400" i="1" dirty="0">
                <a:solidFill>
                  <a:schemeClr val="bg1"/>
                </a:solidFill>
              </a:rPr>
              <a:t>vates</a:t>
            </a:r>
            <a:r>
              <a:rPr lang="en-US" sz="1400" dirty="0">
                <a:solidFill>
                  <a:schemeClr val="bg1"/>
                </a:solidFill>
              </a:rPr>
              <a:t>, </a:t>
            </a:r>
            <a:r>
              <a:rPr lang="en-US" sz="1400" i="1" dirty="0">
                <a:solidFill>
                  <a:schemeClr val="bg1"/>
                </a:solidFill>
              </a:rPr>
              <a:t>divini</a:t>
            </a:r>
            <a:r>
              <a:rPr lang="en-US" sz="1400" dirty="0">
                <a:solidFill>
                  <a:schemeClr val="bg1"/>
                </a:solidFill>
              </a:rPr>
              <a:t>) whom the Saxons call </a:t>
            </a:r>
            <a:r>
              <a:rPr lang="en-US" sz="1400" i="1" dirty="0">
                <a:solidFill>
                  <a:schemeClr val="bg1"/>
                </a:solidFill>
              </a:rPr>
              <a:t>vigileri</a:t>
            </a:r>
            <a:r>
              <a:rPr lang="en-US" sz="1400" dirty="0">
                <a:solidFill>
                  <a:schemeClr val="bg1"/>
                </a:solidFill>
              </a:rPr>
              <a:t> and the Germans </a:t>
            </a:r>
            <a:r>
              <a:rPr lang="en-US" sz="1400" i="1" dirty="0">
                <a:solidFill>
                  <a:schemeClr val="bg1"/>
                </a:solidFill>
              </a:rPr>
              <a:t>viclers</a:t>
            </a:r>
            <a:r>
              <a:rPr lang="en-US" sz="1400" dirty="0">
                <a:solidFill>
                  <a:schemeClr val="bg1"/>
                </a:solidFill>
              </a:rPr>
              <a:t>, whence </a:t>
            </a:r>
            <a:r>
              <a:rPr lang="en-US" sz="1400" i="1" dirty="0">
                <a:solidFill>
                  <a:schemeClr val="bg1"/>
                </a:solidFill>
              </a:rPr>
              <a:t>viglias</a:t>
            </a:r>
            <a:r>
              <a:rPr lang="en-US" sz="1400" dirty="0">
                <a:solidFill>
                  <a:schemeClr val="bg1"/>
                </a:solidFill>
              </a:rPr>
              <a:t> means soothsayers, for these consult the auspices to determine whether slaves and animals have been taken away by theft so that they might point out where they are. The payment for providing this information is called </a:t>
            </a:r>
            <a:r>
              <a:rPr lang="en-US" sz="1400" i="1" dirty="0">
                <a:solidFill>
                  <a:schemeClr val="bg1"/>
                </a:solidFill>
              </a:rPr>
              <a:t>vegiaturum</a:t>
            </a:r>
            <a:r>
              <a:rPr lang="en-US" sz="1400" dirty="0">
                <a:solidFill>
                  <a:schemeClr val="bg1"/>
                </a:solidFill>
              </a:rPr>
              <a:t>. Others deduce a meaning from the Saxon word </a:t>
            </a:r>
            <a:r>
              <a:rPr lang="en-US" sz="1400" i="1" dirty="0">
                <a:solidFill>
                  <a:schemeClr val="bg1"/>
                </a:solidFill>
              </a:rPr>
              <a:t>veg</a:t>
            </a:r>
            <a:r>
              <a:rPr lang="en-US" sz="1400" dirty="0">
                <a:solidFill>
                  <a:schemeClr val="bg1"/>
                </a:solidFill>
              </a:rPr>
              <a:t> or </a:t>
            </a:r>
            <a:r>
              <a:rPr lang="en-US" sz="1400" i="1" dirty="0">
                <a:solidFill>
                  <a:schemeClr val="bg1"/>
                </a:solidFill>
              </a:rPr>
              <a:t>vaeg</a:t>
            </a:r>
            <a:r>
              <a:rPr lang="en-US" sz="1400" dirty="0">
                <a:solidFill>
                  <a:schemeClr val="bg1"/>
                </a:solidFill>
              </a:rPr>
              <a:t>, which means a road, thus they are road-pointers (</a:t>
            </a:r>
            <a:r>
              <a:rPr lang="en-US" sz="1400" i="1" dirty="0">
                <a:solidFill>
                  <a:schemeClr val="bg1"/>
                </a:solidFill>
              </a:rPr>
              <a:t>vegii</a:t>
            </a:r>
            <a:r>
              <a:rPr lang="en-US" sz="1400" dirty="0">
                <a:solidFill>
                  <a:schemeClr val="bg1"/>
                </a:solidFill>
              </a:rPr>
              <a:t>) who point out the tracks of animals. Cf. XCV</a:t>
            </a:r>
            <a:r>
              <a:rPr lang="en-US" sz="1400" dirty="0" smtClean="0">
                <a:solidFill>
                  <a:schemeClr val="bg1"/>
                </a:solidFill>
              </a:rPr>
              <a:t>.</a:t>
            </a:r>
            <a:endParaRPr lang="en-US" sz="1400" dirty="0">
              <a:solidFill>
                <a:schemeClr val="bg1"/>
              </a:solidFill>
            </a:endParaRPr>
          </a:p>
        </p:txBody>
      </p:sp>
    </p:spTree>
    <p:extLst>
      <p:ext uri="{BB962C8B-B14F-4D97-AF65-F5344CB8AC3E}">
        <p14:creationId xmlns:p14="http://schemas.microsoft.com/office/powerpoint/2010/main" val="5003006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0"/>
            <a:ext cx="8926512" cy="673769"/>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Specific comparisons of the two laws: </a:t>
            </a:r>
            <a:r>
              <a:rPr lang="en-US" sz="2400" i="1" dirty="0" smtClean="0"/>
              <a:t>furtum prohibitum </a:t>
            </a:r>
            <a:r>
              <a:rPr lang="en-US" sz="2400" dirty="0" smtClean="0"/>
              <a:t>(cont’d)</a:t>
            </a:r>
            <a:endParaRPr lang="en-US" altLang="en-US" sz="2400" i="1"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217488" y="645279"/>
            <a:ext cx="8373979" cy="1938992"/>
          </a:xfrm>
          <a:prstGeom prst="rect">
            <a:avLst/>
          </a:prstGeom>
        </p:spPr>
        <p:txBody>
          <a:bodyPr wrap="square">
            <a:spAutoFit/>
          </a:bodyPr>
          <a:lstStyle/>
          <a:p>
            <a:pPr>
              <a:defRPr/>
            </a:pPr>
            <a:r>
              <a:rPr lang="en-US" sz="2000" dirty="0" smtClean="0">
                <a:solidFill>
                  <a:schemeClr val="bg1"/>
                </a:solidFill>
              </a:rPr>
              <a:t>In </a:t>
            </a:r>
            <a:r>
              <a:rPr lang="en-US" sz="2000" dirty="0">
                <a:solidFill>
                  <a:schemeClr val="bg1"/>
                </a:solidFill>
              </a:rPr>
              <a:t>all probability the Burgundians did have customs that could be made to parallel those of the Romans with regard to searching for stolen goods. They do seem, however, to have used sooth-sayers for the purpose of finding stolen goods, as the Romans, at least in this period, did not, so the LB adds a provision about the liability of the soothsayer who doesn’t say the sooth.</a:t>
            </a:r>
          </a:p>
        </p:txBody>
      </p:sp>
    </p:spTree>
    <p:extLst>
      <p:ext uri="{BB962C8B-B14F-4D97-AF65-F5344CB8AC3E}">
        <p14:creationId xmlns:p14="http://schemas.microsoft.com/office/powerpoint/2010/main" val="36023892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Specific comparisons of the two laws: </a:t>
            </a:r>
            <a:r>
              <a:rPr lang="en-US" sz="2400" dirty="0" smtClean="0"/>
              <a:t>damage by animals</a:t>
            </a:r>
            <a:endParaRPr lang="en-US" altLang="en-US" sz="2400" dirty="0"/>
          </a:p>
        </p:txBody>
      </p:sp>
      <p:sp>
        <p:nvSpPr>
          <p:cNvPr id="8" name="TextBox 7"/>
          <p:cNvSpPr txBox="1"/>
          <p:nvPr/>
        </p:nvSpPr>
        <p:spPr>
          <a:xfrm>
            <a:off x="457200" y="673769"/>
            <a:ext cx="8686800" cy="4031873"/>
          </a:xfrm>
          <a:prstGeom prst="rect">
            <a:avLst/>
          </a:prstGeom>
          <a:noFill/>
        </p:spPr>
        <p:txBody>
          <a:bodyPr wrap="square">
            <a:spAutoFit/>
          </a:bodyPr>
          <a:lstStyle/>
          <a:p>
            <a:pPr marL="457200" indent="-457200">
              <a:buFont typeface="Arial" panose="020B0604020202020204" pitchFamily="34" charset="0"/>
              <a:buChar char="•"/>
              <a:defRPr/>
            </a:pPr>
            <a:r>
              <a:rPr lang="en-US" sz="2000" dirty="0" smtClean="0">
                <a:solidFill>
                  <a:schemeClr val="bg1"/>
                </a:solidFill>
              </a:rPr>
              <a:t>LRB </a:t>
            </a:r>
            <a:r>
              <a:rPr lang="en-US" sz="2000" dirty="0">
                <a:solidFill>
                  <a:schemeClr val="bg1"/>
                </a:solidFill>
              </a:rPr>
              <a:t>tit. 13.1: “If anyone’s animal does damage, the owner shall either pay the estimate of the damage or turn over the animal; this we also wish to be observed concerning a dog or a biped, according to the form of Paul’s </a:t>
            </a:r>
            <a:r>
              <a:rPr lang="en-US" sz="2000" i="1" dirty="0">
                <a:solidFill>
                  <a:schemeClr val="bg1"/>
                </a:solidFill>
              </a:rPr>
              <a:t>Sentences</a:t>
            </a:r>
            <a:r>
              <a:rPr lang="en-US" sz="2000" dirty="0">
                <a:solidFill>
                  <a:schemeClr val="bg1"/>
                </a:solidFill>
              </a:rPr>
              <a:t> book one, under the title, “If a four-footed animal does </a:t>
            </a:r>
            <a:r>
              <a:rPr lang="en-US" sz="2000" i="1" dirty="0">
                <a:solidFill>
                  <a:schemeClr val="bg1"/>
                </a:solidFill>
              </a:rPr>
              <a:t>pauperies</a:t>
            </a:r>
            <a:r>
              <a:rPr lang="en-US" sz="2000" dirty="0" smtClean="0">
                <a:solidFill>
                  <a:schemeClr val="bg1"/>
                </a:solidFill>
              </a:rPr>
              <a:t>”</a:t>
            </a:r>
          </a:p>
          <a:p>
            <a:pPr marL="457200" indent="-457200">
              <a:buAutoNum type="alphaLcPeriod"/>
              <a:defRPr/>
            </a:pPr>
            <a:endParaRPr lang="en-US" sz="2000" dirty="0">
              <a:solidFill>
                <a:schemeClr val="bg1"/>
              </a:solidFill>
            </a:endParaRPr>
          </a:p>
          <a:p>
            <a:pPr>
              <a:defRPr/>
            </a:pPr>
            <a:r>
              <a:rPr lang="en-US" sz="2000" dirty="0">
                <a:solidFill>
                  <a:schemeClr val="bg1"/>
                </a:solidFill>
              </a:rPr>
              <a:t>This is not a quotation of Paul’s </a:t>
            </a:r>
            <a:r>
              <a:rPr lang="en-US" sz="2000" i="1" dirty="0">
                <a:solidFill>
                  <a:schemeClr val="bg1"/>
                </a:solidFill>
              </a:rPr>
              <a:t>Sentences</a:t>
            </a:r>
            <a:r>
              <a:rPr lang="en-US" sz="2000" dirty="0">
                <a:solidFill>
                  <a:schemeClr val="bg1"/>
                </a:solidFill>
              </a:rPr>
              <a:t>, but it is close, except for the reference to the biped. The LRB continues with material that has no direct parallel in the LB that suggests, at least to me, that the author of the LRB was capable of thinking conceptually about fault in situations where there is damage to property. This is another passage that would make a good paper.</a:t>
            </a:r>
          </a:p>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1054503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Specific </a:t>
            </a:r>
            <a:r>
              <a:rPr lang="en-US" sz="2400" dirty="0" smtClean="0"/>
              <a:t>comparisons: </a:t>
            </a:r>
            <a:r>
              <a:rPr lang="en-US" sz="2400" dirty="0"/>
              <a:t>damage by </a:t>
            </a:r>
            <a:r>
              <a:rPr lang="en-US" sz="2400" dirty="0" smtClean="0"/>
              <a:t>animals (cont’d)</a:t>
            </a:r>
            <a:endParaRPr lang="en-US" altLang="en-US" sz="2400"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673769"/>
            <a:ext cx="8157411" cy="5324535"/>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LB </a:t>
            </a:r>
            <a:r>
              <a:rPr lang="en-US" sz="2000" dirty="0">
                <a:solidFill>
                  <a:schemeClr val="bg1"/>
                </a:solidFill>
              </a:rPr>
              <a:t>tit. 18.1: “If any animal by chance or if any dog by bite, cause death to a man, we order that among Burgundians the ancient rule of blame be removed henceforth: because what happens by chance ought not to conduce to the loss or discomfiture of man. So that if among animals, a horse kills a horse unexpectedly, or an ox gores an ox, or a dog gnaws a dog, so that it is crippled, let the owner hand over the animal or dog through which the loss is seen to have been committed to him who suffers the loss</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r>
              <a:rPr lang="en-US" sz="2000" dirty="0">
                <a:solidFill>
                  <a:schemeClr val="bg1"/>
                </a:solidFill>
              </a:rPr>
              <a:t>What ‘the ancient rule of blame’ was is anyone’s guess, but what follows suggests that under the ancient rule the liability may have been stricter: you pay for all the damage that your animals cause. The modification of the rule to make it correspond the Roman rule of liability called </a:t>
            </a:r>
            <a:r>
              <a:rPr lang="en-US" sz="2000" i="1" dirty="0">
                <a:solidFill>
                  <a:schemeClr val="bg1"/>
                </a:solidFill>
              </a:rPr>
              <a:t>pauperies </a:t>
            </a:r>
            <a:r>
              <a:rPr lang="en-US" sz="2000" dirty="0">
                <a:solidFill>
                  <a:schemeClr val="bg1"/>
                </a:solidFill>
              </a:rPr>
              <a:t>does not mention the option of the owner of the animal to pay for the damage rather than turning over the animal, but perhaps it is to be understood.</a:t>
            </a:r>
          </a:p>
          <a:p>
            <a:r>
              <a:rPr lang="en-US" sz="200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27315175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Specific </a:t>
            </a:r>
            <a:r>
              <a:rPr lang="en-US" sz="2400" dirty="0" smtClean="0"/>
              <a:t>comparisons: </a:t>
            </a:r>
            <a:r>
              <a:rPr lang="en-US" sz="2400" dirty="0"/>
              <a:t>damage by </a:t>
            </a:r>
            <a:r>
              <a:rPr lang="en-US" sz="2400" dirty="0" smtClean="0"/>
              <a:t>animals (cont’d)</a:t>
            </a:r>
            <a:endParaRPr lang="en-US" altLang="en-US" sz="2400"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673769"/>
            <a:ext cx="8157411" cy="5324535"/>
          </a:xfrm>
          <a:prstGeom prst="rect">
            <a:avLst/>
          </a:prstGeom>
        </p:spPr>
        <p:txBody>
          <a:bodyPr wrap="square">
            <a:spAutoFit/>
          </a:bodyPr>
          <a:lstStyle/>
          <a:p>
            <a:r>
              <a:rPr lang="en-US" sz="2000" dirty="0" smtClean="0">
                <a:solidFill>
                  <a:schemeClr val="bg1"/>
                </a:solidFill>
              </a:rPr>
              <a:t>Then </a:t>
            </a:r>
            <a:r>
              <a:rPr lang="en-US" sz="2000" dirty="0">
                <a:solidFill>
                  <a:schemeClr val="bg1"/>
                </a:solidFill>
              </a:rPr>
              <a:t>follows a remarkable passage about the lance, with echoes of the XII Tables, and no parallel in the LRB: “In truth, if a lance or any kind of weapon shall have been thrown upon the ground or set there without intent to do harm (simpliciter), and if by accident a man or animal impales himself thereupon, we order that he to whom the weapon belongs shall pay nothing unless by chance he held the weapon in his own hands in such a manner that it could cause harm to a man</a:t>
            </a:r>
            <a:r>
              <a:rPr lang="en-US" sz="2000" dirty="0" smtClean="0">
                <a:solidFill>
                  <a:schemeClr val="bg1"/>
                </a:solidFill>
              </a:rPr>
              <a:t>.”</a:t>
            </a:r>
          </a:p>
          <a:p>
            <a:endParaRPr lang="en-US" sz="2000" dirty="0">
              <a:solidFill>
                <a:schemeClr val="bg1"/>
              </a:solidFill>
            </a:endParaRPr>
          </a:p>
          <a:p>
            <a:r>
              <a:rPr lang="en-US" sz="2000" dirty="0">
                <a:solidFill>
                  <a:schemeClr val="bg1"/>
                </a:solidFill>
              </a:rPr>
              <a:t>In many legal systems the first hint that we get in written law that liability for damage is not strict is in the case of weapons. It is possible that the provincial Roman lawyers who were helping Gundobad create his laws remembered the provision in the Roman XII Tables on the topic and suggested to Gundobad that that would be a good law. We should be careful, however, parallels like this can arise because people thinking about the problem come to the same solution without being influenced by others’ who have arrived at the same solution.</a:t>
            </a:r>
          </a:p>
        </p:txBody>
      </p:sp>
    </p:spTree>
    <p:extLst>
      <p:ext uri="{BB962C8B-B14F-4D97-AF65-F5344CB8AC3E}">
        <p14:creationId xmlns:p14="http://schemas.microsoft.com/office/powerpoint/2010/main" val="260293969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Specific comparisons of the two laws</a:t>
            </a:r>
            <a:r>
              <a:rPr lang="en-US" sz="2400" dirty="0" smtClean="0"/>
              <a:t>: divorce</a:t>
            </a:r>
            <a:endParaRPr lang="en-US" altLang="en-US" sz="2400" dirty="0"/>
          </a:p>
        </p:txBody>
      </p:sp>
      <p:sp>
        <p:nvSpPr>
          <p:cNvPr id="8" name="TextBox 7"/>
          <p:cNvSpPr txBox="1"/>
          <p:nvPr/>
        </p:nvSpPr>
        <p:spPr>
          <a:xfrm>
            <a:off x="457200" y="903358"/>
            <a:ext cx="8686800" cy="5478423"/>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LRB </a:t>
            </a:r>
            <a:r>
              <a:rPr lang="en-US" sz="2000" dirty="0">
                <a:solidFill>
                  <a:schemeClr val="bg1"/>
                </a:solidFill>
              </a:rPr>
              <a:t>tit. 21.1-3: “1. By the consent of the father of each repudiation can be given and marriage dissolved</a:t>
            </a:r>
            <a:r>
              <a:rPr lang="en-US" sz="2000" dirty="0" smtClean="0">
                <a:solidFill>
                  <a:schemeClr val="bg1"/>
                </a:solidFill>
              </a:rPr>
              <a:t>. [</a:t>
            </a:r>
            <a:r>
              <a:rPr lang="en-US" sz="2000" dirty="0">
                <a:solidFill>
                  <a:schemeClr val="bg1"/>
                </a:solidFill>
              </a:rPr>
              <a:t>Cf. Nov. Th. 12.1; (repealed in 439); CJ.5.17.8pr, 9pr (none of these mentions parental consent</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“2. But if the man’s part wishes to give repudiation, his wife contradicting, not otherwise shall it be allowed to him unless he convicts her of adultery, or poisoning, or bawdry; one of these crimes being proven, he shall be permitted to repudiate his wife and the marriage gift shall be recalled to his right</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“3. But if the woman wants to repudiate the man, the husband unwilling, not otherwise shall it be allowed her, unless she prove the man a homicide or a violator of graves or a poisoner. And if she proves one of these crimes, she shall dismiss the man, and shall rightfully keep the gift granted for herself, and the shall vindicate the dowry that her husband made for her, according to the Theodosian law promulgated under the title, “Concerning repudiations.” [C.Th.3.16.1 (which also mentions the possibility of relegation as punishment for the woman).]</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5622435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Specific comparisons of the two laws: divorce</a:t>
            </a:r>
            <a:r>
              <a:rPr lang="en-US" sz="2400" dirty="0" smtClean="0"/>
              <a:t> (cont’d)</a:t>
            </a:r>
            <a:endParaRPr lang="en-US" altLang="en-US" sz="2400" dirty="0"/>
          </a:p>
        </p:txBody>
      </p:sp>
      <p:sp>
        <p:nvSpPr>
          <p:cNvPr id="8" name="TextBox 7"/>
          <p:cNvSpPr txBox="1"/>
          <p:nvPr/>
        </p:nvSpPr>
        <p:spPr>
          <a:xfrm>
            <a:off x="457200" y="888462"/>
            <a:ext cx="8686800" cy="5170646"/>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LB </a:t>
            </a:r>
            <a:r>
              <a:rPr lang="en-US" sz="2000" dirty="0">
                <a:solidFill>
                  <a:schemeClr val="bg1"/>
                </a:solidFill>
              </a:rPr>
              <a:t>tit. 34: “1. If any woman leaves (puts aside) her husband to whom she is legally married, let her be smothered in mire</a:t>
            </a:r>
            <a:r>
              <a:rPr lang="en-US" sz="2000" dirty="0" smtClean="0">
                <a:solidFill>
                  <a:schemeClr val="bg1"/>
                </a:solidFill>
              </a:rPr>
              <a:t>.</a:t>
            </a:r>
            <a:br>
              <a:rPr lang="en-US" sz="2000" dirty="0" smtClean="0">
                <a:solidFill>
                  <a:schemeClr val="bg1"/>
                </a:solidFill>
              </a:rPr>
            </a:b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“2. If anyone wishes to put away his wife without cause, let him give her another payment such as he gave for her marriage price and let the amount of the fine be twelve </a:t>
            </a:r>
            <a:r>
              <a:rPr lang="en-US" sz="2000" i="1" dirty="0">
                <a:solidFill>
                  <a:schemeClr val="bg1"/>
                </a:solidFill>
              </a:rPr>
              <a:t>solidi</a:t>
            </a:r>
            <a:r>
              <a:rPr lang="en-US" sz="2000" i="1"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“3. If by chance a man wishes to put away his wife, and is able to prove one of these three crimes against her, that is, adultery, witchcraft, or violation of graves, let him have full right to put her away: and let the judge pronounce the sentence of the law against her, just as should be done against criminals</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“4. But if she admits none of these three crimes, let no man be permitted to put away his wife for any other crime. But if he chooses, he may go away from the home, leaving all household property behind, and his wife with their children may possess the property of her husband.”</a:t>
            </a: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011769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Specific comparisons of the two laws: divorce</a:t>
            </a:r>
            <a:r>
              <a:rPr lang="en-US" sz="2400" dirty="0" smtClean="0"/>
              <a:t> (cont’d)</a:t>
            </a:r>
            <a:endParaRPr lang="en-US" altLang="en-US" sz="2400" dirty="0"/>
          </a:p>
        </p:txBody>
      </p:sp>
      <p:sp>
        <p:nvSpPr>
          <p:cNvPr id="8" name="TextBox 7"/>
          <p:cNvSpPr txBox="1"/>
          <p:nvPr/>
        </p:nvSpPr>
        <p:spPr>
          <a:xfrm>
            <a:off x="457200" y="673769"/>
            <a:ext cx="8686800" cy="6247864"/>
          </a:xfrm>
          <a:prstGeom prst="rect">
            <a:avLst/>
          </a:prstGeom>
          <a:noFill/>
        </p:spPr>
        <p:txBody>
          <a:bodyPr wrap="square">
            <a:spAutoFit/>
          </a:bodyPr>
          <a:lstStyle/>
          <a:p>
            <a:pPr>
              <a:defRPr/>
            </a:pPr>
            <a:r>
              <a:rPr lang="en-US" sz="2000" dirty="0" smtClean="0">
                <a:solidFill>
                  <a:schemeClr val="bg1"/>
                </a:solidFill>
              </a:rPr>
              <a:t>In </a:t>
            </a:r>
            <a:r>
              <a:rPr lang="en-US" sz="2000" dirty="0">
                <a:solidFill>
                  <a:schemeClr val="bg1"/>
                </a:solidFill>
              </a:rPr>
              <a:t>classical Roman law, divorce was freely permitted to both the husband and the wife. The property consequences were complicated and may not be completely recoverable, because they were, at least to some extent, governed by the private agreement of the parties. It would seem that as a general matter, the wife got her dowry back upon divorce. There may have been an exception if the divorce was initiated by the husband because of the wife’s adultery. The Christian emperors intervened and made divorce more difficult, but the rules on the books changed frequently. The LRB reflects, in a somewhat muddled way, some of these provisions</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The Burgundians seem dead set against divorce at the option of the wife. So far as divorce by the husband is concerned, the provisions may reflect the influence of Roman law. One thing seems reasonably clear. The Burgundians did not have a legally-recognized prestation by the wife or her family upon marriage, what we call, and the Romans called, dowry. They did have a legally-recognized payment by the husband to the bride or to the bride’s family. This is referred to in the second clause as ‘marriage-price’, </a:t>
            </a:r>
            <a:r>
              <a:rPr lang="en-US" sz="2000" i="1" dirty="0">
                <a:solidFill>
                  <a:schemeClr val="bg1"/>
                </a:solidFill>
              </a:rPr>
              <a:t>pretium</a:t>
            </a:r>
            <a:r>
              <a:rPr lang="en-US" sz="2000" dirty="0">
                <a:solidFill>
                  <a:schemeClr val="bg1"/>
                </a:solidFill>
              </a:rPr>
              <a:t>, in the Latin. There are a number of other provisions about marital property in the LB. The topic makes a great paper, but it’s a complicated one.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441916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0768" y="273480"/>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Introduction: the kingdom of Burgundy, c. 500</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pic>
        <p:nvPicPr>
          <p:cNvPr id="18434" name="Picture 2" descr="https://upload.wikimedia.org/wikipedia/commons/thumb/4/46/Map_Burgundian_Kingdom_EN.png/753px-Map_Burgundian_Kingdom_EN.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2432" y="872531"/>
            <a:ext cx="5372100" cy="5495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00946"/>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Æthelberht’s and the Burgundian laws </a:t>
            </a:r>
            <a:r>
              <a:rPr lang="en-US" sz="2400" dirty="0" smtClean="0"/>
              <a:t>compared</a:t>
            </a:r>
            <a:endParaRPr lang="en-US" altLang="en-US" sz="2400" dirty="0"/>
          </a:p>
        </p:txBody>
      </p:sp>
      <p:sp>
        <p:nvSpPr>
          <p:cNvPr id="8" name="TextBox 7"/>
          <p:cNvSpPr txBox="1"/>
          <p:nvPr/>
        </p:nvSpPr>
        <p:spPr>
          <a:xfrm>
            <a:off x="457200" y="1031696"/>
            <a:ext cx="8686800" cy="4401205"/>
          </a:xfrm>
          <a:prstGeom prst="rect">
            <a:avLst/>
          </a:prstGeom>
          <a:noFill/>
        </p:spPr>
        <p:txBody>
          <a:bodyPr wrap="square">
            <a:spAutoFit/>
          </a:bodyPr>
          <a:lstStyle/>
          <a:p>
            <a:pPr>
              <a:defRPr/>
            </a:pPr>
            <a:r>
              <a:rPr lang="en-US" sz="2000" dirty="0" smtClean="0">
                <a:solidFill>
                  <a:schemeClr val="bg1"/>
                </a:solidFill>
              </a:rPr>
              <a:t>The </a:t>
            </a:r>
            <a:r>
              <a:rPr lang="en-US" sz="2000" dirty="0">
                <a:solidFill>
                  <a:schemeClr val="bg1"/>
                </a:solidFill>
              </a:rPr>
              <a:t>necessity of making </a:t>
            </a:r>
            <a:r>
              <a:rPr lang="en-US" sz="2000">
                <a:solidFill>
                  <a:schemeClr val="bg1"/>
                </a:solidFill>
              </a:rPr>
              <a:t>comparisons</a:t>
            </a:r>
            <a:r>
              <a:rPr lang="en-US" sz="2000" smtClean="0">
                <a:solidFill>
                  <a:schemeClr val="bg1"/>
                </a:solidFill>
              </a:rPr>
              <a:t>. Why is this stuff so hard?</a:t>
            </a:r>
            <a:endParaRPr lang="en-US" sz="2000" dirty="0" smtClean="0">
              <a:solidFill>
                <a:schemeClr val="bg1"/>
              </a:solidFill>
            </a:endParaRPr>
          </a:p>
          <a:p>
            <a:pP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Writing </a:t>
            </a:r>
            <a:r>
              <a:rPr lang="en-US" sz="2000" dirty="0">
                <a:solidFill>
                  <a:schemeClr val="bg1"/>
                </a:solidFill>
              </a:rPr>
              <a:t>does not come easy to these guys. In the case of both Æthelbert’s laws and the Burgundian laws, we have reason to believe that neither of them was written by a native-speaker of the language. The Burgundian laws was not even written in Burgundian. It was written in Latin, though it’s a pretty queer Latin</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problem of the self-understood in legal history. This is a perpetual problem, even with highly literate peoples. By and large people don’t write down what everyone knows</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a:defRPr/>
            </a:pPr>
            <a:r>
              <a:rPr lang="en-US" sz="2000" dirty="0" smtClean="0">
                <a:solidFill>
                  <a:schemeClr val="bg1"/>
                </a:solidFill>
              </a:rPr>
              <a:t>So </a:t>
            </a:r>
            <a:r>
              <a:rPr lang="en-US" sz="2000" dirty="0">
                <a:solidFill>
                  <a:schemeClr val="bg1"/>
                </a:solidFill>
              </a:rPr>
              <a:t>the best way we have to try to begin to figure out what is going on is to range widely and make comparisons. This is both a fruitful method and dangerous.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847747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480121"/>
            <a:ext cx="8686800" cy="65084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Æthelberht’s and the Burgundian laws </a:t>
            </a:r>
            <a:r>
              <a:rPr lang="en-US" sz="2400" dirty="0" smtClean="0"/>
              <a:t>compared (cont’d)</a:t>
            </a:r>
            <a:endParaRPr lang="en-US" altLang="en-US" sz="2400" dirty="0"/>
          </a:p>
        </p:txBody>
      </p:sp>
      <p:sp>
        <p:nvSpPr>
          <p:cNvPr id="8" name="TextBox 7"/>
          <p:cNvSpPr txBox="1"/>
          <p:nvPr/>
        </p:nvSpPr>
        <p:spPr>
          <a:xfrm>
            <a:off x="457200" y="1299410"/>
            <a:ext cx="8686800" cy="4093428"/>
          </a:xfrm>
          <a:prstGeom prst="rect">
            <a:avLst/>
          </a:prstGeom>
          <a:noFill/>
        </p:spPr>
        <p:txBody>
          <a:bodyPr wrap="square">
            <a:spAutoFit/>
          </a:bodyPr>
          <a:lstStyle/>
          <a:p>
            <a:pPr>
              <a:defRPr/>
            </a:pPr>
            <a:r>
              <a:rPr lang="en-US" sz="2000" dirty="0" smtClean="0">
                <a:solidFill>
                  <a:schemeClr val="bg1"/>
                </a:solidFill>
              </a:rPr>
              <a:t>The </a:t>
            </a:r>
            <a:r>
              <a:rPr lang="en-US" sz="2000" dirty="0">
                <a:solidFill>
                  <a:schemeClr val="bg1"/>
                </a:solidFill>
              </a:rPr>
              <a:t>first kind of comparison is one that uses language, perhaps even comparative linguistics, and other uses of the same words in the same document. I’m something of a fan of this method, though some of the people who use it with this type of material probably go too far with the comparative linguistics. Let’s take a look at one example and see how far we can get on a really difficult passage, perhaps the most difficult passage in Æthelberht (abbreviated ‘Abt’), the clause that our edition numbers as Abt 72. It is the first in a rather extensive set of provisions about women in Abt 72–77.2. Everybody listening to this knows modern English. Most of you are native-speakers. Let’s see how far we can get with it, if we take it slowly, using your knowledge of modern English, my not-very-good Old English, and two competent translations, one by Lisi Oliver in the </a:t>
            </a:r>
            <a:r>
              <a:rPr lang="en-US" sz="2000" i="1" dirty="0">
                <a:solidFill>
                  <a:schemeClr val="bg1"/>
                </a:solidFill>
              </a:rPr>
              <a:t>Materials</a:t>
            </a:r>
            <a:r>
              <a:rPr lang="en-US" sz="2000" dirty="0">
                <a:solidFill>
                  <a:schemeClr val="bg1"/>
                </a:solidFill>
              </a:rPr>
              <a:t> and an older one by Frederick Attenborough:)</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508219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064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Language comparisons: Abt 72</a:t>
            </a:r>
            <a:endParaRPr lang="en-US" altLang="en-US" sz="2400" dirty="0"/>
          </a:p>
        </p:txBody>
      </p:sp>
      <p:sp>
        <p:nvSpPr>
          <p:cNvPr id="8" name="TextBox 7"/>
          <p:cNvSpPr txBox="1"/>
          <p:nvPr/>
        </p:nvSpPr>
        <p:spPr>
          <a:xfrm>
            <a:off x="457200" y="622356"/>
            <a:ext cx="8686800" cy="5709255"/>
          </a:xfrm>
          <a:prstGeom prst="rect">
            <a:avLst/>
          </a:prstGeom>
          <a:noFill/>
        </p:spPr>
        <p:txBody>
          <a:bodyPr wrap="square">
            <a:spAutoFit/>
          </a:bodyPr>
          <a:lstStyle/>
          <a:p>
            <a:pPr>
              <a:defRPr/>
            </a:pPr>
            <a:r>
              <a:rPr lang="en-US" sz="800" dirty="0" smtClean="0">
                <a:solidFill>
                  <a:schemeClr val="bg1"/>
                </a:solidFill>
              </a:rPr>
              <a:t>.</a:t>
            </a:r>
            <a:r>
              <a:rPr lang="en-US" sz="2000" dirty="0" smtClean="0">
                <a:solidFill>
                  <a:schemeClr val="bg1"/>
                </a:solidFill>
              </a:rPr>
              <a:t>Abt </a:t>
            </a:r>
            <a:r>
              <a:rPr lang="en-US" sz="2000" dirty="0">
                <a:solidFill>
                  <a:schemeClr val="bg1"/>
                </a:solidFill>
              </a:rPr>
              <a:t>72. Gif friwif locbore leswæs hwæt gedeþ, XXX [þritig] scill gebete</a:t>
            </a:r>
            <a:r>
              <a:rPr lang="en-US" sz="2000" dirty="0" smtClean="0">
                <a:solidFill>
                  <a:schemeClr val="bg1"/>
                </a:solidFill>
              </a:rPr>
              <a:t>.</a:t>
            </a:r>
          </a:p>
          <a:p>
            <a:pPr>
              <a:defRPr/>
            </a:pPr>
            <a:endParaRPr lang="en-US" sz="500" dirty="0">
              <a:solidFill>
                <a:schemeClr val="bg1"/>
              </a:solidFill>
            </a:endParaRPr>
          </a:p>
          <a:p>
            <a:pPr>
              <a:defRPr/>
            </a:pPr>
            <a:r>
              <a:rPr lang="en-US" sz="2000" dirty="0">
                <a:solidFill>
                  <a:schemeClr val="bg1"/>
                </a:solidFill>
              </a:rPr>
              <a:t>[Oliver] If a free woman in charge of the locks does anything seriously dishonest, let her pay 30 shillings</a:t>
            </a:r>
            <a:r>
              <a:rPr lang="en-US" sz="2000" dirty="0" smtClean="0">
                <a:solidFill>
                  <a:schemeClr val="bg1"/>
                </a:solidFill>
              </a:rPr>
              <a:t>.</a:t>
            </a:r>
          </a:p>
          <a:p>
            <a:pPr>
              <a:defRPr/>
            </a:pPr>
            <a:endParaRPr lang="en-US" sz="500" dirty="0">
              <a:solidFill>
                <a:schemeClr val="bg1"/>
              </a:solidFill>
            </a:endParaRPr>
          </a:p>
          <a:p>
            <a:pPr>
              <a:defRPr/>
            </a:pPr>
            <a:r>
              <a:rPr lang="en-US" sz="2000" dirty="0">
                <a:solidFill>
                  <a:schemeClr val="bg1"/>
                </a:solidFill>
              </a:rPr>
              <a:t>[Attenborough] If a freeborn woman, with long hair, misconducts herself, she shall pay 30 shillings as compensation</a:t>
            </a:r>
            <a:r>
              <a:rPr lang="en-US" sz="2000" dirty="0" smtClean="0">
                <a:solidFill>
                  <a:schemeClr val="bg1"/>
                </a:solidFill>
              </a:rPr>
              <a:t>.</a:t>
            </a:r>
          </a:p>
          <a:p>
            <a:pPr>
              <a:defRPr/>
            </a:pPr>
            <a:endParaRPr lang="en-US" sz="500" dirty="0">
              <a:solidFill>
                <a:schemeClr val="bg1"/>
              </a:solidFill>
            </a:endParaRPr>
          </a:p>
          <a:p>
            <a:pPr>
              <a:defRPr/>
            </a:pPr>
            <a:r>
              <a:rPr lang="en-US" sz="2000" dirty="0">
                <a:solidFill>
                  <a:schemeClr val="bg1"/>
                </a:solidFill>
              </a:rPr>
              <a:t>[Literally] If </a:t>
            </a:r>
            <a:r>
              <a:rPr lang="en-US" sz="2000" i="1" dirty="0">
                <a:solidFill>
                  <a:schemeClr val="bg1"/>
                </a:solidFill>
              </a:rPr>
              <a:t>friwif locbo</a:t>
            </a:r>
            <a:r>
              <a:rPr lang="en-US" sz="2000" dirty="0">
                <a:solidFill>
                  <a:schemeClr val="bg1"/>
                </a:solidFill>
              </a:rPr>
              <a:t>re does some </a:t>
            </a:r>
            <a:r>
              <a:rPr lang="en-US" sz="2000" i="1" dirty="0">
                <a:solidFill>
                  <a:schemeClr val="bg1"/>
                </a:solidFill>
              </a:rPr>
              <a:t>leswæs</a:t>
            </a:r>
            <a:r>
              <a:rPr lang="en-US" sz="2000" dirty="0">
                <a:solidFill>
                  <a:schemeClr val="bg1"/>
                </a:solidFill>
              </a:rPr>
              <a:t>, let her pay in compensation with 30 shillings</a:t>
            </a:r>
            <a:r>
              <a:rPr lang="en-US" sz="2000" dirty="0" smtClean="0">
                <a:solidFill>
                  <a:schemeClr val="bg1"/>
                </a:solidFill>
              </a:rPr>
              <a:t>.</a:t>
            </a:r>
          </a:p>
          <a:p>
            <a:pPr>
              <a:defRPr/>
            </a:pPr>
            <a:endParaRPr lang="en-US" sz="1000" dirty="0">
              <a:solidFill>
                <a:schemeClr val="bg1"/>
              </a:solidFill>
            </a:endParaRPr>
          </a:p>
          <a:p>
            <a:pPr>
              <a:defRPr/>
            </a:pPr>
            <a:r>
              <a:rPr lang="en-US" sz="2000" i="1" dirty="0">
                <a:solidFill>
                  <a:schemeClr val="bg1"/>
                </a:solidFill>
              </a:rPr>
              <a:t>friwif </a:t>
            </a:r>
            <a:r>
              <a:rPr lang="en-US" sz="2000" dirty="0">
                <a:solidFill>
                  <a:schemeClr val="bg1"/>
                </a:solidFill>
              </a:rPr>
              <a:t>is a compound of our words ‘free’ and ‘wife’ except that </a:t>
            </a:r>
            <a:r>
              <a:rPr lang="en-US" sz="2000" i="1" dirty="0">
                <a:solidFill>
                  <a:schemeClr val="bg1"/>
                </a:solidFill>
              </a:rPr>
              <a:t>wif</a:t>
            </a:r>
            <a:r>
              <a:rPr lang="en-US" sz="2000" dirty="0">
                <a:solidFill>
                  <a:schemeClr val="bg1"/>
                </a:solidFill>
              </a:rPr>
              <a:t> in Old English does not imply anything about the marital status, but means any mature woman</a:t>
            </a:r>
            <a:r>
              <a:rPr lang="en-US" sz="2000" dirty="0" smtClean="0">
                <a:solidFill>
                  <a:schemeClr val="bg1"/>
                </a:solidFill>
              </a:rPr>
              <a:t>.</a:t>
            </a:r>
          </a:p>
          <a:p>
            <a:pPr>
              <a:defRPr/>
            </a:pPr>
            <a:endParaRPr lang="en-US" sz="1000" dirty="0">
              <a:solidFill>
                <a:schemeClr val="bg1"/>
              </a:solidFill>
            </a:endParaRPr>
          </a:p>
          <a:p>
            <a:pPr>
              <a:defRPr/>
            </a:pPr>
            <a:r>
              <a:rPr lang="en-US" sz="2000" i="1" dirty="0">
                <a:solidFill>
                  <a:schemeClr val="bg1"/>
                </a:solidFill>
              </a:rPr>
              <a:t>locbore</a:t>
            </a:r>
            <a:r>
              <a:rPr lang="en-US" sz="2000" dirty="0">
                <a:solidFill>
                  <a:schemeClr val="bg1"/>
                </a:solidFill>
              </a:rPr>
              <a:t> means ‘lock-bearing’. In Old English as in Modern </a:t>
            </a:r>
            <a:r>
              <a:rPr lang="en-US" sz="2000" i="1" dirty="0" smtClean="0">
                <a:solidFill>
                  <a:schemeClr val="bg1"/>
                </a:solidFill>
              </a:rPr>
              <a:t>loc</a:t>
            </a:r>
            <a:r>
              <a:rPr lang="en-US" sz="2000" dirty="0" smtClean="0">
                <a:solidFill>
                  <a:schemeClr val="bg1"/>
                </a:solidFill>
              </a:rPr>
              <a:t> (‘</a:t>
            </a:r>
            <a:r>
              <a:rPr lang="en-US" sz="2000" dirty="0">
                <a:solidFill>
                  <a:schemeClr val="bg1"/>
                </a:solidFill>
              </a:rPr>
              <a:t>lock’) can mean what you open with a key or what you have on your head unless you are bald</a:t>
            </a:r>
            <a:r>
              <a:rPr lang="en-US" sz="2000" dirty="0" smtClean="0">
                <a:solidFill>
                  <a:schemeClr val="bg1"/>
                </a:solidFill>
              </a:rPr>
              <a:t>.</a:t>
            </a:r>
          </a:p>
          <a:p>
            <a:pPr>
              <a:defRPr/>
            </a:pPr>
            <a:endParaRPr lang="en-US" sz="1000" dirty="0">
              <a:solidFill>
                <a:schemeClr val="bg1"/>
              </a:solidFill>
            </a:endParaRPr>
          </a:p>
          <a:p>
            <a:pPr>
              <a:defRPr/>
            </a:pPr>
            <a:r>
              <a:rPr lang="en-US" sz="2000" i="1" dirty="0">
                <a:solidFill>
                  <a:schemeClr val="bg1"/>
                </a:solidFill>
              </a:rPr>
              <a:t>leswæs</a:t>
            </a:r>
            <a:r>
              <a:rPr lang="en-US" sz="2000" dirty="0">
                <a:solidFill>
                  <a:schemeClr val="bg1"/>
                </a:solidFill>
              </a:rPr>
              <a:t> is the only occurrence of this word in Old English with this spelling. The word does, however, occur with a different spelling in c. 9. Let’s start with c. 8</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0863015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064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Language comparisons: Abt 72</a:t>
            </a:r>
            <a:r>
              <a:rPr lang="en-US" sz="2400" dirty="0" smtClean="0"/>
              <a:t> </a:t>
            </a:r>
            <a:r>
              <a:rPr lang="en-US" sz="2400" dirty="0"/>
              <a:t>(cont’d)</a:t>
            </a:r>
            <a:endParaRPr lang="en-US" altLang="en-US" sz="2400" dirty="0"/>
          </a:p>
        </p:txBody>
      </p:sp>
      <p:sp>
        <p:nvSpPr>
          <p:cNvPr id="8" name="TextBox 7"/>
          <p:cNvSpPr txBox="1"/>
          <p:nvPr/>
        </p:nvSpPr>
        <p:spPr>
          <a:xfrm>
            <a:off x="457200" y="838925"/>
            <a:ext cx="8686800" cy="4555093"/>
          </a:xfrm>
          <a:prstGeom prst="rect">
            <a:avLst/>
          </a:prstGeom>
          <a:noFill/>
        </p:spPr>
        <p:txBody>
          <a:bodyPr wrap="square">
            <a:spAutoFit/>
          </a:bodyPr>
          <a:lstStyle/>
          <a:p>
            <a:pPr>
              <a:defRPr/>
            </a:pPr>
            <a:r>
              <a:rPr lang="en-US" sz="2000" dirty="0" smtClean="0">
                <a:solidFill>
                  <a:schemeClr val="bg1"/>
                </a:solidFill>
              </a:rPr>
              <a:t>8. </a:t>
            </a:r>
            <a:r>
              <a:rPr lang="en-US" sz="800" dirty="0" smtClean="0">
                <a:solidFill>
                  <a:schemeClr val="bg1"/>
                </a:solidFill>
              </a:rPr>
              <a:t>.</a:t>
            </a:r>
            <a:r>
              <a:rPr lang="en-US" sz="2000" dirty="0" smtClean="0">
                <a:solidFill>
                  <a:schemeClr val="bg1"/>
                </a:solidFill>
              </a:rPr>
              <a:t>Gif </a:t>
            </a:r>
            <a:r>
              <a:rPr lang="en-US" sz="2000" dirty="0">
                <a:solidFill>
                  <a:schemeClr val="bg1"/>
                </a:solidFill>
              </a:rPr>
              <a:t>cyning his leode to him gehateþ 7 heom mon þær yfel gedo, II bóte, 7 cyninge L scillinga</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[Oliver] If the king summons his people to him and a person does any harm to them there, 2[-fold] restitution and 50 shillings to the king</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[Attenborough] If the king calls his lieges to him, and anyone molests them there, he shall pay double compensation, and 50 shillings to the king</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9. Gif cyning æt mannes ham drincæþ 7 ðær man lyswæs hwæt gedo, twibote gebete</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[Oliver] If the king drinks at a person’s home, and a person should do anything seriously dishonest there, let him pay two[-fold] restitution</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[Attenborough] If the king is feasting at anyone's house, and any sort of offence is committed there, twofold compensation shall be paid</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4176165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50646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Language comparisons: Abt 72 (cont’d)</a:t>
            </a:r>
            <a:endParaRPr lang="en-US" altLang="en-US" sz="2400" dirty="0"/>
          </a:p>
        </p:txBody>
      </p:sp>
      <p:sp>
        <p:nvSpPr>
          <p:cNvPr id="8" name="TextBox 7"/>
          <p:cNvSpPr txBox="1"/>
          <p:nvPr/>
        </p:nvSpPr>
        <p:spPr>
          <a:xfrm>
            <a:off x="457200" y="838925"/>
            <a:ext cx="8686800" cy="5016758"/>
          </a:xfrm>
          <a:prstGeom prst="rect">
            <a:avLst/>
          </a:prstGeom>
          <a:noFill/>
        </p:spPr>
        <p:txBody>
          <a:bodyPr wrap="square">
            <a:spAutoFit/>
          </a:bodyPr>
          <a:lstStyle/>
          <a:p>
            <a:pPr>
              <a:defRPr/>
            </a:pPr>
            <a:r>
              <a:rPr lang="en-US" sz="800" dirty="0" smtClean="0">
                <a:solidFill>
                  <a:schemeClr val="bg1"/>
                </a:solidFill>
              </a:rPr>
              <a:t>.</a:t>
            </a:r>
            <a:r>
              <a:rPr lang="en-US" sz="2000" dirty="0" smtClean="0">
                <a:solidFill>
                  <a:schemeClr val="bg1"/>
                </a:solidFill>
              </a:rPr>
              <a:t>The </a:t>
            </a:r>
            <a:r>
              <a:rPr lang="en-US" sz="2000" dirty="0">
                <a:solidFill>
                  <a:schemeClr val="bg1"/>
                </a:solidFill>
              </a:rPr>
              <a:t>Oliver translation of c. 8 is more literal. ‘Lieges’ in the Attenborough translation sounds too much like the later Middle Ages, and what the second part of the protasis says literally ‘and a person does any harm (</a:t>
            </a:r>
            <a:r>
              <a:rPr lang="en-US" sz="2000" i="1" dirty="0">
                <a:solidFill>
                  <a:schemeClr val="bg1"/>
                </a:solidFill>
              </a:rPr>
              <a:t>yfe</a:t>
            </a:r>
            <a:r>
              <a:rPr lang="en-US" sz="2000" dirty="0">
                <a:solidFill>
                  <a:schemeClr val="bg1"/>
                </a:solidFill>
              </a:rPr>
              <a:t>l, our word “evil”) to them there</a:t>
            </a:r>
            <a:r>
              <a:rPr lang="en-US" sz="2000" dirty="0" smtClean="0">
                <a:solidFill>
                  <a:schemeClr val="bg1"/>
                </a:solidFill>
              </a:rPr>
              <a:t>’.</a:t>
            </a:r>
          </a:p>
          <a:p>
            <a:pPr>
              <a:defRPr/>
            </a:pPr>
            <a:endParaRPr lang="en-US" sz="2000" dirty="0">
              <a:solidFill>
                <a:schemeClr val="bg1"/>
              </a:solidFill>
            </a:endParaRPr>
          </a:p>
          <a:p>
            <a:pPr>
              <a:defRPr/>
            </a:pPr>
            <a:r>
              <a:rPr lang="en-US" sz="2000" dirty="0" smtClean="0">
                <a:solidFill>
                  <a:schemeClr val="bg1"/>
                </a:solidFill>
              </a:rPr>
              <a:t>C</a:t>
            </a:r>
            <a:r>
              <a:rPr lang="en-US" sz="2000" dirty="0">
                <a:solidFill>
                  <a:schemeClr val="bg1"/>
                </a:solidFill>
              </a:rPr>
              <a:t>. 9 sets up a different situation. The king is drinking with his buddies in someone’s house, and what the offender does is not the generic </a:t>
            </a:r>
            <a:r>
              <a:rPr lang="en-US" sz="2000" i="1" dirty="0">
                <a:solidFill>
                  <a:schemeClr val="bg1"/>
                </a:solidFill>
              </a:rPr>
              <a:t>yfel</a:t>
            </a:r>
            <a:r>
              <a:rPr lang="en-US" sz="2000" dirty="0">
                <a:solidFill>
                  <a:schemeClr val="bg1"/>
                </a:solidFill>
              </a:rPr>
              <a:t>, but the apparently more specific </a:t>
            </a:r>
            <a:r>
              <a:rPr lang="en-US" sz="2000" i="1" dirty="0">
                <a:solidFill>
                  <a:schemeClr val="bg1"/>
                </a:solidFill>
              </a:rPr>
              <a:t>lyswæs</a:t>
            </a:r>
            <a:r>
              <a:rPr lang="en-US" sz="2000" dirty="0">
                <a:solidFill>
                  <a:schemeClr val="bg1"/>
                </a:solidFill>
              </a:rPr>
              <a:t>. If we have decided that the </a:t>
            </a:r>
            <a:r>
              <a:rPr lang="en-US" sz="2000" i="1" dirty="0">
                <a:solidFill>
                  <a:schemeClr val="bg1"/>
                </a:solidFill>
              </a:rPr>
              <a:t>friwif</a:t>
            </a:r>
            <a:r>
              <a:rPr lang="en-US" sz="2000" dirty="0">
                <a:solidFill>
                  <a:schemeClr val="bg1"/>
                </a:solidFill>
              </a:rPr>
              <a:t> in c. 72 is a woman in charge of the locks, then her offense is likely to be something dishonest. But, as we have seen, the </a:t>
            </a:r>
            <a:r>
              <a:rPr lang="en-US" sz="2000" i="1" dirty="0">
                <a:solidFill>
                  <a:schemeClr val="bg1"/>
                </a:solidFill>
              </a:rPr>
              <a:t>friwif</a:t>
            </a:r>
            <a:r>
              <a:rPr lang="en-US" sz="2000" dirty="0">
                <a:solidFill>
                  <a:schemeClr val="bg1"/>
                </a:solidFill>
              </a:rPr>
              <a:t> may not be in charge of the locks; she may have a characteristic that has something to do with her hair. ‘Seriously dishonest’ does not seem to be a way to describe something that might go wrong when the king is drinking with his buddies. It’s more likely to be the kind of thing that happens when the college football team has been drinking.</a:t>
            </a: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0470312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4373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Different types of comparisons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749031"/>
            <a:ext cx="8518358" cy="5940088"/>
          </a:xfrm>
          <a:prstGeom prst="rect">
            <a:avLst/>
          </a:prstGeom>
        </p:spPr>
        <p:txBody>
          <a:bodyPr wrap="square">
            <a:spAutoFit/>
          </a:bodyPr>
          <a:lstStyle/>
          <a:p>
            <a:r>
              <a:rPr lang="en-US" sz="2000" dirty="0" smtClean="0">
                <a:solidFill>
                  <a:schemeClr val="bg1"/>
                </a:solidFill>
              </a:rPr>
              <a:t>Another </a:t>
            </a:r>
            <a:r>
              <a:rPr lang="en-US" sz="2000" dirty="0">
                <a:solidFill>
                  <a:schemeClr val="bg1"/>
                </a:solidFill>
              </a:rPr>
              <a:t>kind of comparison, and a dangerous one, is one made forward or backward in time. One of the great concepts that we find in later English law is the concept of the king’s peace. It is striking that this concept of peace occurs in our very first English law</a:t>
            </a:r>
            <a:r>
              <a:rPr lang="en-US" sz="2000" dirty="0" smtClean="0">
                <a:solidFill>
                  <a:schemeClr val="bg1"/>
                </a:solidFill>
              </a:rPr>
              <a:t>.</a:t>
            </a:r>
          </a:p>
          <a:p>
            <a:endParaRPr lang="en-US" sz="1000" dirty="0">
              <a:solidFill>
                <a:schemeClr val="bg1"/>
              </a:solidFill>
            </a:endParaRPr>
          </a:p>
          <a:p>
            <a:r>
              <a:rPr lang="en-US" sz="2000" dirty="0" smtClean="0">
                <a:solidFill>
                  <a:schemeClr val="bg1"/>
                </a:solidFill>
              </a:rPr>
              <a:t>Another </a:t>
            </a:r>
            <a:r>
              <a:rPr lang="en-US" sz="2000" dirty="0">
                <a:solidFill>
                  <a:schemeClr val="bg1"/>
                </a:solidFill>
              </a:rPr>
              <a:t>very simple, and also somewhat dangerous, way of making comparisons is to look at what contemporaries or near contemporaries did when they were writing in other languages. We spoke in the last lecture of Bede, who writes in the early 8th century and in Latin, calls Æthelbert’s laws: </a:t>
            </a:r>
            <a:r>
              <a:rPr lang="en-US" sz="2000" i="1" dirty="0">
                <a:solidFill>
                  <a:schemeClr val="bg1"/>
                </a:solidFill>
              </a:rPr>
              <a:t>decreta iudicialia</a:t>
            </a:r>
            <a:r>
              <a:rPr lang="en-US" sz="2000" dirty="0">
                <a:solidFill>
                  <a:schemeClr val="bg1"/>
                </a:solidFill>
              </a:rPr>
              <a:t> = (in Spain) </a:t>
            </a:r>
            <a:r>
              <a:rPr lang="en-US" sz="2000" i="1" dirty="0">
                <a:solidFill>
                  <a:schemeClr val="bg1"/>
                </a:solidFill>
              </a:rPr>
              <a:t>forum iudicum </a:t>
            </a:r>
            <a:r>
              <a:rPr lang="en-US" sz="2000" dirty="0">
                <a:solidFill>
                  <a:schemeClr val="bg1"/>
                </a:solidFill>
              </a:rPr>
              <a:t>/ </a:t>
            </a:r>
            <a:r>
              <a:rPr lang="en-US" sz="2000" i="1" dirty="0">
                <a:solidFill>
                  <a:schemeClr val="bg1"/>
                </a:solidFill>
              </a:rPr>
              <a:t>fuero juzgo</a:t>
            </a:r>
            <a:r>
              <a:rPr lang="en-US" sz="2000" dirty="0">
                <a:solidFill>
                  <a:schemeClr val="bg1"/>
                </a:solidFill>
              </a:rPr>
              <a:t>, = </a:t>
            </a:r>
            <a:r>
              <a:rPr lang="en-US" sz="2000" i="1" dirty="0">
                <a:solidFill>
                  <a:schemeClr val="bg1"/>
                </a:solidFill>
              </a:rPr>
              <a:t>domas</a:t>
            </a:r>
            <a:r>
              <a:rPr lang="en-US" sz="2000" dirty="0" smtClean="0">
                <a:solidFill>
                  <a:schemeClr val="bg1"/>
                </a:solidFill>
              </a:rPr>
              <a:t>.</a:t>
            </a:r>
          </a:p>
          <a:p>
            <a:endParaRPr lang="en-US" sz="1000" dirty="0">
              <a:solidFill>
                <a:schemeClr val="bg1"/>
              </a:solidFill>
            </a:endParaRPr>
          </a:p>
          <a:p>
            <a:r>
              <a:rPr lang="en-US" sz="2000" dirty="0" smtClean="0">
                <a:solidFill>
                  <a:schemeClr val="bg1"/>
                </a:solidFill>
              </a:rPr>
              <a:t>Another </a:t>
            </a:r>
            <a:r>
              <a:rPr lang="en-US" sz="2000" dirty="0">
                <a:solidFill>
                  <a:schemeClr val="bg1"/>
                </a:solidFill>
              </a:rPr>
              <a:t>way of making comparisons is to look at similar laws and see if the similarities and the differences tell us anything. Most of what we have is in the form of compensation payments, and we are mightily ill-informed about how the system worked or didn’t (although something must have happened in the </a:t>
            </a:r>
            <a:r>
              <a:rPr lang="en-US" sz="2000" i="1" dirty="0">
                <a:solidFill>
                  <a:schemeClr val="bg1"/>
                </a:solidFill>
              </a:rPr>
              <a:t>mæthl</a:t>
            </a:r>
            <a:r>
              <a:rPr lang="en-US" sz="2000" dirty="0">
                <a:solidFill>
                  <a:schemeClr val="bg1"/>
                </a:solidFill>
              </a:rPr>
              <a:t>), but we do have what they thought things were worth and we can compare different compensation payments to get some idea of value. We also can get something out of the way that they organized them. Æthelbert’s </a:t>
            </a:r>
            <a:r>
              <a:rPr lang="en-US" sz="2000" dirty="0" smtClean="0">
                <a:solidFill>
                  <a:schemeClr val="bg1"/>
                </a:solidFill>
              </a:rPr>
              <a:t>laws are </a:t>
            </a:r>
            <a:r>
              <a:rPr lang="en-US" sz="2000" dirty="0">
                <a:solidFill>
                  <a:schemeClr val="bg1"/>
                </a:solidFill>
              </a:rPr>
              <a:t>quite well organized; the </a:t>
            </a:r>
            <a:r>
              <a:rPr lang="en-US" sz="2000" dirty="0" smtClean="0">
                <a:solidFill>
                  <a:schemeClr val="bg1"/>
                </a:solidFill>
              </a:rPr>
              <a:t>LB is </a:t>
            </a:r>
            <a:r>
              <a:rPr lang="en-US" sz="2000" dirty="0">
                <a:solidFill>
                  <a:schemeClr val="bg1"/>
                </a:solidFill>
              </a:rPr>
              <a:t>not, but its organization is mirrored in the </a:t>
            </a:r>
            <a:r>
              <a:rPr lang="en-US" sz="2000" smtClean="0">
                <a:solidFill>
                  <a:schemeClr val="bg1"/>
                </a:solidFill>
              </a:rPr>
              <a:t>LRB.</a:t>
            </a:r>
            <a:endParaRPr lang="en-US" sz="2000" dirty="0">
              <a:solidFill>
                <a:schemeClr val="bg1"/>
              </a:solidFill>
            </a:endParaRPr>
          </a:p>
        </p:txBody>
      </p:sp>
    </p:spTree>
    <p:extLst>
      <p:ext uri="{BB962C8B-B14F-4D97-AF65-F5344CB8AC3E}">
        <p14:creationId xmlns:p14="http://schemas.microsoft.com/office/powerpoint/2010/main" val="38844902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4373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Different types of comparisons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200" y="749031"/>
            <a:ext cx="8518358" cy="5940088"/>
          </a:xfrm>
          <a:prstGeom prst="rect">
            <a:avLst/>
          </a:prstGeom>
        </p:spPr>
        <p:txBody>
          <a:bodyPr wrap="square">
            <a:spAutoFit/>
          </a:bodyPr>
          <a:lstStyle/>
          <a:p>
            <a:r>
              <a:rPr lang="en-US" sz="2000" dirty="0" smtClean="0">
                <a:solidFill>
                  <a:schemeClr val="bg1"/>
                </a:solidFill>
              </a:rPr>
              <a:t>The </a:t>
            </a:r>
            <a:r>
              <a:rPr lang="en-US" sz="2000" dirty="0">
                <a:solidFill>
                  <a:schemeClr val="bg1"/>
                </a:solidFill>
              </a:rPr>
              <a:t>broader we go the more dangerous the comparisons are, but with so little to go on we have to range widely. In comparing Æthelberht to the Burgundian laws we’re stretching across a quite long space over some gap in time from an area in which Roman law influence is weak to one in which it is quite strong, from one in which the majority of the population is probably Germanic to one in which the Germanic people are a conquering minority, from one Germanic language family to a quite distant cousin. Much of what we see will be by way of contrast. Certainly the two laws have nothing in common with regard to their organization</a:t>
            </a:r>
            <a:r>
              <a:rPr lang="en-US" sz="2000" dirty="0" smtClean="0">
                <a:solidFill>
                  <a:schemeClr val="bg1"/>
                </a:solidFill>
              </a:rPr>
              <a:t>.</a:t>
            </a:r>
          </a:p>
          <a:p>
            <a:endParaRPr lang="en-US" sz="2000" dirty="0">
              <a:solidFill>
                <a:schemeClr val="bg1"/>
              </a:solidFill>
            </a:endParaRPr>
          </a:p>
          <a:p>
            <a:r>
              <a:rPr lang="en-US" sz="2000" dirty="0" smtClean="0">
                <a:solidFill>
                  <a:schemeClr val="bg1"/>
                </a:solidFill>
              </a:rPr>
              <a:t>That </a:t>
            </a:r>
            <a:r>
              <a:rPr lang="en-US" sz="2000" dirty="0">
                <a:solidFill>
                  <a:schemeClr val="bg1"/>
                </a:solidFill>
              </a:rPr>
              <a:t>said, let us try a specific comparison between the two laws in their laws about abduction. There are other provisions in each laws that could be brought to bear on this topic, and there are other possibilities for comparison suggested in the coursepack. In Æthelberht the following provision is the last of the rather extensive set of provisions on women, Abt 72–77.2.</a:t>
            </a:r>
          </a:p>
          <a:p>
            <a:endParaRPr lang="en-US" sz="2000" dirty="0">
              <a:solidFill>
                <a:schemeClr val="bg1"/>
              </a:solidFill>
            </a:endParaRPr>
          </a:p>
          <a:p>
            <a:endParaRPr lang="en-US" sz="2000" dirty="0">
              <a:solidFill>
                <a:schemeClr val="bg1"/>
              </a:solidFill>
            </a:endParaRPr>
          </a:p>
          <a:p>
            <a:endParaRPr lang="en-US" sz="2000" dirty="0">
              <a:solidFill>
                <a:schemeClr val="bg1"/>
              </a:solidFill>
            </a:endParaRPr>
          </a:p>
        </p:txBody>
      </p:sp>
    </p:spTree>
    <p:extLst>
      <p:ext uri="{BB962C8B-B14F-4D97-AF65-F5344CB8AC3E}">
        <p14:creationId xmlns:p14="http://schemas.microsoft.com/office/powerpoint/2010/main" val="119820631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46162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Abt 77 vs. LB 12</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541421" y="754707"/>
            <a:ext cx="8518358" cy="400110"/>
          </a:xfrm>
          <a:prstGeom prst="rect">
            <a:avLst/>
          </a:prstGeom>
        </p:spPr>
        <p:txBody>
          <a:bodyPr wrap="square">
            <a:spAutoFit/>
          </a:bodyPr>
          <a:lstStyle/>
          <a:p>
            <a:endParaRPr lang="en-US" sz="2000" dirty="0">
              <a:solidFill>
                <a:schemeClr val="bg1"/>
              </a:solidFill>
            </a:endParaRPr>
          </a:p>
        </p:txBody>
      </p:sp>
      <p:sp>
        <p:nvSpPr>
          <p:cNvPr id="3" name="Rectangle 2"/>
          <p:cNvSpPr/>
          <p:nvPr/>
        </p:nvSpPr>
        <p:spPr>
          <a:xfrm>
            <a:off x="457200" y="754707"/>
            <a:ext cx="8518358" cy="5940088"/>
          </a:xfrm>
          <a:prstGeom prst="rect">
            <a:avLst/>
          </a:prstGeom>
        </p:spPr>
        <p:txBody>
          <a:bodyPr wrap="square">
            <a:spAutoFit/>
          </a:bodyPr>
          <a:lstStyle/>
          <a:p>
            <a:r>
              <a:rPr lang="en-US" sz="2000" dirty="0">
                <a:solidFill>
                  <a:schemeClr val="bg1"/>
                </a:solidFill>
              </a:rPr>
              <a:t>Abt 77. Gif man mægþman nede genimeþ, ðam agende L scillinga, 7 eft æt þam agende sinne willan ætgebicge</a:t>
            </a:r>
            <a:r>
              <a:rPr lang="en-US" sz="2000" dirty="0" smtClean="0">
                <a:solidFill>
                  <a:schemeClr val="bg1"/>
                </a:solidFill>
              </a:rPr>
              <a:t>.</a:t>
            </a:r>
          </a:p>
          <a:p>
            <a:endParaRPr lang="en-US" sz="500" dirty="0">
              <a:solidFill>
                <a:schemeClr val="bg1"/>
              </a:solidFill>
            </a:endParaRPr>
          </a:p>
          <a:p>
            <a:r>
              <a:rPr lang="en-US" sz="2000" dirty="0">
                <a:solidFill>
                  <a:schemeClr val="bg1"/>
                </a:solidFill>
              </a:rPr>
              <a:t>77.1. Gif hio oþrum mæn in sceat bewyddod sy, XX scillinga gebete</a:t>
            </a:r>
            <a:r>
              <a:rPr lang="en-US" sz="2000" dirty="0" smtClean="0">
                <a:solidFill>
                  <a:schemeClr val="bg1"/>
                </a:solidFill>
              </a:rPr>
              <a:t>.</a:t>
            </a:r>
          </a:p>
          <a:p>
            <a:endParaRPr lang="en-US" sz="500" dirty="0">
              <a:solidFill>
                <a:schemeClr val="bg1"/>
              </a:solidFill>
            </a:endParaRPr>
          </a:p>
          <a:p>
            <a:r>
              <a:rPr lang="en-US" sz="2000" dirty="0">
                <a:solidFill>
                  <a:schemeClr val="bg1"/>
                </a:solidFill>
              </a:rPr>
              <a:t>77.2. Gif gængang geweorðeþ, XXXV scill, 7 cyninge XV scillingas.</a:t>
            </a:r>
          </a:p>
          <a:p>
            <a:endParaRPr lang="en-US" sz="500" dirty="0" smtClean="0">
              <a:solidFill>
                <a:schemeClr val="bg1"/>
              </a:solidFill>
            </a:endParaRPr>
          </a:p>
          <a:p>
            <a:r>
              <a:rPr lang="en-US" sz="2000" dirty="0" smtClean="0">
                <a:solidFill>
                  <a:schemeClr val="bg1"/>
                </a:solidFill>
              </a:rPr>
              <a:t>[</a:t>
            </a:r>
            <a:r>
              <a:rPr lang="en-US" sz="2000" dirty="0">
                <a:solidFill>
                  <a:schemeClr val="bg1"/>
                </a:solidFill>
              </a:rPr>
              <a:t>Oliver] 77. If a person takes a maiden by force: to the owner [of her protection] 50 shillings, and afterwards let him buy from the owner his consent [to marry her</a:t>
            </a:r>
            <a:r>
              <a:rPr lang="en-US" sz="2000" dirty="0" smtClean="0">
                <a:solidFill>
                  <a:schemeClr val="bg1"/>
                </a:solidFill>
              </a:rPr>
              <a:t>].</a:t>
            </a:r>
          </a:p>
          <a:p>
            <a:endParaRPr lang="en-US" sz="500" dirty="0">
              <a:solidFill>
                <a:schemeClr val="bg1"/>
              </a:solidFill>
            </a:endParaRPr>
          </a:p>
          <a:p>
            <a:r>
              <a:rPr lang="en-US" sz="2000" dirty="0" smtClean="0">
                <a:solidFill>
                  <a:schemeClr val="bg1"/>
                </a:solidFill>
              </a:rPr>
              <a:t>77.1. If </a:t>
            </a:r>
            <a:r>
              <a:rPr lang="en-US" sz="2000" dirty="0">
                <a:solidFill>
                  <a:schemeClr val="bg1"/>
                </a:solidFill>
              </a:rPr>
              <a:t>she should be betrothed to another man by goods [i.e., the bride-price has been paid], let him pay 20 shillings [to that man as well</a:t>
            </a:r>
            <a:r>
              <a:rPr lang="en-US" sz="2000" dirty="0" smtClean="0">
                <a:solidFill>
                  <a:schemeClr val="bg1"/>
                </a:solidFill>
              </a:rPr>
              <a:t>].</a:t>
            </a:r>
          </a:p>
          <a:p>
            <a:endParaRPr lang="en-US" sz="500" dirty="0">
              <a:solidFill>
                <a:schemeClr val="bg1"/>
              </a:solidFill>
            </a:endParaRPr>
          </a:p>
          <a:p>
            <a:r>
              <a:rPr lang="en-US" sz="2000" dirty="0" smtClean="0">
                <a:solidFill>
                  <a:schemeClr val="bg1"/>
                </a:solidFill>
              </a:rPr>
              <a:t>77.2. If </a:t>
            </a:r>
            <a:r>
              <a:rPr lang="en-US" sz="2000" dirty="0">
                <a:solidFill>
                  <a:schemeClr val="bg1"/>
                </a:solidFill>
              </a:rPr>
              <a:t>return [of the stolen maiden] occurs, 35 shillings and 15 shillings to the king</a:t>
            </a:r>
            <a:r>
              <a:rPr lang="en-US" sz="2000" dirty="0" smtClean="0">
                <a:solidFill>
                  <a:schemeClr val="bg1"/>
                </a:solidFill>
              </a:rPr>
              <a:t>.</a:t>
            </a:r>
          </a:p>
          <a:p>
            <a:endParaRPr lang="en-US" sz="500" dirty="0">
              <a:solidFill>
                <a:schemeClr val="bg1"/>
              </a:solidFill>
            </a:endParaRPr>
          </a:p>
          <a:p>
            <a:r>
              <a:rPr lang="en-US" sz="2000" dirty="0">
                <a:solidFill>
                  <a:schemeClr val="bg1"/>
                </a:solidFill>
              </a:rPr>
              <a:t>[Attenborough] 82. If a man forcibly carries off a maiden, [he shall pay] 50 shillings to her owner, and afterwards buy from the owner his consent</a:t>
            </a:r>
            <a:r>
              <a:rPr lang="en-US" sz="2000" dirty="0" smtClean="0">
                <a:solidFill>
                  <a:schemeClr val="bg1"/>
                </a:solidFill>
              </a:rPr>
              <a:t>.</a:t>
            </a:r>
          </a:p>
          <a:p>
            <a:endParaRPr lang="en-US" sz="500" dirty="0">
              <a:solidFill>
                <a:schemeClr val="bg1"/>
              </a:solidFill>
            </a:endParaRPr>
          </a:p>
          <a:p>
            <a:r>
              <a:rPr lang="en-US" sz="2000" dirty="0">
                <a:solidFill>
                  <a:schemeClr val="bg1"/>
                </a:solidFill>
              </a:rPr>
              <a:t>83. If she is betrothed, at a price, to another man, 20 shillings shall be paid as compensation</a:t>
            </a:r>
            <a:r>
              <a:rPr lang="en-US" sz="2000" dirty="0" smtClean="0">
                <a:solidFill>
                  <a:schemeClr val="bg1"/>
                </a:solidFill>
              </a:rPr>
              <a:t>.</a:t>
            </a:r>
          </a:p>
          <a:p>
            <a:endParaRPr lang="en-US" sz="500" dirty="0">
              <a:solidFill>
                <a:schemeClr val="bg1"/>
              </a:solidFill>
            </a:endParaRPr>
          </a:p>
          <a:p>
            <a:r>
              <a:rPr lang="en-US" sz="2000" dirty="0">
                <a:solidFill>
                  <a:schemeClr val="bg1"/>
                </a:solidFill>
              </a:rPr>
              <a:t>84. If she is brought back, 35 shillings shall be paid, and 15 shillings to the king</a:t>
            </a:r>
            <a:r>
              <a:rPr lang="en-US" sz="2000" dirty="0" smtClean="0">
                <a:solidFill>
                  <a:schemeClr val="bg1"/>
                </a:solidFill>
              </a:rPr>
              <a:t>.</a:t>
            </a:r>
            <a:endParaRPr lang="en-US" sz="2000" dirty="0">
              <a:solidFill>
                <a:schemeClr val="bg1"/>
              </a:solidFill>
            </a:endParaRPr>
          </a:p>
        </p:txBody>
      </p:sp>
    </p:spTree>
    <p:extLst>
      <p:ext uri="{BB962C8B-B14F-4D97-AF65-F5344CB8AC3E}">
        <p14:creationId xmlns:p14="http://schemas.microsoft.com/office/powerpoint/2010/main" val="1328120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46162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Abt 77 vs. LB 12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541421" y="754707"/>
            <a:ext cx="8518358" cy="400110"/>
          </a:xfrm>
          <a:prstGeom prst="rect">
            <a:avLst/>
          </a:prstGeom>
        </p:spPr>
        <p:txBody>
          <a:bodyPr wrap="square">
            <a:spAutoFit/>
          </a:bodyPr>
          <a:lstStyle/>
          <a:p>
            <a:endParaRPr lang="en-US" sz="2000" dirty="0">
              <a:solidFill>
                <a:schemeClr val="bg1"/>
              </a:solidFill>
            </a:endParaRPr>
          </a:p>
        </p:txBody>
      </p:sp>
      <p:sp>
        <p:nvSpPr>
          <p:cNvPr id="3" name="Rectangle 2"/>
          <p:cNvSpPr/>
          <p:nvPr/>
        </p:nvSpPr>
        <p:spPr>
          <a:xfrm>
            <a:off x="457200" y="754707"/>
            <a:ext cx="8518358" cy="5016758"/>
          </a:xfrm>
          <a:prstGeom prst="rect">
            <a:avLst/>
          </a:prstGeom>
        </p:spPr>
        <p:txBody>
          <a:bodyPr wrap="square">
            <a:spAutoFit/>
          </a:bodyPr>
          <a:lstStyle/>
          <a:p>
            <a:r>
              <a:rPr lang="en-US" sz="2000" i="1" dirty="0" smtClean="0">
                <a:solidFill>
                  <a:schemeClr val="bg1"/>
                </a:solidFill>
              </a:rPr>
              <a:t>Mægþman</a:t>
            </a:r>
            <a:r>
              <a:rPr lang="en-US" sz="2000" dirty="0">
                <a:solidFill>
                  <a:schemeClr val="bg1"/>
                </a:solidFill>
              </a:rPr>
              <a:t>, or the more common </a:t>
            </a:r>
            <a:r>
              <a:rPr lang="en-US" sz="2000" i="1" dirty="0">
                <a:solidFill>
                  <a:schemeClr val="bg1"/>
                </a:solidFill>
              </a:rPr>
              <a:t>mægþ</a:t>
            </a:r>
            <a:r>
              <a:rPr lang="en-US" sz="2000" dirty="0">
                <a:solidFill>
                  <a:schemeClr val="bg1"/>
                </a:solidFill>
              </a:rPr>
              <a:t>, is a young woman or a girl. The word does not have the emphasis on virginity that we tend to associate with the somewhat old-fashioned word ‘maiden</a:t>
            </a:r>
            <a:r>
              <a:rPr lang="en-US" sz="2000" dirty="0" smtClean="0">
                <a:solidFill>
                  <a:schemeClr val="bg1"/>
                </a:solidFill>
              </a:rPr>
              <a:t>’.</a:t>
            </a:r>
          </a:p>
          <a:p>
            <a:endParaRPr lang="en-US" sz="1000" dirty="0">
              <a:solidFill>
                <a:schemeClr val="bg1"/>
              </a:solidFill>
            </a:endParaRPr>
          </a:p>
          <a:p>
            <a:r>
              <a:rPr lang="en-US" sz="2000" i="1" dirty="0">
                <a:solidFill>
                  <a:schemeClr val="bg1"/>
                </a:solidFill>
              </a:rPr>
              <a:t>Nede</a:t>
            </a:r>
            <a:r>
              <a:rPr lang="en-US" sz="2000" dirty="0">
                <a:solidFill>
                  <a:schemeClr val="bg1"/>
                </a:solidFill>
              </a:rPr>
              <a:t> is our word ‘need’, but in Old English it means ‘force</a:t>
            </a:r>
            <a:r>
              <a:rPr lang="en-US" sz="2000" dirty="0" smtClean="0">
                <a:solidFill>
                  <a:schemeClr val="bg1"/>
                </a:solidFill>
              </a:rPr>
              <a:t>’.</a:t>
            </a:r>
          </a:p>
          <a:p>
            <a:endParaRPr lang="en-US" sz="1000" dirty="0">
              <a:solidFill>
                <a:schemeClr val="bg1"/>
              </a:solidFill>
            </a:endParaRPr>
          </a:p>
          <a:p>
            <a:r>
              <a:rPr lang="en-US" sz="2000" i="1" dirty="0">
                <a:solidFill>
                  <a:schemeClr val="bg1"/>
                </a:solidFill>
              </a:rPr>
              <a:t>Agende</a:t>
            </a:r>
            <a:r>
              <a:rPr lang="en-US" sz="2000" dirty="0">
                <a:solidFill>
                  <a:schemeClr val="bg1"/>
                </a:solidFill>
              </a:rPr>
              <a:t> is a property word. We can take it as meaning ‘owner’ so long as we remember that property concepts differ in different societies</a:t>
            </a:r>
            <a:r>
              <a:rPr lang="en-US" sz="2000" dirty="0" smtClean="0">
                <a:solidFill>
                  <a:schemeClr val="bg1"/>
                </a:solidFill>
              </a:rPr>
              <a:t>.</a:t>
            </a:r>
          </a:p>
          <a:p>
            <a:endParaRPr lang="en-US" sz="1000" dirty="0">
              <a:solidFill>
                <a:schemeClr val="bg1"/>
              </a:solidFill>
            </a:endParaRPr>
          </a:p>
          <a:p>
            <a:r>
              <a:rPr lang="en-US" sz="2000" i="1" dirty="0">
                <a:solidFill>
                  <a:schemeClr val="bg1"/>
                </a:solidFill>
              </a:rPr>
              <a:t>Sceat</a:t>
            </a:r>
            <a:r>
              <a:rPr lang="en-US" sz="2000" dirty="0">
                <a:solidFill>
                  <a:schemeClr val="bg1"/>
                </a:solidFill>
              </a:rPr>
              <a:t> in 77.1 Oliver translates as ‘goods’ and Attenborough as ‘price’. In fact, it means both</a:t>
            </a:r>
            <a:r>
              <a:rPr lang="en-US" sz="2000" dirty="0" smtClean="0">
                <a:solidFill>
                  <a:schemeClr val="bg1"/>
                </a:solidFill>
              </a:rPr>
              <a:t>.</a:t>
            </a:r>
          </a:p>
          <a:p>
            <a:endParaRPr lang="en-US" sz="1000" dirty="0">
              <a:solidFill>
                <a:schemeClr val="bg1"/>
              </a:solidFill>
            </a:endParaRPr>
          </a:p>
          <a:p>
            <a:r>
              <a:rPr lang="en-US" sz="2000" dirty="0">
                <a:solidFill>
                  <a:schemeClr val="bg1"/>
                </a:solidFill>
              </a:rPr>
              <a:t>The word </a:t>
            </a:r>
            <a:r>
              <a:rPr lang="en-US" sz="2000" i="1" dirty="0">
                <a:solidFill>
                  <a:schemeClr val="bg1"/>
                </a:solidFill>
              </a:rPr>
              <a:t>bewyddod</a:t>
            </a:r>
            <a:r>
              <a:rPr lang="en-US" sz="2000" dirty="0">
                <a:solidFill>
                  <a:schemeClr val="bg1"/>
                </a:solidFill>
              </a:rPr>
              <a:t>, which both Oliver and Attenborough translate as ‘betrothed’ is derived from the Old English </a:t>
            </a:r>
            <a:r>
              <a:rPr lang="en-US" sz="2000" dirty="0" smtClean="0">
                <a:solidFill>
                  <a:schemeClr val="bg1"/>
                </a:solidFill>
              </a:rPr>
              <a:t>word </a:t>
            </a:r>
            <a:r>
              <a:rPr lang="en-US" sz="2000" i="1" dirty="0">
                <a:solidFill>
                  <a:schemeClr val="bg1"/>
                </a:solidFill>
              </a:rPr>
              <a:t>wed</a:t>
            </a:r>
            <a:r>
              <a:rPr lang="en-US" sz="2000" dirty="0">
                <a:solidFill>
                  <a:schemeClr val="bg1"/>
                </a:solidFill>
              </a:rPr>
              <a:t>, which means ‘pledge’. It is found in our word ‘wedding</a:t>
            </a:r>
            <a:r>
              <a:rPr lang="en-US" sz="2000" dirty="0" smtClean="0">
                <a:solidFill>
                  <a:schemeClr val="bg1"/>
                </a:solidFill>
              </a:rPr>
              <a:t>’.</a:t>
            </a:r>
          </a:p>
          <a:p>
            <a:endParaRPr lang="en-US" sz="1000" dirty="0">
              <a:solidFill>
                <a:schemeClr val="bg1"/>
              </a:solidFill>
            </a:endParaRPr>
          </a:p>
          <a:p>
            <a:r>
              <a:rPr lang="en-US" sz="2000" dirty="0">
                <a:solidFill>
                  <a:schemeClr val="bg1"/>
                </a:solidFill>
              </a:rPr>
              <a:t>What </a:t>
            </a:r>
            <a:r>
              <a:rPr lang="en-US" sz="2000" i="1" dirty="0">
                <a:solidFill>
                  <a:schemeClr val="bg1"/>
                </a:solidFill>
              </a:rPr>
              <a:t>gængang</a:t>
            </a:r>
            <a:r>
              <a:rPr lang="en-US" sz="2000" dirty="0">
                <a:solidFill>
                  <a:schemeClr val="bg1"/>
                </a:solidFill>
              </a:rPr>
              <a:t> means is problematic, but both translators make the same guess, that it means ‘return’ or ‘brought back’, and that is probably right.</a:t>
            </a:r>
          </a:p>
        </p:txBody>
      </p:sp>
    </p:spTree>
    <p:extLst>
      <p:ext uri="{BB962C8B-B14F-4D97-AF65-F5344CB8AC3E}">
        <p14:creationId xmlns:p14="http://schemas.microsoft.com/office/powerpoint/2010/main" val="9704883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Abt 77 vs. LB 12 (cont’d)</a:t>
            </a:r>
            <a:endParaRPr lang="en-US" altLang="en-US" sz="2400" dirty="0"/>
          </a:p>
        </p:txBody>
      </p:sp>
      <p:sp>
        <p:nvSpPr>
          <p:cNvPr id="8" name="TextBox 7"/>
          <p:cNvSpPr txBox="1"/>
          <p:nvPr/>
        </p:nvSpPr>
        <p:spPr>
          <a:xfrm>
            <a:off x="457200" y="673769"/>
            <a:ext cx="8686800" cy="5632311"/>
          </a:xfrm>
          <a:prstGeom prst="rect">
            <a:avLst/>
          </a:prstGeom>
          <a:noFill/>
        </p:spPr>
        <p:txBody>
          <a:bodyPr wrap="square">
            <a:spAutoFit/>
          </a:bodyPr>
          <a:lstStyle/>
          <a:p>
            <a:pPr>
              <a:defRPr/>
            </a:pPr>
            <a:r>
              <a:rPr lang="en-US" sz="2000" dirty="0">
                <a:solidFill>
                  <a:schemeClr val="bg1"/>
                </a:solidFill>
              </a:rPr>
              <a:t>LB 12.1. If anyone shall steal (</a:t>
            </a:r>
            <a:r>
              <a:rPr lang="en-US" sz="2000" i="1" dirty="0">
                <a:solidFill>
                  <a:schemeClr val="bg1"/>
                </a:solidFill>
              </a:rPr>
              <a:t>rapuerit</a:t>
            </a:r>
            <a:r>
              <a:rPr lang="en-US" sz="2000" dirty="0">
                <a:solidFill>
                  <a:schemeClr val="bg1"/>
                </a:solidFill>
              </a:rPr>
              <a:t>) a girl (</a:t>
            </a:r>
            <a:r>
              <a:rPr lang="en-US" sz="2000" i="1" dirty="0">
                <a:solidFill>
                  <a:schemeClr val="bg1"/>
                </a:solidFill>
              </a:rPr>
              <a:t>puellam</a:t>
            </a:r>
            <a:r>
              <a:rPr lang="en-US" sz="2000" dirty="0">
                <a:solidFill>
                  <a:schemeClr val="bg1"/>
                </a:solidFill>
              </a:rPr>
              <a:t>), let him be compelled to pay the price (pretium) set for such a girl ninefold (</a:t>
            </a:r>
            <a:r>
              <a:rPr lang="en-US" sz="2000" i="1" dirty="0">
                <a:solidFill>
                  <a:schemeClr val="bg1"/>
                </a:solidFill>
              </a:rPr>
              <a:t>in novigildo</a:t>
            </a:r>
            <a:r>
              <a:rPr lang="en-US" sz="2000" dirty="0">
                <a:solidFill>
                  <a:schemeClr val="bg1"/>
                </a:solidFill>
              </a:rPr>
              <a:t>), and let him pay a fine to the amount of twelve </a:t>
            </a:r>
            <a:r>
              <a:rPr lang="en-US" sz="2000" i="1" dirty="0">
                <a:solidFill>
                  <a:schemeClr val="bg1"/>
                </a:solidFill>
              </a:rPr>
              <a:t>solidi</a:t>
            </a:r>
            <a:r>
              <a:rPr lang="en-US" sz="2000" dirty="0" smtClean="0">
                <a:solidFill>
                  <a:schemeClr val="bg1"/>
                </a:solidFill>
              </a:rPr>
              <a:t>.</a:t>
            </a:r>
          </a:p>
          <a:p>
            <a:pPr>
              <a:defRPr/>
            </a:pPr>
            <a:endParaRPr lang="en-US" sz="500" dirty="0">
              <a:solidFill>
                <a:schemeClr val="bg1"/>
              </a:solidFill>
            </a:endParaRPr>
          </a:p>
          <a:p>
            <a:pPr>
              <a:defRPr/>
            </a:pPr>
            <a:r>
              <a:rPr lang="en-US" sz="2000" dirty="0">
                <a:solidFill>
                  <a:schemeClr val="bg1"/>
                </a:solidFill>
              </a:rPr>
              <a:t>12.2. If a girl who has been seized returns uncorrupted to her parents (</a:t>
            </a:r>
            <a:r>
              <a:rPr lang="en-US" sz="2000" i="1" dirty="0">
                <a:solidFill>
                  <a:schemeClr val="bg1"/>
                </a:solidFill>
              </a:rPr>
              <a:t>parentes</a:t>
            </a:r>
            <a:r>
              <a:rPr lang="en-US" sz="2000" dirty="0">
                <a:solidFill>
                  <a:schemeClr val="bg1"/>
                </a:solidFill>
              </a:rPr>
              <a:t>), let the abductor compound six times the wergeld (</a:t>
            </a:r>
            <a:r>
              <a:rPr lang="en-US" sz="2000" i="1" dirty="0">
                <a:solidFill>
                  <a:schemeClr val="bg1"/>
                </a:solidFill>
              </a:rPr>
              <a:t>pretium</a:t>
            </a:r>
            <a:r>
              <a:rPr lang="en-US" sz="2000" dirty="0">
                <a:solidFill>
                  <a:schemeClr val="bg1"/>
                </a:solidFill>
              </a:rPr>
              <a:t>) of the girl; moreover, let the fine be set at twelve </a:t>
            </a:r>
            <a:r>
              <a:rPr lang="en-US" sz="2000" i="1" dirty="0">
                <a:solidFill>
                  <a:schemeClr val="bg1"/>
                </a:solidFill>
              </a:rPr>
              <a:t>solidi</a:t>
            </a:r>
            <a:r>
              <a:rPr lang="en-US" sz="2000" dirty="0" smtClean="0">
                <a:solidFill>
                  <a:schemeClr val="bg1"/>
                </a:solidFill>
              </a:rPr>
              <a:t>.</a:t>
            </a:r>
          </a:p>
          <a:p>
            <a:pPr>
              <a:defRPr/>
            </a:pPr>
            <a:endParaRPr lang="en-US" sz="500" dirty="0">
              <a:solidFill>
                <a:schemeClr val="bg1"/>
              </a:solidFill>
            </a:endParaRPr>
          </a:p>
          <a:p>
            <a:pPr>
              <a:defRPr/>
            </a:pPr>
            <a:r>
              <a:rPr lang="en-US" sz="2000" dirty="0">
                <a:solidFill>
                  <a:schemeClr val="bg1"/>
                </a:solidFill>
              </a:rPr>
              <a:t>12.3. But if the abductor does not have the means to make the above-mentioned payment, let him be given over to the parents of the girl that they may have the power of doing to him whatever they choose</a:t>
            </a:r>
            <a:r>
              <a:rPr lang="en-US" sz="2000" dirty="0" smtClean="0">
                <a:solidFill>
                  <a:schemeClr val="bg1"/>
                </a:solidFill>
              </a:rPr>
              <a:t>.</a:t>
            </a:r>
          </a:p>
          <a:p>
            <a:pPr>
              <a:defRPr/>
            </a:pPr>
            <a:endParaRPr lang="en-US" sz="500" dirty="0">
              <a:solidFill>
                <a:schemeClr val="bg1"/>
              </a:solidFill>
            </a:endParaRPr>
          </a:p>
          <a:p>
            <a:pPr>
              <a:defRPr/>
            </a:pPr>
            <a:r>
              <a:rPr lang="en-US" sz="2000" dirty="0">
                <a:solidFill>
                  <a:schemeClr val="bg1"/>
                </a:solidFill>
              </a:rPr>
              <a:t>12.4. If, indeed, the girl seeks the man of her own will and comes to his house, and he has intercourse with her, let him pay her marriage price (</a:t>
            </a:r>
            <a:r>
              <a:rPr lang="en-US" sz="2000" i="1" dirty="0">
                <a:solidFill>
                  <a:schemeClr val="bg1"/>
                </a:solidFill>
              </a:rPr>
              <a:t>pretium nuptiale</a:t>
            </a:r>
            <a:r>
              <a:rPr lang="en-US" sz="2000" dirty="0">
                <a:solidFill>
                  <a:schemeClr val="bg1"/>
                </a:solidFill>
              </a:rPr>
              <a:t>) threefold; if moreover, she returns uncorrupted to her home, let her return with all blame removed from him (</a:t>
            </a:r>
            <a:r>
              <a:rPr lang="en-US" sz="2000" i="1" dirty="0">
                <a:solidFill>
                  <a:schemeClr val="bg1"/>
                </a:solidFill>
              </a:rPr>
              <a:t>remota omni calumnia</a:t>
            </a:r>
            <a:r>
              <a:rPr lang="en-US" sz="2000" dirty="0" smtClean="0">
                <a:solidFill>
                  <a:schemeClr val="bg1"/>
                </a:solidFill>
              </a:rPr>
              <a:t>).</a:t>
            </a:r>
          </a:p>
          <a:p>
            <a:pPr>
              <a:defRPr/>
            </a:pPr>
            <a:endParaRPr lang="en-US" sz="500" dirty="0">
              <a:solidFill>
                <a:schemeClr val="bg1"/>
              </a:solidFill>
            </a:endParaRPr>
          </a:p>
          <a:p>
            <a:pPr>
              <a:defRPr/>
            </a:pPr>
            <a:r>
              <a:rPr lang="en-US" sz="2000" dirty="0">
                <a:solidFill>
                  <a:schemeClr val="bg1"/>
                </a:solidFill>
              </a:rPr>
              <a:t>12.5. If indeed a Roman girl, without the consent or knowledge of her parents, unites in marriage with a Burgundian, let her know that she will have none of the property of her parents</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80295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Introduction (cont’d)</a:t>
            </a:r>
            <a:endParaRPr lang="en-US" altLang="en-US" sz="2400" dirty="0"/>
          </a:p>
        </p:txBody>
      </p:sp>
      <p:sp>
        <p:nvSpPr>
          <p:cNvPr id="8" name="TextBox 7"/>
          <p:cNvSpPr txBox="1"/>
          <p:nvPr/>
        </p:nvSpPr>
        <p:spPr>
          <a:xfrm>
            <a:off x="363682" y="872531"/>
            <a:ext cx="8780318" cy="5324535"/>
          </a:xfrm>
          <a:prstGeom prst="rect">
            <a:avLst/>
          </a:prstGeom>
          <a:noFill/>
        </p:spPr>
        <p:txBody>
          <a:bodyPr wrap="square">
            <a:spAutoFit/>
          </a:bodyPr>
          <a:lstStyle/>
          <a:p>
            <a:pPr marL="342900" indent="-342900">
              <a:buFont typeface="Arial" panose="020B0604020202020204" pitchFamily="34" charset="0"/>
              <a:buChar char="•"/>
              <a:defRPr/>
            </a:pPr>
            <a:r>
              <a:rPr lang="en-US" sz="2000" dirty="0">
                <a:solidFill>
                  <a:schemeClr val="bg1"/>
                </a:solidFill>
              </a:rPr>
              <a:t>The Burgundians crossed the Rhine sometime around 410 — kingdom centered in Worms, Speyer and Strasbourg (upper right-had corner and off the map), overthrown by the Huns (in Roman employ) c.436 — the remnants regathered as a federated people around Lake Geneva and under Gundobad (r. 474–516) established a kingdom up and down the Rhone. By 534 the kingdom was gone, divided among the Franks, but it retained in its northern part a territorial identity as Burgundy, throughout the Middle Ages and beyond</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i="1" dirty="0">
                <a:solidFill>
                  <a:schemeClr val="bg1"/>
                </a:solidFill>
              </a:rPr>
              <a:t>Territorial law and personal law</a:t>
            </a:r>
            <a:r>
              <a:rPr lang="en-US" sz="2000" dirty="0">
                <a:solidFill>
                  <a:schemeClr val="bg1"/>
                </a:solidFill>
              </a:rPr>
              <a:t>. The </a:t>
            </a:r>
            <a:r>
              <a:rPr lang="en-US" sz="2000" i="1" dirty="0">
                <a:solidFill>
                  <a:schemeClr val="bg1"/>
                </a:solidFill>
              </a:rPr>
              <a:t>Lex romana burgundionum </a:t>
            </a:r>
            <a:r>
              <a:rPr lang="en-US" sz="2000" dirty="0">
                <a:solidFill>
                  <a:schemeClr val="bg1"/>
                </a:solidFill>
              </a:rPr>
              <a:t>(LRB) for the Romans, the </a:t>
            </a:r>
            <a:r>
              <a:rPr lang="en-US" sz="2000" i="1" dirty="0">
                <a:solidFill>
                  <a:schemeClr val="bg1"/>
                </a:solidFill>
              </a:rPr>
              <a:t>Lex Burgundionum</a:t>
            </a:r>
            <a:r>
              <a:rPr lang="en-US" sz="2000" dirty="0">
                <a:solidFill>
                  <a:schemeClr val="bg1"/>
                </a:solidFill>
              </a:rPr>
              <a:t> (LB) for the Burgundians. Tit. 2–41 of the LB composed between 483, date of Euric’s Visigothic laws, and 501 first dated constitution. The LB remained in force after the fall of the kingdom as the </a:t>
            </a:r>
            <a:r>
              <a:rPr lang="en-US" sz="2000" i="1" dirty="0">
                <a:solidFill>
                  <a:schemeClr val="bg1"/>
                </a:solidFill>
              </a:rPr>
              <a:t>loi Gombette</a:t>
            </a:r>
            <a:r>
              <a:rPr lang="en-US" sz="2000" dirty="0">
                <a:solidFill>
                  <a:schemeClr val="bg1"/>
                </a:solidFill>
              </a:rPr>
              <a:t>. The date of the LRB is uncertain but it was almost certainly composed before 506, the date of the massive compilation of Roman material that goes under the name of the Visigothic king Alaric II.</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a:spLocks noChangeArrowheads="1"/>
          </p:cNvSpPr>
          <p:nvPr/>
        </p:nvSpPr>
        <p:spPr bwMode="auto">
          <a:xfrm flipV="1">
            <a:off x="-278296" y="355710"/>
            <a:ext cx="9422296"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smtClean="0">
                <a:ln>
                  <a:noFill/>
                </a:ln>
                <a:solidFill>
                  <a:schemeClr val="tx1"/>
                </a:solidFill>
                <a:effectLst/>
                <a:latin typeface="Arial" panose="020B0604020202020204" pitchFamily="34" charset="0"/>
                <a:ea typeface="Times New Roman" panose="02020603050405020304" pitchFamily="18" charset="0"/>
              </a:rPr>
              <a:t>“Pur avoider le stuffing del rolls ove multip</a:t>
            </a: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4447656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Abt 77 vs. LB 12 (cont’d)</a:t>
            </a:r>
            <a:endParaRPr lang="en-US" altLang="en-US" sz="2400" dirty="0"/>
          </a:p>
        </p:txBody>
      </p:sp>
      <p:sp>
        <p:nvSpPr>
          <p:cNvPr id="8" name="TextBox 7"/>
          <p:cNvSpPr txBox="1"/>
          <p:nvPr/>
        </p:nvSpPr>
        <p:spPr>
          <a:xfrm>
            <a:off x="457200" y="673769"/>
            <a:ext cx="8686800" cy="5940088"/>
          </a:xfrm>
          <a:prstGeom prst="rect">
            <a:avLst/>
          </a:prstGeom>
          <a:noFill/>
        </p:spPr>
        <p:txBody>
          <a:bodyPr wrap="square">
            <a:spAutoFit/>
          </a:bodyPr>
          <a:lstStyle/>
          <a:p>
            <a:pPr>
              <a:defRPr/>
            </a:pPr>
            <a:r>
              <a:rPr lang="en-US" sz="2000" i="1" smtClean="0">
                <a:solidFill>
                  <a:schemeClr val="bg1"/>
                </a:solidFill>
              </a:rPr>
              <a:t>Rapere</a:t>
            </a:r>
            <a:r>
              <a:rPr lang="en-US" sz="2000" smtClean="0">
                <a:solidFill>
                  <a:schemeClr val="bg1"/>
                </a:solidFill>
              </a:rPr>
              <a:t> </a:t>
            </a:r>
            <a:r>
              <a:rPr lang="en-US" sz="2000">
                <a:solidFill>
                  <a:schemeClr val="bg1"/>
                </a:solidFill>
              </a:rPr>
              <a:t>(of which </a:t>
            </a:r>
            <a:r>
              <a:rPr lang="en-US" sz="2000" i="1">
                <a:solidFill>
                  <a:schemeClr val="bg1"/>
                </a:solidFill>
              </a:rPr>
              <a:t>rapuerit </a:t>
            </a:r>
            <a:r>
              <a:rPr lang="en-US" sz="2000">
                <a:solidFill>
                  <a:schemeClr val="bg1"/>
                </a:solidFill>
              </a:rPr>
              <a:t>is a form) in classical Latin means to take, frequently to take by force. It does not mean ‘rape’ in the modern </a:t>
            </a:r>
            <a:r>
              <a:rPr lang="en-US" sz="2000">
                <a:solidFill>
                  <a:schemeClr val="bg1"/>
                </a:solidFill>
              </a:rPr>
              <a:t>English </a:t>
            </a:r>
            <a:r>
              <a:rPr lang="en-US" sz="2000" smtClean="0">
                <a:solidFill>
                  <a:schemeClr val="bg1"/>
                </a:solidFill>
              </a:rPr>
              <a:t>sense. </a:t>
            </a:r>
            <a:r>
              <a:rPr lang="en-US" sz="2000">
                <a:solidFill>
                  <a:schemeClr val="bg1"/>
                </a:solidFill>
              </a:rPr>
              <a:t>Hence, the use of </a:t>
            </a:r>
            <a:r>
              <a:rPr lang="en-US" sz="2000" i="1">
                <a:solidFill>
                  <a:schemeClr val="bg1"/>
                </a:solidFill>
              </a:rPr>
              <a:t>rapuerit</a:t>
            </a:r>
            <a:r>
              <a:rPr lang="en-US" sz="2000">
                <a:solidFill>
                  <a:schemeClr val="bg1"/>
                </a:solidFill>
              </a:rPr>
              <a:t> here probably corresponds </a:t>
            </a:r>
            <a:r>
              <a:rPr lang="en-US" sz="2000">
                <a:solidFill>
                  <a:schemeClr val="bg1"/>
                </a:solidFill>
              </a:rPr>
              <a:t>to </a:t>
            </a:r>
            <a:r>
              <a:rPr lang="en-US" sz="2000" smtClean="0">
                <a:solidFill>
                  <a:schemeClr val="bg1"/>
                </a:solidFill>
              </a:rPr>
              <a:t>in </a:t>
            </a:r>
            <a:r>
              <a:rPr lang="en-US" sz="2000">
                <a:solidFill>
                  <a:schemeClr val="bg1"/>
                </a:solidFill>
              </a:rPr>
              <a:t>the </a:t>
            </a:r>
            <a:r>
              <a:rPr lang="en-US" sz="2000" i="1">
                <a:solidFill>
                  <a:schemeClr val="bg1"/>
                </a:solidFill>
              </a:rPr>
              <a:t>nede genimeþ </a:t>
            </a:r>
            <a:r>
              <a:rPr lang="en-US" sz="2000" smtClean="0">
                <a:solidFill>
                  <a:schemeClr val="bg1"/>
                </a:solidFill>
              </a:rPr>
              <a:t>Æthelberht </a:t>
            </a:r>
            <a:r>
              <a:rPr lang="en-US" sz="2000">
                <a:solidFill>
                  <a:schemeClr val="bg1"/>
                </a:solidFill>
              </a:rPr>
              <a:t>laws, and has the same </a:t>
            </a:r>
            <a:r>
              <a:rPr lang="en-US" sz="2000">
                <a:solidFill>
                  <a:schemeClr val="bg1"/>
                </a:solidFill>
              </a:rPr>
              <a:t>ambiguities</a:t>
            </a:r>
            <a:r>
              <a:rPr lang="en-US" sz="2000" i="1" smtClean="0">
                <a:solidFill>
                  <a:schemeClr val="bg1"/>
                </a:solidFill>
              </a:rPr>
              <a:t>.</a:t>
            </a:r>
            <a:r>
              <a:rPr lang="en-US" sz="2000" i="1">
                <a:solidFill>
                  <a:schemeClr val="bg1"/>
                </a:solidFill>
              </a:rPr>
              <a:t> </a:t>
            </a:r>
            <a:endParaRPr lang="en-US" sz="2000" i="1" smtClean="0">
              <a:solidFill>
                <a:schemeClr val="bg1"/>
              </a:solidFill>
            </a:endParaRPr>
          </a:p>
          <a:p>
            <a:pPr>
              <a:defRPr/>
            </a:pPr>
            <a:endParaRPr lang="en-US" sz="500" i="1" smtClean="0">
              <a:solidFill>
                <a:schemeClr val="bg1"/>
              </a:solidFill>
            </a:endParaRPr>
          </a:p>
          <a:p>
            <a:pPr>
              <a:defRPr/>
            </a:pPr>
            <a:r>
              <a:rPr lang="en-US" sz="2000" i="1" smtClean="0">
                <a:solidFill>
                  <a:schemeClr val="bg1"/>
                </a:solidFill>
              </a:rPr>
              <a:t>Puella</a:t>
            </a:r>
            <a:r>
              <a:rPr lang="en-US" sz="2000" smtClean="0">
                <a:solidFill>
                  <a:schemeClr val="bg1"/>
                </a:solidFill>
              </a:rPr>
              <a:t> </a:t>
            </a:r>
            <a:r>
              <a:rPr lang="en-US" sz="2000" dirty="0">
                <a:solidFill>
                  <a:schemeClr val="bg1"/>
                </a:solidFill>
              </a:rPr>
              <a:t>(</a:t>
            </a:r>
            <a:r>
              <a:rPr lang="en-US" sz="2000" i="1" dirty="0">
                <a:solidFill>
                  <a:schemeClr val="bg1"/>
                </a:solidFill>
              </a:rPr>
              <a:t>puellam</a:t>
            </a:r>
            <a:r>
              <a:rPr lang="en-US" sz="2000" dirty="0">
                <a:solidFill>
                  <a:schemeClr val="bg1"/>
                </a:solidFill>
              </a:rPr>
              <a:t> in the accusative) in Latin is a ‘girl’. The implied age-range may not go quite so high as the Old English </a:t>
            </a:r>
            <a:r>
              <a:rPr lang="en-US" sz="2000" i="1">
                <a:solidFill>
                  <a:schemeClr val="bg1"/>
                </a:solidFill>
              </a:rPr>
              <a:t>mægþ</a:t>
            </a:r>
            <a:r>
              <a:rPr lang="en-US" sz="2000" i="1" smtClean="0">
                <a:solidFill>
                  <a:schemeClr val="bg1"/>
                </a:solidFill>
              </a:rPr>
              <a:t>,</a:t>
            </a:r>
            <a:endParaRPr lang="en-US" sz="2000" dirty="0" smtClean="0">
              <a:solidFill>
                <a:schemeClr val="bg1"/>
              </a:solidFill>
            </a:endParaRPr>
          </a:p>
          <a:p>
            <a:pPr>
              <a:defRPr/>
            </a:pPr>
            <a:endParaRPr lang="en-US" sz="500" dirty="0">
              <a:solidFill>
                <a:schemeClr val="bg1"/>
              </a:solidFill>
            </a:endParaRPr>
          </a:p>
          <a:p>
            <a:pPr>
              <a:defRPr/>
            </a:pPr>
            <a:r>
              <a:rPr lang="en-US" sz="2000" i="1" dirty="0">
                <a:solidFill>
                  <a:schemeClr val="bg1"/>
                </a:solidFill>
              </a:rPr>
              <a:t>Pretium</a:t>
            </a:r>
            <a:r>
              <a:rPr lang="en-US" sz="2000" dirty="0">
                <a:solidFill>
                  <a:schemeClr val="bg1"/>
                </a:solidFill>
              </a:rPr>
              <a:t> in Latin means ‘price</a:t>
            </a:r>
            <a:r>
              <a:rPr lang="en-US" sz="2000">
                <a:solidFill>
                  <a:schemeClr val="bg1"/>
                </a:solidFill>
              </a:rPr>
              <a:t>’. </a:t>
            </a:r>
            <a:r>
              <a:rPr lang="en-US" sz="2000" smtClean="0">
                <a:solidFill>
                  <a:schemeClr val="bg1"/>
                </a:solidFill>
              </a:rPr>
              <a:t>Both 12.1 and 12.2 use </a:t>
            </a:r>
            <a:r>
              <a:rPr lang="en-US" sz="2000" dirty="0">
                <a:solidFill>
                  <a:schemeClr val="bg1"/>
                </a:solidFill>
              </a:rPr>
              <a:t>the </a:t>
            </a:r>
            <a:r>
              <a:rPr lang="en-US" sz="2000">
                <a:solidFill>
                  <a:schemeClr val="bg1"/>
                </a:solidFill>
              </a:rPr>
              <a:t>same </a:t>
            </a:r>
            <a:r>
              <a:rPr lang="en-US" sz="2000" smtClean="0">
                <a:solidFill>
                  <a:schemeClr val="bg1"/>
                </a:solidFill>
              </a:rPr>
              <a:t>wordl.The texts do </a:t>
            </a:r>
            <a:r>
              <a:rPr lang="en-US" sz="2000" dirty="0">
                <a:solidFill>
                  <a:schemeClr val="bg1"/>
                </a:solidFill>
              </a:rPr>
              <a:t>not say wergeld as the translation does. Elsewhere the laws seems to give us wergelds for free people: 150 for the lowest class, 200 for the middle class, and 300 for the highest class. The </a:t>
            </a:r>
            <a:r>
              <a:rPr lang="en-US" sz="2000" i="1" dirty="0">
                <a:solidFill>
                  <a:schemeClr val="bg1"/>
                </a:solidFill>
              </a:rPr>
              <a:t>pretium</a:t>
            </a:r>
            <a:r>
              <a:rPr lang="en-US" sz="2000" dirty="0">
                <a:solidFill>
                  <a:schemeClr val="bg1"/>
                </a:solidFill>
              </a:rPr>
              <a:t> of 12.1 and 12.2 is almost certainly the same thing as the marriage price (</a:t>
            </a:r>
            <a:r>
              <a:rPr lang="en-US" sz="2000" i="1" dirty="0">
                <a:solidFill>
                  <a:schemeClr val="bg1"/>
                </a:solidFill>
              </a:rPr>
              <a:t>pretium nuptiale</a:t>
            </a:r>
            <a:r>
              <a:rPr lang="en-US" sz="2000" dirty="0">
                <a:solidFill>
                  <a:schemeClr val="bg1"/>
                </a:solidFill>
              </a:rPr>
              <a:t>) of 12.4. Whether the </a:t>
            </a:r>
            <a:r>
              <a:rPr lang="en-US" sz="2000" i="1" dirty="0">
                <a:solidFill>
                  <a:schemeClr val="bg1"/>
                </a:solidFill>
              </a:rPr>
              <a:t>pretium nuptiale </a:t>
            </a:r>
            <a:r>
              <a:rPr lang="en-US" sz="2000" dirty="0">
                <a:solidFill>
                  <a:schemeClr val="bg1"/>
                </a:solidFill>
              </a:rPr>
              <a:t>was equal to the woman’s wergeld </a:t>
            </a:r>
            <a:r>
              <a:rPr lang="en-US" sz="2000">
                <a:solidFill>
                  <a:schemeClr val="bg1"/>
                </a:solidFill>
              </a:rPr>
              <a:t>seems </a:t>
            </a:r>
            <a:r>
              <a:rPr lang="en-US" sz="2000" smtClean="0">
                <a:solidFill>
                  <a:schemeClr val="bg1"/>
                </a:solidFill>
              </a:rPr>
              <a:t>highly unlikely</a:t>
            </a:r>
            <a:r>
              <a:rPr lang="en-US" sz="2000" dirty="0" smtClean="0">
                <a:solidFill>
                  <a:schemeClr val="bg1"/>
                </a:solidFill>
              </a:rPr>
              <a:t>.</a:t>
            </a:r>
          </a:p>
          <a:p>
            <a:pPr>
              <a:defRPr/>
            </a:pPr>
            <a:endParaRPr lang="en-US" sz="500" dirty="0">
              <a:solidFill>
                <a:schemeClr val="bg1"/>
              </a:solidFill>
            </a:endParaRPr>
          </a:p>
          <a:p>
            <a:pPr>
              <a:defRPr/>
            </a:pPr>
            <a:r>
              <a:rPr lang="en-US" sz="2000" i="1" dirty="0">
                <a:solidFill>
                  <a:schemeClr val="bg1"/>
                </a:solidFill>
              </a:rPr>
              <a:t>In novigildo</a:t>
            </a:r>
            <a:r>
              <a:rPr lang="en-US" sz="2000" dirty="0">
                <a:solidFill>
                  <a:schemeClr val="bg1"/>
                </a:solidFill>
              </a:rPr>
              <a:t> is </a:t>
            </a:r>
            <a:r>
              <a:rPr lang="en-US" sz="2000">
                <a:solidFill>
                  <a:schemeClr val="bg1"/>
                </a:solidFill>
              </a:rPr>
              <a:t>not </a:t>
            </a:r>
            <a:r>
              <a:rPr lang="en-US" sz="2000" smtClean="0">
                <a:solidFill>
                  <a:schemeClr val="bg1"/>
                </a:solidFill>
              </a:rPr>
              <a:t>classical </a:t>
            </a:r>
            <a:r>
              <a:rPr lang="en-US" sz="2000" dirty="0">
                <a:solidFill>
                  <a:schemeClr val="bg1"/>
                </a:solidFill>
              </a:rPr>
              <a:t>Latin, but it almost certainly means ‘ninefold’ as in the translation. ‘Six times’ and ‘threefold’ in the later provisions </a:t>
            </a:r>
            <a:r>
              <a:rPr lang="en-US" sz="2000">
                <a:solidFill>
                  <a:schemeClr val="bg1"/>
                </a:solidFill>
              </a:rPr>
              <a:t>use </a:t>
            </a:r>
            <a:r>
              <a:rPr lang="en-US" sz="2000" smtClean="0">
                <a:solidFill>
                  <a:schemeClr val="bg1"/>
                </a:solidFill>
              </a:rPr>
              <a:t>classical </a:t>
            </a:r>
            <a:r>
              <a:rPr lang="en-US" sz="2000" dirty="0">
                <a:solidFill>
                  <a:schemeClr val="bg1"/>
                </a:solidFill>
              </a:rPr>
              <a:t>Latin expressions, though not the same ones.</a:t>
            </a:r>
          </a:p>
          <a:p>
            <a:pPr>
              <a:defRPr/>
            </a:pPr>
            <a:endParaRPr lang="en-US" sz="500" dirty="0" smtClean="0">
              <a:solidFill>
                <a:schemeClr val="bg1"/>
              </a:solidFill>
            </a:endParaRPr>
          </a:p>
          <a:p>
            <a:pPr>
              <a:defRPr/>
            </a:pPr>
            <a:r>
              <a:rPr lang="en-US" sz="2000" i="1" dirty="0" smtClean="0">
                <a:solidFill>
                  <a:schemeClr val="bg1"/>
                </a:solidFill>
              </a:rPr>
              <a:t>Parentes</a:t>
            </a:r>
            <a:r>
              <a:rPr lang="en-US" sz="2000" dirty="0" smtClean="0">
                <a:solidFill>
                  <a:schemeClr val="bg1"/>
                </a:solidFill>
              </a:rPr>
              <a:t> </a:t>
            </a:r>
            <a:r>
              <a:rPr lang="en-US" sz="2000" dirty="0">
                <a:solidFill>
                  <a:schemeClr val="bg1"/>
                </a:solidFill>
              </a:rPr>
              <a:t>in Latin is wider than our ‘parents’. ‘Close kin’ probably translates it better</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529869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Abt 77 vs. LB 12 (cont’d)</a:t>
            </a:r>
            <a:endParaRPr lang="en-US" altLang="en-US" sz="2400" dirty="0"/>
          </a:p>
        </p:txBody>
      </p:sp>
      <p:sp>
        <p:nvSpPr>
          <p:cNvPr id="8" name="TextBox 7"/>
          <p:cNvSpPr txBox="1"/>
          <p:nvPr/>
        </p:nvSpPr>
        <p:spPr>
          <a:xfrm>
            <a:off x="457200" y="673769"/>
            <a:ext cx="8686800" cy="5170646"/>
          </a:xfrm>
          <a:prstGeom prst="rect">
            <a:avLst/>
          </a:prstGeom>
          <a:noFill/>
        </p:spPr>
        <p:txBody>
          <a:bodyPr wrap="square">
            <a:spAutoFit/>
          </a:bodyPr>
          <a:lstStyle/>
          <a:p>
            <a:pPr>
              <a:defRPr/>
            </a:pPr>
            <a:r>
              <a:rPr lang="en-US" sz="2000" i="1" dirty="0" smtClean="0">
                <a:solidFill>
                  <a:schemeClr val="bg1"/>
                </a:solidFill>
              </a:rPr>
              <a:t>Solidus</a:t>
            </a:r>
            <a:r>
              <a:rPr lang="en-US" sz="2000" dirty="0" smtClean="0">
                <a:solidFill>
                  <a:schemeClr val="bg1"/>
                </a:solidFill>
              </a:rPr>
              <a:t> </a:t>
            </a:r>
            <a:r>
              <a:rPr lang="en-US" sz="2000" dirty="0">
                <a:solidFill>
                  <a:schemeClr val="bg1"/>
                </a:solidFill>
              </a:rPr>
              <a:t>(plural </a:t>
            </a:r>
            <a:r>
              <a:rPr lang="en-US" sz="2000" i="1" dirty="0">
                <a:solidFill>
                  <a:schemeClr val="bg1"/>
                </a:solidFill>
              </a:rPr>
              <a:t>solidi</a:t>
            </a:r>
            <a:r>
              <a:rPr lang="en-US" sz="2000" dirty="0">
                <a:solidFill>
                  <a:schemeClr val="bg1"/>
                </a:solidFill>
              </a:rPr>
              <a:t>) is the Latin word for shilling. That does not mean that the shilling was worth the same in Kent around the year 600 as it was in Burgundy in 500, but that the values were thought of in the same terms may be suggested by the fact that wergeld for the highest class people is the same in both laws, 300</a:t>
            </a:r>
            <a:r>
              <a:rPr lang="en-US" sz="2000" dirty="0" smtClean="0">
                <a:solidFill>
                  <a:schemeClr val="bg1"/>
                </a:solidFill>
              </a:rPr>
              <a:t>.</a:t>
            </a:r>
          </a:p>
          <a:p>
            <a:pPr>
              <a:defRPr/>
            </a:pPr>
            <a:endParaRPr lang="en-US" sz="1000" dirty="0">
              <a:solidFill>
                <a:schemeClr val="bg1"/>
              </a:solidFill>
            </a:endParaRPr>
          </a:p>
          <a:p>
            <a:pPr>
              <a:defRPr/>
            </a:pPr>
            <a:r>
              <a:rPr lang="en-US" sz="2000" i="1" dirty="0">
                <a:solidFill>
                  <a:schemeClr val="bg1"/>
                </a:solidFill>
              </a:rPr>
              <a:t>Remota omni calumnia revertatur</a:t>
            </a:r>
            <a:r>
              <a:rPr lang="en-US" sz="2000" dirty="0">
                <a:solidFill>
                  <a:schemeClr val="bg1"/>
                </a:solidFill>
              </a:rPr>
              <a:t> in 12.4 might be better translated “let her return with no charges being brought.” That is to say, the law does not deal with this situation</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With all due caution, what can we get out of the comparison of the two provisions?  In abduction cases, the Burgundians have a clear distinction based on the will of the woman. Does Æthelberht have such a distinction? (What do you make of Æthelberht 77?) (There’s more about abduction in the Burgundian laws in later provisions. It’s a great paper topic</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With all due caution, is there are anything in the comparison that might be used to begin to make generalizations about what is typically ‘Germanic</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5286279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Abt 77 vs. LB 12 (cont’d)</a:t>
            </a:r>
            <a:endParaRPr lang="en-US" altLang="en-US" sz="2400" dirty="0"/>
          </a:p>
        </p:txBody>
      </p:sp>
      <p:sp>
        <p:nvSpPr>
          <p:cNvPr id="8" name="TextBox 7"/>
          <p:cNvSpPr txBox="1"/>
          <p:nvPr/>
        </p:nvSpPr>
        <p:spPr>
          <a:xfrm>
            <a:off x="457200" y="673769"/>
            <a:ext cx="8686800" cy="6093976"/>
          </a:xfrm>
          <a:prstGeom prst="rect">
            <a:avLst/>
          </a:prstGeom>
          <a:noFill/>
        </p:spPr>
        <p:txBody>
          <a:bodyPr wrap="square">
            <a:spAutoFit/>
          </a:bodyPr>
          <a:lstStyle/>
          <a:p>
            <a:pPr>
              <a:defRPr/>
            </a:pPr>
            <a:r>
              <a:rPr lang="en-US" sz="2000" dirty="0" smtClean="0">
                <a:solidFill>
                  <a:schemeClr val="bg1"/>
                </a:solidFill>
              </a:rPr>
              <a:t>Bride-price</a:t>
            </a:r>
            <a:r>
              <a:rPr lang="en-US" sz="2000" dirty="0">
                <a:solidFill>
                  <a:schemeClr val="bg1"/>
                </a:solidFill>
              </a:rPr>
              <a:t>, money paid to the kin of the bride. The kin-group of the bride owns something that the prospective groom has to pay for. Oliver (c. 77) suggests that what is owned is the bride’s </a:t>
            </a:r>
            <a:r>
              <a:rPr lang="en-US" sz="2000" i="1" dirty="0">
                <a:solidFill>
                  <a:schemeClr val="bg1"/>
                </a:solidFill>
              </a:rPr>
              <a:t>mund</a:t>
            </a:r>
            <a:r>
              <a:rPr lang="en-US" sz="2000" dirty="0">
                <a:solidFill>
                  <a:schemeClr val="bg1"/>
                </a:solidFill>
              </a:rPr>
              <a:t>, both the duty of protecting and the right to receive compensation if she is harmed. Bride-price (</a:t>
            </a:r>
            <a:r>
              <a:rPr lang="en-US" sz="2000" i="1" dirty="0">
                <a:solidFill>
                  <a:schemeClr val="bg1"/>
                </a:solidFill>
              </a:rPr>
              <a:t>pretium nuptiale</a:t>
            </a:r>
            <a:r>
              <a:rPr lang="en-US" sz="2000" dirty="0">
                <a:solidFill>
                  <a:schemeClr val="bg1"/>
                </a:solidFill>
              </a:rPr>
              <a:t>) also appears many times in the LB, including, as we have seen in tit. XII</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The compound word ‘morning-gift’ appears in both sets of laws (Abt 76.5 [</a:t>
            </a:r>
            <a:r>
              <a:rPr lang="en-US" sz="2000" i="1" dirty="0">
                <a:solidFill>
                  <a:schemeClr val="bg1"/>
                </a:solidFill>
              </a:rPr>
              <a:t>morgengyfe</a:t>
            </a:r>
            <a:r>
              <a:rPr lang="en-US" sz="2000" dirty="0">
                <a:solidFill>
                  <a:schemeClr val="bg1"/>
                </a:solidFill>
              </a:rPr>
              <a:t>], LB 42.2 [</a:t>
            </a:r>
            <a:r>
              <a:rPr lang="en-US" sz="2000" i="1" dirty="0">
                <a:solidFill>
                  <a:schemeClr val="bg1"/>
                </a:solidFill>
              </a:rPr>
              <a:t>morgengeba</a:t>
            </a:r>
            <a:r>
              <a:rPr lang="en-US" sz="2000" dirty="0">
                <a:solidFill>
                  <a:schemeClr val="bg1"/>
                </a:solidFill>
              </a:rPr>
              <a:t>, </a:t>
            </a:r>
            <a:r>
              <a:rPr lang="en-US" sz="2000" i="1" dirty="0">
                <a:solidFill>
                  <a:schemeClr val="bg1"/>
                </a:solidFill>
              </a:rPr>
              <a:t>morginegiva</a:t>
            </a:r>
            <a:r>
              <a:rPr lang="en-US" sz="2000" dirty="0">
                <a:solidFill>
                  <a:schemeClr val="bg1"/>
                </a:solidFill>
              </a:rPr>
              <a:t>]) and in the LB the Germanic word is used. It seems refer to a payment made not to the bride’s kin but to the bride herself after the couple have had sexual intercourse for the first time</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One could do a similar comparison with the provisions about divorce in the two laws. The Burgundians are clearly much  tougher on divorce by women than is Æthelberht. Indeed, it has been argued that there are no provisions on divorce by women in Æthelberht: the provisions in in Abt 76.3–76.5 that look as if they are about divorce are really about the situation where the husband has died. If that is right, what do we make of the fact that the Burgundian laws say a lot about divorce and Æthelberht nothing at all?</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0808810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Abt </a:t>
            </a:r>
            <a:r>
              <a:rPr lang="en-US" sz="2400" dirty="0" smtClean="0"/>
              <a:t>vs</a:t>
            </a:r>
            <a:r>
              <a:rPr lang="en-US" sz="2400" dirty="0"/>
              <a:t>. </a:t>
            </a:r>
            <a:r>
              <a:rPr lang="en-US" sz="2400" dirty="0" smtClean="0"/>
              <a:t>LB: broader comparisons</a:t>
            </a:r>
            <a:endParaRPr lang="en-US" altLang="en-US" sz="2400" dirty="0"/>
          </a:p>
        </p:txBody>
      </p:sp>
      <p:sp>
        <p:nvSpPr>
          <p:cNvPr id="8" name="TextBox 7"/>
          <p:cNvSpPr txBox="1"/>
          <p:nvPr/>
        </p:nvSpPr>
        <p:spPr>
          <a:xfrm>
            <a:off x="457200" y="770021"/>
            <a:ext cx="8686800" cy="5940088"/>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“if </a:t>
            </a:r>
            <a:r>
              <a:rPr lang="en-US" sz="2000" dirty="0" smtClean="0">
                <a:solidFill>
                  <a:schemeClr val="bg1"/>
                </a:solidFill>
              </a:rPr>
              <a:t>  . . then</a:t>
            </a:r>
            <a:r>
              <a:rPr lang="en-US" sz="2000" dirty="0">
                <a:solidFill>
                  <a:schemeClr val="bg1"/>
                </a:solidFill>
              </a:rPr>
              <a:t>” construction dominates in both laws but the LB is much more rhetorical</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Despite </a:t>
            </a:r>
            <a:r>
              <a:rPr lang="en-US" sz="2000" dirty="0">
                <a:solidFill>
                  <a:schemeClr val="bg1"/>
                </a:solidFill>
              </a:rPr>
              <a:t>what LB 2.1 says about execution, there are clear indications of a man-price (wergeld) in the Burgundian laws based on the status of the victim. Wergeld is a dominant idea in </a:t>
            </a:r>
            <a:r>
              <a:rPr lang="en-US" sz="2000" dirty="0" smtClean="0">
                <a:solidFill>
                  <a:schemeClr val="bg1"/>
                </a:solidFill>
              </a:rPr>
              <a:t>Abt.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Æthelberht’s </a:t>
            </a:r>
            <a:r>
              <a:rPr lang="en-US" sz="2000" dirty="0">
                <a:solidFill>
                  <a:schemeClr val="bg1"/>
                </a:solidFill>
              </a:rPr>
              <a:t>law are laws about compensation. This characteristic is less obvious in LB, but see the wergeld payments in LB 2.2 and the detailing of injuries to the teeth in tit. 26</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LB has much more on succession, courts and procedure than does Æthelberht</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There </a:t>
            </a:r>
            <a:r>
              <a:rPr lang="en-US" sz="2000" dirty="0">
                <a:solidFill>
                  <a:schemeClr val="bg1"/>
                </a:solidFill>
              </a:rPr>
              <a:t>is much more evidence of problems with status in LB than there is in Æthelberht</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LB does not have the concept of </a:t>
            </a:r>
            <a:r>
              <a:rPr lang="en-US" sz="2000" i="1" dirty="0">
                <a:solidFill>
                  <a:schemeClr val="bg1"/>
                </a:solidFill>
              </a:rPr>
              <a:t>mund</a:t>
            </a:r>
            <a:r>
              <a:rPr lang="en-US" sz="2000" dirty="0">
                <a:solidFill>
                  <a:schemeClr val="bg1"/>
                </a:solidFill>
              </a:rPr>
              <a:t> nor of peace. </a:t>
            </a:r>
            <a:r>
              <a:rPr lang="en-US" sz="2000" dirty="0" smtClean="0">
                <a:solidFill>
                  <a:schemeClr val="bg1"/>
                </a:solidFill>
              </a:rPr>
              <a:t>The former is quite prominent in Abt.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473039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8"/>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Abt </a:t>
            </a:r>
            <a:r>
              <a:rPr lang="en-US" sz="2400" dirty="0" smtClean="0"/>
              <a:t>vs</a:t>
            </a:r>
            <a:r>
              <a:rPr lang="en-US" sz="2400" dirty="0"/>
              <a:t>. </a:t>
            </a:r>
            <a:r>
              <a:rPr lang="en-US" sz="2400" dirty="0" smtClean="0"/>
              <a:t>LB: broader comparisons (cont’d)</a:t>
            </a:r>
            <a:endParaRPr lang="en-US" altLang="en-US" sz="2400" dirty="0"/>
          </a:p>
        </p:txBody>
      </p:sp>
      <p:sp>
        <p:nvSpPr>
          <p:cNvPr id="8" name="TextBox 7"/>
          <p:cNvSpPr txBox="1"/>
          <p:nvPr/>
        </p:nvSpPr>
        <p:spPr>
          <a:xfrm>
            <a:off x="457200" y="770021"/>
            <a:ext cx="8686800" cy="3170099"/>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There </a:t>
            </a:r>
            <a:r>
              <a:rPr lang="en-US" sz="2000" dirty="0">
                <a:solidFill>
                  <a:schemeClr val="bg1"/>
                </a:solidFill>
              </a:rPr>
              <a:t>is no evidence of influence of Roman law in Æthelberht. Direct influence of Roman law in the LB is hard to spot but it exists. That it is there is beyond doubt because the LRB has basically the same structure of titles, and it seems relatively clear that someone, at least at the start, was doing a comparative law number. There is no evidence of influence of Roman law in Æthelberht. The question is the influence of Roman ideas in LB is difficult to evaluate. How would you generalize about it</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As </a:t>
            </a:r>
            <a:r>
              <a:rPr lang="en-US" sz="2000" dirty="0">
                <a:solidFill>
                  <a:schemeClr val="bg1"/>
                </a:solidFill>
              </a:rPr>
              <a:t>we saw in the last lecture, there is some evidence of Celtic influence in Æthelberht’s Laws; there is none in the Burgundian Laws.</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5619331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35741"/>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Why were these laws written down?</a:t>
            </a:r>
            <a:endParaRPr lang="en-US" altLang="en-US" sz="2400" dirty="0"/>
          </a:p>
        </p:txBody>
      </p:sp>
      <p:sp>
        <p:nvSpPr>
          <p:cNvPr id="8" name="TextBox 7"/>
          <p:cNvSpPr txBox="1"/>
          <p:nvPr/>
        </p:nvSpPr>
        <p:spPr>
          <a:xfrm>
            <a:off x="457200" y="959500"/>
            <a:ext cx="8686800" cy="4708981"/>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An </a:t>
            </a:r>
            <a:r>
              <a:rPr lang="en-US" sz="2000" dirty="0">
                <a:solidFill>
                  <a:schemeClr val="bg1"/>
                </a:solidFill>
              </a:rPr>
              <a:t>expression of the Volk, the people?—the simplest counterargument to this is the virtually no one in Æthelbert’s Kent could read, much less write. The same could probably be said of the Burgundians in Gundobad’s Burgundy</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Mystification</a:t>
            </a:r>
            <a:r>
              <a:rPr lang="en-US" sz="2000" dirty="0">
                <a:solidFill>
                  <a:schemeClr val="bg1"/>
                </a:solidFill>
              </a:rPr>
              <a:t>? This is what kings were supposed to do. This is a harder argument to counter in the case of Æthelberht’s laws, but the archaisms in the language do suggest that at least for the bodily offenses there’s an oral substratum. We can’t see anything like that in the case of the Burgundian laws because it is not written in Burgundian, but there are some references to customs in it, such as that to the ‘way-tracker’ in XVI.3 that suggest that some elements in the laws are not totally made up. Some of what is not probably antedates the contact of the Germanic peoples with the Roman, the questions are both ‘how much’ and, even more, how much of it reflects actual practice</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38395322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35741"/>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Why were these laws written down? (cont’d)</a:t>
            </a:r>
            <a:endParaRPr lang="en-US" altLang="en-US" sz="2400" dirty="0"/>
          </a:p>
        </p:txBody>
      </p:sp>
      <p:sp>
        <p:nvSpPr>
          <p:cNvPr id="8" name="TextBox 7"/>
          <p:cNvSpPr txBox="1"/>
          <p:nvPr/>
        </p:nvSpPr>
        <p:spPr>
          <a:xfrm>
            <a:off x="457200" y="959500"/>
            <a:ext cx="8686800" cy="5478423"/>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Of </a:t>
            </a:r>
            <a:r>
              <a:rPr lang="en-US" sz="2000" dirty="0">
                <a:solidFill>
                  <a:schemeClr val="bg1"/>
                </a:solidFill>
              </a:rPr>
              <a:t>the numerous suggestions that Brian Simpson makes about Abt, we already suggested in the last lecture reasons that some of them cannot hold up. One suggestion that he did make about possible Celtic influence gave us more pause. His reference was to the Irish penitentials, and there is no doubt that they specify offenses in great detail and lay out penances for commission of them. They do, however, more than that. In the last lecture I read you a couple of provisions from an Irish penitential of a couple of centuries after Æthelberht on the topic of homicide, and it certainly looks like a Germanic laws with penance substituted for compensation payments. I also read you the provision from the same laws on the topic of envy, which I suggested arose in a more specifically penitential context in which the focus was very much on the intent of the wrongdoer</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a:solidFill>
                  <a:schemeClr val="bg1"/>
                </a:solidFill>
              </a:rPr>
              <a:t>There’s nothing of this latter in Æthelberht’s laws, but ideas about the primacy of intent in determining moral fault may have been working their way into the society and may have been reflected in the negotiations that are implied in a number of places in the laws</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90975470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35741"/>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Why were these laws written down? (cont’d)</a:t>
            </a:r>
            <a:endParaRPr lang="en-US" altLang="en-US" sz="2400" dirty="0"/>
          </a:p>
        </p:txBody>
      </p:sp>
      <p:sp>
        <p:nvSpPr>
          <p:cNvPr id="8" name="TextBox 7"/>
          <p:cNvSpPr txBox="1"/>
          <p:nvPr/>
        </p:nvSpPr>
        <p:spPr>
          <a:xfrm>
            <a:off x="457200" y="959500"/>
            <a:ext cx="8686800" cy="5016758"/>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But </a:t>
            </a:r>
            <a:r>
              <a:rPr lang="en-US" sz="2000" dirty="0">
                <a:solidFill>
                  <a:schemeClr val="bg1"/>
                </a:solidFill>
              </a:rPr>
              <a:t>the problem goes deeper than that. The minute that we realize that the LB, indeed, all Germanic laws, show the same feature of specifying offenses and outlining detailed penalties for them, we begin to realize that these features of Abt are not necessarily borrowed from the Celts. There were people of Celtic ancestry in Burgundy, but there is no evidence that the Gauls produced written native laws, and by the sixth century of our era probably no one in Burgundy spoke Gaulish. (Contrast Brittany, but Brittany is a long way from Burgundy</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late Patrick Wormald made an extensive study of the Anglo-Saxon laws. He collected some two hundred accounts of lawsuits from the Anglo-Saxon period. Not a single one cites any of the Anglo-Saxon laws, despite the fact that Anglo-Saxon kings continued to promulgate such laws into the 11th century. Not only were they promulgating them, but a number of manuscript copies survive, and a considerable amount of care is evident in their provisions. </a:t>
            </a:r>
            <a:r>
              <a:rPr lang="en-US" sz="2000" dirty="0" smtClean="0">
                <a:solidFill>
                  <a:schemeClr val="bg1"/>
                </a:solidFill>
              </a:rPr>
              <a:t>(cont’d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068088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335741"/>
            <a:ext cx="8686800" cy="41021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Why were these laws written down? (cont’d)</a:t>
            </a:r>
            <a:endParaRPr lang="en-US" altLang="en-US" sz="2400" dirty="0"/>
          </a:p>
        </p:txBody>
      </p:sp>
      <p:sp>
        <p:nvSpPr>
          <p:cNvPr id="8" name="TextBox 7"/>
          <p:cNvSpPr txBox="1"/>
          <p:nvPr/>
        </p:nvSpPr>
        <p:spPr>
          <a:xfrm>
            <a:off x="457200" y="959500"/>
            <a:ext cx="8686800" cy="5016758"/>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Wormald’s </a:t>
            </a:r>
            <a:r>
              <a:rPr lang="en-US" sz="2000" dirty="0">
                <a:solidFill>
                  <a:schemeClr val="bg1"/>
                </a:solidFill>
              </a:rPr>
              <a:t>view seems to have been that the Anglo-Saxon laws were an expression of value. This is how things ought to be. They may even have affected behavior, but they were not a solvent of controversies. It takes a while to wrap our minds around the notion that law is important but is not used to resolve disputes, but that seems to have been the situation in A-S England until quite late, and it may also have been the situation on the European continent for quite a long time</a:t>
            </a:r>
            <a:r>
              <a:rPr lang="en-US" sz="2000" dirty="0" smtClean="0">
                <a:solidFill>
                  <a:schemeClr val="bg1"/>
                </a:solidFill>
              </a:rPr>
              <a:t>.</a:t>
            </a:r>
          </a:p>
          <a:p>
            <a:pPr marL="342900" indent="-342900">
              <a:buFont typeface="Arial" panose="020B0604020202020204" pitchFamily="34" charset="0"/>
              <a:buChar char="•"/>
              <a:defRPr/>
            </a:pPr>
            <a:endParaRPr lang="en-US" sz="2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My </a:t>
            </a:r>
            <a:r>
              <a:rPr lang="en-US" sz="2000" dirty="0">
                <a:solidFill>
                  <a:schemeClr val="bg1"/>
                </a:solidFill>
              </a:rPr>
              <a:t>own view starts with Wormald and the almost total lack of evidence that these laws were ever enforced. We are looking here, I would suggest, at the beginnings of professionalization of the law. I have focused on speculations about how the laws were created. If I’m right, they do contain some genuine Germanic elements, but their real importance is that a rather small group of men have associated themselves with the king or others who are in power and have begun to think about and write down rules about how things ought to be.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836372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Titles in the LRB compared to the LB</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821219"/>
            <a:ext cx="8433881" cy="5539978"/>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bg1"/>
                </a:solidFill>
              </a:rPr>
              <a:t>There is an intimate structural relationship between the LRB and the LB. The LRB contains 47 titles. Some of them make use of recognized categories of Roman law; some of them do not. There is no discernable order to the titles</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a:solidFill>
                  <a:schemeClr val="bg1"/>
                </a:solidFill>
              </a:rPr>
              <a:t>Most of the provisions of the LRB contain references to known sources of Roman law. The most commonly cited are the Theodosian Code, the </a:t>
            </a:r>
            <a:r>
              <a:rPr lang="en-US" sz="2000" i="1" dirty="0">
                <a:solidFill>
                  <a:schemeClr val="bg1"/>
                </a:solidFill>
              </a:rPr>
              <a:t>Sentences</a:t>
            </a:r>
            <a:r>
              <a:rPr lang="en-US" sz="2000" dirty="0">
                <a:solidFill>
                  <a:schemeClr val="bg1"/>
                </a:solidFill>
              </a:rPr>
              <a:t> of Paul, a post-classical work that contains summaries of what, at least in some cases, seems to be material written by the classical jurist Paul, and the </a:t>
            </a:r>
            <a:r>
              <a:rPr lang="en-US" sz="2000" i="1" dirty="0">
                <a:solidFill>
                  <a:schemeClr val="bg1"/>
                </a:solidFill>
              </a:rPr>
              <a:t>Institutes</a:t>
            </a:r>
            <a:r>
              <a:rPr lang="en-US" sz="2000" dirty="0">
                <a:solidFill>
                  <a:schemeClr val="bg1"/>
                </a:solidFill>
              </a:rPr>
              <a:t> of Gaius, probably known to the author through an epitome. </a:t>
            </a:r>
            <a:endParaRPr lang="en-US" sz="2000" dirty="0" smtClean="0">
              <a:solidFill>
                <a:schemeClr val="bg1"/>
              </a:solidFill>
            </a:endParaRP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a:solidFill>
                  <a:schemeClr val="bg1"/>
                </a:solidFill>
              </a:rPr>
              <a:t>The core of the LB contains 42 titles (there are a number of later additions). There are no direct citations of Roman law, but the scheme of the titles clearly follows that of the LRB, though there are differences. The scheme of titles in the two codes is laid out on p. III–38 of the </a:t>
            </a:r>
            <a:r>
              <a:rPr lang="en-US" sz="2000" i="1" dirty="0">
                <a:solidFill>
                  <a:schemeClr val="bg1"/>
                </a:solidFill>
              </a:rPr>
              <a:t>Materials</a:t>
            </a:r>
            <a:r>
              <a:rPr lang="en-US" sz="2000" dirty="0">
                <a:solidFill>
                  <a:schemeClr val="bg1"/>
                </a:solidFill>
              </a:rPr>
              <a:t>. The  correspondence begins at the beginning:</a:t>
            </a:r>
          </a:p>
          <a:p>
            <a:pPr marL="342900" indent="-342900">
              <a:buFont typeface="Arial" panose="020B0604020202020204" pitchFamily="34" charset="0"/>
              <a:buChar char="•"/>
            </a:pPr>
            <a:r>
              <a:rPr lang="en-US" sz="1400" dirty="0" smtClean="0">
                <a:solidFill>
                  <a:schemeClr val="bg1"/>
                </a:solidFill>
              </a:rPr>
              <a:t>.</a:t>
            </a:r>
            <a:endParaRPr lang="en-US" sz="1400" dirty="0">
              <a:solidFill>
                <a:schemeClr val="bg1"/>
              </a:solidFill>
            </a:endParaRPr>
          </a:p>
        </p:txBody>
      </p:sp>
    </p:spTree>
    <p:extLst>
      <p:ext uri="{BB962C8B-B14F-4D97-AF65-F5344CB8AC3E}">
        <p14:creationId xmlns:p14="http://schemas.microsoft.com/office/powerpoint/2010/main" val="34710174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Titles in the LRB compared to the </a:t>
            </a:r>
            <a:r>
              <a:rPr lang="en-US" sz="2400" dirty="0" smtClean="0"/>
              <a:t>LB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821219"/>
            <a:ext cx="8433881" cy="5555367"/>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bg1"/>
                </a:solidFill>
              </a:rPr>
              <a:t>LRB 1. Concerning the gift of father or mother or the munificence of </a:t>
            </a:r>
            <a:r>
              <a:rPr lang="en-US" sz="2000" dirty="0" smtClean="0">
                <a:solidFill>
                  <a:schemeClr val="bg1"/>
                </a:solidFill>
              </a:rPr>
              <a:t>lords</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LB 1. Of the privilege of bestowing gifts permitted to fathers, and concerning royal gifts and </a:t>
            </a:r>
            <a:r>
              <a:rPr lang="en-US" sz="2000" dirty="0" smtClean="0">
                <a:solidFill>
                  <a:schemeClr val="bg1"/>
                </a:solidFill>
              </a:rPr>
              <a:t>gratuities</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LRB 2. Concerning </a:t>
            </a:r>
            <a:r>
              <a:rPr lang="en-US" sz="2000" dirty="0" smtClean="0">
                <a:solidFill>
                  <a:schemeClr val="bg1"/>
                </a:solidFill>
              </a:rPr>
              <a:t>homicides</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LB 2. Of murders (translation difference, it’s </a:t>
            </a:r>
            <a:r>
              <a:rPr lang="en-US" sz="2000" i="1" dirty="0">
                <a:solidFill>
                  <a:schemeClr val="bg1"/>
                </a:solidFill>
              </a:rPr>
              <a:t>De homicidiis </a:t>
            </a:r>
            <a:r>
              <a:rPr lang="en-US" sz="2000" dirty="0">
                <a:solidFill>
                  <a:schemeClr val="bg1"/>
                </a:solidFill>
              </a:rPr>
              <a:t>in the Latin of both</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LRB 3. Concerning grants of freedom </a:t>
            </a:r>
            <a:r>
              <a:rPr lang="en-US" sz="2000" dirty="0" smtClean="0">
                <a:solidFill>
                  <a:schemeClr val="bg1"/>
                </a:solidFill>
              </a:rPr>
              <a:t>(</a:t>
            </a:r>
            <a:r>
              <a:rPr lang="en-US" sz="2000" i="1" dirty="0" smtClean="0">
                <a:solidFill>
                  <a:schemeClr val="bg1"/>
                </a:solidFill>
              </a:rPr>
              <a:t>libertatibus</a:t>
            </a:r>
            <a:r>
              <a:rPr lang="en-US" sz="2000" dirty="0">
                <a:solidFill>
                  <a:schemeClr val="bg1"/>
                </a:solidFill>
              </a:rPr>
              <a:t>) [to slaves</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342900" indent="-342900">
              <a:buFont typeface="Arial" panose="020B0604020202020204" pitchFamily="34" charset="0"/>
              <a:buChar char="•"/>
            </a:pPr>
            <a:r>
              <a:rPr lang="en-US" sz="2000" dirty="0">
                <a:solidFill>
                  <a:schemeClr val="bg1"/>
                </a:solidFill>
              </a:rPr>
              <a:t>LB 3. Of the emancipation (</a:t>
            </a:r>
            <a:r>
              <a:rPr lang="en-US" sz="2000" i="1" dirty="0">
                <a:solidFill>
                  <a:schemeClr val="bg1"/>
                </a:solidFill>
              </a:rPr>
              <a:t>De libertatibus</a:t>
            </a:r>
            <a:r>
              <a:rPr lang="en-US" sz="2000" dirty="0">
                <a:solidFill>
                  <a:schemeClr val="bg1"/>
                </a:solidFill>
              </a:rPr>
              <a:t>) (of our slaves) </a:t>
            </a:r>
            <a:r>
              <a:rPr lang="en-US" sz="2000" dirty="0" smtClean="0">
                <a:solidFill>
                  <a:schemeClr val="bg1"/>
                </a:solidFill>
              </a:rPr>
              <a:t>[the </a:t>
            </a:r>
            <a:r>
              <a:rPr lang="en-US" sz="2000" dirty="0">
                <a:solidFill>
                  <a:schemeClr val="bg1"/>
                </a:solidFill>
              </a:rPr>
              <a:t>parenthetical is only in some manuscripts</a:t>
            </a:r>
            <a:r>
              <a:rPr lang="en-US" sz="2000" dirty="0" smtClean="0">
                <a:solidFill>
                  <a:schemeClr val="bg1"/>
                </a:solidFill>
              </a:rPr>
              <a:t>.]</a:t>
            </a:r>
          </a:p>
          <a:p>
            <a:pPr marL="342900" indent="-342900">
              <a:buFont typeface="Arial" panose="020B0604020202020204" pitchFamily="34" charset="0"/>
              <a:buChar char="•"/>
            </a:pPr>
            <a:endParaRPr lang="en-US" sz="2000" dirty="0">
              <a:solidFill>
                <a:schemeClr val="bg1"/>
              </a:solidFill>
            </a:endParaRPr>
          </a:p>
          <a:p>
            <a:r>
              <a:rPr lang="en-US" sz="2000" dirty="0">
                <a:solidFill>
                  <a:schemeClr val="bg1"/>
                </a:solidFill>
              </a:rPr>
              <a:t>There would definitely seem to be comparative work going on here. The Burgundians have a more elaborate law of delicts. The Romans a more elaborate law of property and procedure. At some point around LB 42 the systematic comparison stopped, but this did not prevent the author of the LB from devising titles that fitted the Roman titles later.</a:t>
            </a:r>
          </a:p>
        </p:txBody>
      </p:sp>
    </p:spTree>
    <p:extLst>
      <p:ext uri="{BB962C8B-B14F-4D97-AF65-F5344CB8AC3E}">
        <p14:creationId xmlns:p14="http://schemas.microsoft.com/office/powerpoint/2010/main" val="39775899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Titles in the LRB compared to the LB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433881" cy="3785652"/>
          </a:xfrm>
          <a:prstGeom prst="rect">
            <a:avLst/>
          </a:prstGeom>
          <a:noFill/>
        </p:spPr>
        <p:txBody>
          <a:bodyPr wrap="square" rtlCol="0">
            <a:spAutoFit/>
          </a:bodyPr>
          <a:lstStyle/>
          <a:p>
            <a:r>
              <a:rPr lang="en-US" sz="2000" dirty="0">
                <a:solidFill>
                  <a:schemeClr val="bg1"/>
                </a:solidFill>
              </a:rPr>
              <a:t>That comparative work was going on suggests that the LB is unlikely to have been the work of Burgundians. It seems far more likely to have been the work of Romans who knew something about Roman law and were in the employ of the Burgundians. Their command of Roman law was not super, but more or less what we would expect of provincial lawyers cut off from all but their very basic sources</a:t>
            </a:r>
            <a:r>
              <a:rPr lang="en-US" sz="2000" dirty="0" smtClean="0">
                <a:solidFill>
                  <a:schemeClr val="bg1"/>
                </a:solidFill>
              </a:rPr>
              <a:t>.</a:t>
            </a:r>
          </a:p>
          <a:p>
            <a:endParaRPr lang="en-US" sz="2000" dirty="0">
              <a:solidFill>
                <a:schemeClr val="bg1"/>
              </a:solidFill>
            </a:endParaRPr>
          </a:p>
          <a:p>
            <a:r>
              <a:rPr lang="en-US" sz="2000" dirty="0">
                <a:solidFill>
                  <a:schemeClr val="bg1"/>
                </a:solidFill>
              </a:rPr>
              <a:t>The comparative effort in which they engaged is quite remarkable. It has recently been suggested that it was done by a man named Syagrius, who is praised by a contemporary for his knowledge of Burgundian. I think it unlikely that it was Syagrius, but the fact that Syagrius is known to have mastered Burgundian shows what was possible.</a:t>
            </a: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S</a:t>
            </a:r>
            <a:r>
              <a:rPr lang="en-US" sz="2400" dirty="0" smtClean="0"/>
              <a:t>pecific </a:t>
            </a:r>
            <a:r>
              <a:rPr lang="en-US" sz="2400" dirty="0"/>
              <a:t>comparisons of the two </a:t>
            </a:r>
            <a:r>
              <a:rPr lang="en-US" sz="2400" dirty="0" smtClean="0"/>
              <a:t>laws: homicide</a:t>
            </a:r>
            <a:endParaRPr lang="en-US" altLang="en-US" sz="2400" dirty="0"/>
          </a:p>
        </p:txBody>
      </p:sp>
      <p:sp>
        <p:nvSpPr>
          <p:cNvPr id="8" name="TextBox 7"/>
          <p:cNvSpPr txBox="1"/>
          <p:nvPr/>
        </p:nvSpPr>
        <p:spPr>
          <a:xfrm>
            <a:off x="457200" y="673769"/>
            <a:ext cx="8686800" cy="4785926"/>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LRB </a:t>
            </a:r>
            <a:r>
              <a:rPr lang="en-US" sz="2000" dirty="0">
                <a:solidFill>
                  <a:schemeClr val="bg1"/>
                </a:solidFill>
              </a:rPr>
              <a:t>tit. 2.1: “A man who commits homicide, be he freeborn or slave, if they are [</a:t>
            </a:r>
            <a:r>
              <a:rPr lang="en-US" sz="2000" i="1" dirty="0">
                <a:solidFill>
                  <a:schemeClr val="bg1"/>
                </a:solidFill>
              </a:rPr>
              <a:t>sic</a:t>
            </a:r>
            <a:r>
              <a:rPr lang="en-US" sz="2000" dirty="0">
                <a:solidFill>
                  <a:schemeClr val="bg1"/>
                </a:solidFill>
              </a:rPr>
              <a:t>] found outside of a church, shall be condemned to death</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LB </a:t>
            </a:r>
            <a:r>
              <a:rPr lang="en-US" sz="2000" dirty="0">
                <a:solidFill>
                  <a:schemeClr val="bg1"/>
                </a:solidFill>
              </a:rPr>
              <a:t>tit. 2.1: “If anyone presumes with boldness or rashness bent on injury to kill a native freeman of our people of any nation or a servant of the king, in any case a man of a barbarian tribe, let him make restitution (</a:t>
            </a:r>
            <a:r>
              <a:rPr lang="en-US" sz="2000" i="1" dirty="0">
                <a:solidFill>
                  <a:schemeClr val="bg1"/>
                </a:solidFill>
              </a:rPr>
              <a:t>conponat</a:t>
            </a:r>
            <a:r>
              <a:rPr lang="en-US" sz="2000" dirty="0">
                <a:solidFill>
                  <a:schemeClr val="bg1"/>
                </a:solidFill>
              </a:rPr>
              <a:t>) for the committed crime not otherwise than by the shedding of his own blood.”</a:t>
            </a:r>
          </a:p>
          <a:p>
            <a:pPr>
              <a:defRPr/>
            </a:pPr>
            <a:endParaRPr lang="en-US" sz="2000" dirty="0" smtClean="0">
              <a:solidFill>
                <a:schemeClr val="bg1"/>
              </a:solidFill>
            </a:endParaRPr>
          </a:p>
          <a:p>
            <a:pPr>
              <a:defRPr/>
            </a:pPr>
            <a:r>
              <a:rPr lang="en-US" sz="2000" dirty="0" smtClean="0">
                <a:solidFill>
                  <a:schemeClr val="bg1"/>
                </a:solidFill>
              </a:rPr>
              <a:t>There </a:t>
            </a:r>
            <a:r>
              <a:rPr lang="en-US" sz="2000" dirty="0">
                <a:solidFill>
                  <a:schemeClr val="bg1"/>
                </a:solidFill>
              </a:rPr>
              <a:t>are textual problems with both provisions. The LRB has a rather obvious mistake in the Latin, a plural verb in the subordinate clause where we expect a singular. In the case of the LB it’s not entirely clear whether the qualifying phrase ‘in any case a man of a barbarian tribe’, modifies the most immediate referent, a servant or a slave of the king, or whether it is supposed to go back to the perpetrator of the offense. Probably it is the latter</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521950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Specific </a:t>
            </a:r>
            <a:r>
              <a:rPr lang="en-US" sz="2400" dirty="0"/>
              <a:t>comparisons of the two </a:t>
            </a:r>
            <a:r>
              <a:rPr lang="en-US" sz="2400" dirty="0" smtClean="0"/>
              <a:t>laws: homicide (cont’d)</a:t>
            </a:r>
            <a:endParaRPr lang="en-US" altLang="en-US" sz="2400" dirty="0"/>
          </a:p>
        </p:txBody>
      </p:sp>
      <p:sp>
        <p:nvSpPr>
          <p:cNvPr id="8" name="TextBox 7"/>
          <p:cNvSpPr txBox="1"/>
          <p:nvPr/>
        </p:nvSpPr>
        <p:spPr>
          <a:xfrm>
            <a:off x="457200" y="673769"/>
            <a:ext cx="8686800" cy="5940088"/>
          </a:xfrm>
          <a:prstGeom prst="rect">
            <a:avLst/>
          </a:prstGeom>
          <a:noFill/>
        </p:spPr>
        <p:txBody>
          <a:bodyPr wrap="square">
            <a:spAutoFit/>
          </a:bodyPr>
          <a:lstStyle/>
          <a:p>
            <a:pPr>
              <a:defRPr/>
            </a:pPr>
            <a:r>
              <a:rPr lang="en-US" sz="2000" dirty="0" smtClean="0">
                <a:solidFill>
                  <a:schemeClr val="bg1"/>
                </a:solidFill>
              </a:rPr>
              <a:t>There </a:t>
            </a:r>
            <a:r>
              <a:rPr lang="en-US" sz="2000" dirty="0">
                <a:solidFill>
                  <a:schemeClr val="bg1"/>
                </a:solidFill>
              </a:rPr>
              <a:t>are textual problems with both provisions. The LRB has a rather obvious mistake in the Latin, a plural verb in the subordinate clause where we expect a singular. In the case of the LB it’s not entirely clear whether the qualifying phrase ‘in any case a man of a barbarian tribe’, modifies the most immediate referent, a servant or a slave of the king, or whether it is supposed to go back to the perpetrator of the offense. Probably it is the latter</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The substantive difference between the two provisions is substantial. The most obvious one is that the provision in the LB seems to specify that the homicide has to be intentional “with boldness or rashness bent on injury” while that in the LRB does not. It is unlikely just any homicide would result in the death penalty for a Romance-speaker</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But for the Burgundians this has to be said. Indeed, the notion of a death penalty for homicide may be new for the Burgundians, at least as something that is expressed in the law. Notice that the word used is ‘make restitution’. We might suggest that the death penalty for intentional homicides is being incorporated in a legal system that thinks in terms of compensation not punishment. </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927177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Specific </a:t>
            </a:r>
            <a:r>
              <a:rPr lang="en-US" sz="2400" dirty="0"/>
              <a:t>comparisons of the two </a:t>
            </a:r>
            <a:r>
              <a:rPr lang="en-US" sz="2400" dirty="0" smtClean="0"/>
              <a:t>laws: homicide (cont’d)</a:t>
            </a:r>
            <a:endParaRPr lang="en-US" altLang="en-US" sz="2400" dirty="0"/>
          </a:p>
        </p:txBody>
      </p:sp>
      <p:sp>
        <p:nvSpPr>
          <p:cNvPr id="8" name="TextBox 7"/>
          <p:cNvSpPr txBox="1"/>
          <p:nvPr/>
        </p:nvSpPr>
        <p:spPr>
          <a:xfrm>
            <a:off x="457200" y="890338"/>
            <a:ext cx="8686800" cy="1323439"/>
          </a:xfrm>
          <a:prstGeom prst="rect">
            <a:avLst/>
          </a:prstGeom>
          <a:noFill/>
        </p:spPr>
        <p:txBody>
          <a:bodyPr wrap="square">
            <a:spAutoFit/>
          </a:bodyPr>
          <a:lstStyle/>
          <a:p>
            <a:pPr>
              <a:defRPr/>
            </a:pPr>
            <a:r>
              <a:rPr lang="en-US" sz="2000" dirty="0" smtClean="0">
                <a:solidFill>
                  <a:schemeClr val="bg1"/>
                </a:solidFill>
              </a:rPr>
              <a:t>There </a:t>
            </a:r>
            <a:r>
              <a:rPr lang="en-US" sz="2000" dirty="0">
                <a:solidFill>
                  <a:schemeClr val="bg1"/>
                </a:solidFill>
              </a:rPr>
              <a:t>is also a clear reference in the LRB to sanctuary in a church. This is a Christian idea, though it may have some roots in Roman law. It’s not in the LB and may not apply to them. They were Arians not orthodox Christians at the time.</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034209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69925</TotalTime>
  <Words>6816</Words>
  <Application>Microsoft Office PowerPoint</Application>
  <PresentationFormat>On-screen Show (4:3)</PresentationFormat>
  <Paragraphs>321</Paragraphs>
  <Slides>38</Slides>
  <Notes>37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38</vt:i4>
      </vt:variant>
    </vt:vector>
  </HeadingPairs>
  <TitlesOfParts>
    <vt:vector size="41" baseType="lpstr">
      <vt:lpstr>Arial</vt:lpstr>
      <vt:lpstr>Times New Roman</vt:lpstr>
      <vt:lpstr>bilder constitutionalism</vt:lpstr>
      <vt:lpstr>PowerPoint Presentation</vt:lpstr>
      <vt:lpstr>Introduction: the kingdom of Burgundy, c. 500</vt:lpstr>
      <vt:lpstr>Introduction (cont’d)</vt:lpstr>
      <vt:lpstr>Titles in the LRB compared to the LB</vt:lpstr>
      <vt:lpstr>Titles in the LRB compared to the LB (cont’d)</vt:lpstr>
      <vt:lpstr>Titles in the LRB compared to the LB (cont’d)</vt:lpstr>
      <vt:lpstr>Specific comparisons of the two laws: homicide</vt:lpstr>
      <vt:lpstr>Specific comparisons of the two laws: homicide (cont’d)</vt:lpstr>
      <vt:lpstr>Specific comparisons of the two laws: homicide (cont’d)</vt:lpstr>
      <vt:lpstr>Specific comparisons of the two laws: proof</vt:lpstr>
      <vt:lpstr>Specific comparisons of the two laws: furtum prohibitum</vt:lpstr>
      <vt:lpstr>Specific comparisons of the two laws: furtum prohibitum (cont’d)</vt:lpstr>
      <vt:lpstr>Specific comparisons of the two laws: furtum prohibitum (cont’d)</vt:lpstr>
      <vt:lpstr>Specific comparisons of the two laws: damage by animals</vt:lpstr>
      <vt:lpstr>Specific comparisons: damage by animals (cont’d)</vt:lpstr>
      <vt:lpstr>Specific comparisons: damage by animals (cont’d)</vt:lpstr>
      <vt:lpstr>Specific comparisons of the two laws: divorce</vt:lpstr>
      <vt:lpstr>Specific comparisons of the two laws: divorce (cont’d)</vt:lpstr>
      <vt:lpstr>Specific comparisons of the two laws: divorce (cont’d)</vt:lpstr>
      <vt:lpstr>Æthelberht’s and the Burgundian laws compared</vt:lpstr>
      <vt:lpstr>Æthelberht’s and the Burgundian laws compared (cont’d)</vt:lpstr>
      <vt:lpstr>Language comparisons: Abt 72</vt:lpstr>
      <vt:lpstr>Language comparisons: Abt 72 (cont’d)</vt:lpstr>
      <vt:lpstr>Language comparisons: Abt 72 (cont’d)</vt:lpstr>
      <vt:lpstr>Different types of comparisons</vt:lpstr>
      <vt:lpstr>Different types of comparisons (cont’d)</vt:lpstr>
      <vt:lpstr>Abt 77 vs. LB 12</vt:lpstr>
      <vt:lpstr>Abt 77 vs. LB 12 (cont’d)</vt:lpstr>
      <vt:lpstr>Abt 77 vs. LB 12 (cont’d)</vt:lpstr>
      <vt:lpstr>Abt 77 vs. LB 12 (cont’d)</vt:lpstr>
      <vt:lpstr>Abt 77 vs. LB 12 (cont’d)</vt:lpstr>
      <vt:lpstr>Abt 77 vs. LB 12 (cont’d)</vt:lpstr>
      <vt:lpstr>Abt vs. LB: broader comparisons</vt:lpstr>
      <vt:lpstr>Abt vs. LB: broader comparisons (cont’d)</vt:lpstr>
      <vt:lpstr>Why were these laws written down?</vt:lpstr>
      <vt:lpstr>Why were these laws written down? (cont’d)</vt:lpstr>
      <vt:lpstr>Why were these laws written down? (cont’d)</vt:lpstr>
      <vt:lpstr>Why were these laws written down?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899</cp:revision>
  <dcterms:created xsi:type="dcterms:W3CDTF">2007-01-08T17:13:49Z</dcterms:created>
  <dcterms:modified xsi:type="dcterms:W3CDTF">2021-12-27T16:39:16Z</dcterms:modified>
</cp:coreProperties>
</file>