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83" r:id="rId2"/>
    <p:sldId id="631" r:id="rId3"/>
    <p:sldId id="425" r:id="rId4"/>
    <p:sldId id="619" r:id="rId5"/>
    <p:sldId id="620" r:id="rId6"/>
    <p:sldId id="621" r:id="rId7"/>
    <p:sldId id="471" r:id="rId8"/>
    <p:sldId id="622" r:id="rId9"/>
    <p:sldId id="632" r:id="rId10"/>
    <p:sldId id="623" r:id="rId11"/>
    <p:sldId id="612" r:id="rId12"/>
    <p:sldId id="614" r:id="rId13"/>
    <p:sldId id="584" r:id="rId14"/>
    <p:sldId id="615" r:id="rId15"/>
    <p:sldId id="625" r:id="rId16"/>
    <p:sldId id="626" r:id="rId17"/>
    <p:sldId id="627" r:id="rId18"/>
    <p:sldId id="628" r:id="rId19"/>
    <p:sldId id="597" r:id="rId20"/>
    <p:sldId id="586" r:id="rId21"/>
    <p:sldId id="624" r:id="rId22"/>
    <p:sldId id="616" r:id="rId23"/>
    <p:sldId id="629" r:id="rId24"/>
    <p:sldId id="617" r:id="rId25"/>
    <p:sldId id="630" r:id="rId26"/>
    <p:sldId id="633" r:id="rId27"/>
    <p:sldId id="634" r:id="rId28"/>
    <p:sldId id="635" r:id="rId29"/>
    <p:sldId id="636" r:id="rId30"/>
    <p:sldId id="637" r:id="rId31"/>
    <p:sldId id="638" r:id="rId32"/>
    <p:sldId id="639" r:id="rId33"/>
    <p:sldId id="640" r:id="rId34"/>
    <p:sldId id="641" r:id="rId35"/>
    <p:sldId id="642" r:id="rId36"/>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98" d="100"/>
          <a:sy n="98" d="100"/>
        </p:scale>
        <p:origin x="5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3435372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1168087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644824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954194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1443815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846254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3341163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1321026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3393168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12474342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3749983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1492525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2845734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35770299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34193454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9487300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17447759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14220050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3440759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29697579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20151259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8749140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26612013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9736021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2042094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011390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167661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00557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1722260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628540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02.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The Legacy of the Ancient World</a:t>
            </a:r>
            <a:r>
              <a:rPr lang="en-US" altLang="en-US" sz="2400" smtClean="0"/>
              <a:t>: Roman Law</a:t>
            </a:r>
            <a:r>
              <a:rPr lang="en-US" altLang="en-US" dirty="0"/>
              <a:t/>
            </a:r>
            <a:br>
              <a:rPr lang="en-US" altLang="en-US" dirty="0"/>
            </a:br>
            <a:r>
              <a:rPr lang="en-US" altLang="en-US"/>
              <a:t>Lecture </a:t>
            </a:r>
            <a:r>
              <a:rPr lang="en-US" altLang="en-US" smtClean="0"/>
              <a:t>2</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583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a:t>
            </a:r>
            <a:r>
              <a:rPr lang="en-US" sz="2400" i="1"/>
              <a:t>Institutes</a:t>
            </a:r>
            <a:r>
              <a:rPr lang="en-US" sz="2400"/>
              <a:t> (cont’d)</a:t>
            </a:r>
            <a:endParaRPr lang="en-US" altLang="en-US" sz="2400" dirty="0"/>
          </a:p>
        </p:txBody>
      </p:sp>
      <p:sp>
        <p:nvSpPr>
          <p:cNvPr id="8" name="TextBox 7"/>
          <p:cNvSpPr txBox="1"/>
          <p:nvPr/>
        </p:nvSpPr>
        <p:spPr>
          <a:xfrm>
            <a:off x="457200" y="1239934"/>
            <a:ext cx="8447088" cy="707886"/>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JI. 1.2.12: “The whole of the law which we observe relates either to persons, or to things, or to actions.”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5" name="TextBox 3"/>
          <p:cNvSpPr txBox="1">
            <a:spLocks noChangeArrowheads="1"/>
          </p:cNvSpPr>
          <p:nvPr/>
        </p:nvSpPr>
        <p:spPr bwMode="auto">
          <a:xfrm>
            <a:off x="686780" y="3745486"/>
            <a:ext cx="276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persons (JI.1.3–1.26)</a:t>
            </a:r>
            <a:endParaRPr lang="en-US" altLang="en-US" sz="1800" b="1">
              <a:solidFill>
                <a:schemeClr val="bg1"/>
              </a:solidFill>
            </a:endParaRPr>
          </a:p>
        </p:txBody>
      </p:sp>
      <p:sp>
        <p:nvSpPr>
          <p:cNvPr id="6" name="TextBox 4"/>
          <p:cNvSpPr txBox="1">
            <a:spLocks noChangeArrowheads="1"/>
          </p:cNvSpPr>
          <p:nvPr/>
        </p:nvSpPr>
        <p:spPr bwMode="auto">
          <a:xfrm>
            <a:off x="3834792" y="3745486"/>
            <a:ext cx="2124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things (JI.2.1–4.5)</a:t>
            </a:r>
            <a:endParaRPr lang="en-US" altLang="en-US" sz="1800" b="1">
              <a:solidFill>
                <a:schemeClr val="bg1"/>
              </a:solidFill>
            </a:endParaRPr>
          </a:p>
        </p:txBody>
      </p:sp>
      <p:sp>
        <p:nvSpPr>
          <p:cNvPr id="7" name="TextBox 7"/>
          <p:cNvSpPr txBox="1">
            <a:spLocks noChangeArrowheads="1"/>
          </p:cNvSpPr>
          <p:nvPr/>
        </p:nvSpPr>
        <p:spPr bwMode="auto">
          <a:xfrm>
            <a:off x="6508142" y="3745486"/>
            <a:ext cx="251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actions (JI.4.6–4.18)</a:t>
            </a:r>
            <a:endParaRPr lang="en-US" altLang="en-US" sz="1800" b="1">
              <a:solidFill>
                <a:schemeClr val="bg1"/>
              </a:solidFill>
            </a:endParaRPr>
          </a:p>
        </p:txBody>
      </p:sp>
      <p:sp>
        <p:nvSpPr>
          <p:cNvPr id="9" name="TextBox 11"/>
          <p:cNvSpPr txBox="1">
            <a:spLocks noChangeArrowheads="1"/>
          </p:cNvSpPr>
          <p:nvPr/>
        </p:nvSpPr>
        <p:spPr bwMode="auto">
          <a:xfrm>
            <a:off x="3572855" y="2343057"/>
            <a:ext cx="2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all law</a:t>
            </a:r>
            <a:endParaRPr lang="en-US" altLang="en-US" sz="1800" b="1">
              <a:solidFill>
                <a:schemeClr val="bg1"/>
              </a:solidFill>
            </a:endParaRPr>
          </a:p>
        </p:txBody>
      </p:sp>
      <p:cxnSp>
        <p:nvCxnSpPr>
          <p:cNvPr id="10" name="Straight Arrow Connector 9"/>
          <p:cNvCxnSpPr>
            <a:cxnSpLocks/>
            <a:stCxn id="5" idx="0"/>
            <a:endCxn id="9" idx="2"/>
          </p:cNvCxnSpPr>
          <p:nvPr/>
        </p:nvCxnSpPr>
        <p:spPr>
          <a:xfrm flipV="1">
            <a:off x="2067905" y="2712389"/>
            <a:ext cx="2829719" cy="103309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a:stCxn id="6" idx="0"/>
            <a:endCxn id="9" idx="2"/>
          </p:cNvCxnSpPr>
          <p:nvPr/>
        </p:nvCxnSpPr>
        <p:spPr>
          <a:xfrm flipV="1">
            <a:off x="4896830" y="2712389"/>
            <a:ext cx="794" cy="103309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57200" y="4754843"/>
            <a:ext cx="8447088" cy="1938992"/>
          </a:xfrm>
          <a:prstGeom prst="rect">
            <a:avLst/>
          </a:prstGeom>
          <a:noFill/>
        </p:spPr>
        <p:txBody>
          <a:bodyPr wrap="square">
            <a:spAutoFit/>
          </a:bodyPr>
          <a:lstStyle/>
          <a:p>
            <a:pPr>
              <a:defRPr/>
            </a:pPr>
            <a:r>
              <a:rPr lang="en-US" sz="2000" smtClean="0">
                <a:solidFill>
                  <a:schemeClr val="bg1"/>
                </a:solidFill>
              </a:rPr>
              <a:t>This is structural. It gives us the outline for the rest of the work. The </a:t>
            </a:r>
            <a:r>
              <a:rPr lang="en-US" sz="2000">
                <a:solidFill>
                  <a:schemeClr val="bg1"/>
                </a:solidFill>
              </a:rPr>
              <a:t>law of ‘things’ is broader than our ‘property’. It includes our property, but it also includes succession (our wills and trusts), and obligations (our contract and tort; what J. calls contract and delict). In modern terms the first category is capacity; the second category is substantive rights and duties; the third is remedies. Who, what and how vindicated.</a:t>
            </a:r>
            <a:endParaRPr lang="en-US" sz="2000" dirty="0">
              <a:solidFill>
                <a:schemeClr val="bg1"/>
              </a:solidFill>
            </a:endParaRPr>
          </a:p>
        </p:txBody>
      </p:sp>
      <p:cxnSp>
        <p:nvCxnSpPr>
          <p:cNvPr id="13" name="Straight Arrow Connector 12"/>
          <p:cNvCxnSpPr>
            <a:cxnSpLocks/>
          </p:cNvCxnSpPr>
          <p:nvPr/>
        </p:nvCxnSpPr>
        <p:spPr>
          <a:xfrm flipH="1" flipV="1">
            <a:off x="4897624" y="2712389"/>
            <a:ext cx="2869406" cy="103309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8161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65084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(cont’d)</a:t>
            </a:r>
            <a:endParaRPr lang="en-US" altLang="en-US" sz="2400" dirty="0"/>
          </a:p>
        </p:txBody>
      </p:sp>
      <p:sp>
        <p:nvSpPr>
          <p:cNvPr id="8" name="TextBox 7"/>
          <p:cNvSpPr txBox="1"/>
          <p:nvPr/>
        </p:nvSpPr>
        <p:spPr>
          <a:xfrm>
            <a:off x="457200" y="1299410"/>
            <a:ext cx="8686800" cy="5478423"/>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legal realists of the first half of the last century taught us the danger of separating substantive rights from remedies. In Roman law, the sharp separation of the law of things from the law of actions was characteristic only of the institutional treatises and post-classical writing. The jurists of the Digest are acutely aware of the procedural implications of substantive rights and duties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If </a:t>
            </a:r>
            <a:r>
              <a:rPr lang="en-US" sz="2000">
                <a:solidFill>
                  <a:schemeClr val="bg1"/>
                </a:solidFill>
              </a:rPr>
              <a:t>we look at this trichotomy from a neo-Marxist viewpoint, we might say that its function </a:t>
            </a:r>
            <a:r>
              <a:rPr lang="en-US" sz="2000" smtClean="0">
                <a:solidFill>
                  <a:schemeClr val="bg1"/>
                </a:solidFill>
              </a:rPr>
              <a:t> is </a:t>
            </a:r>
            <a:r>
              <a:rPr lang="en-US" sz="2000">
                <a:solidFill>
                  <a:schemeClr val="bg1"/>
                </a:solidFill>
              </a:rPr>
              <a:t>to create a false consciousness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a:defRPr/>
            </a:pPr>
            <a:r>
              <a:rPr lang="en-US" sz="2000" smtClean="0">
                <a:solidFill>
                  <a:schemeClr val="bg1"/>
                </a:solidFill>
              </a:rPr>
              <a:t>Book </a:t>
            </a:r>
            <a:r>
              <a:rPr lang="en-US" sz="2000">
                <a:solidFill>
                  <a:schemeClr val="bg1"/>
                </a:solidFill>
              </a:rPr>
              <a:t>1. </a:t>
            </a:r>
            <a:r>
              <a:rPr lang="en-US" sz="2000" smtClean="0">
                <a:solidFill>
                  <a:schemeClr val="bg1"/>
                </a:solidFill>
              </a:rPr>
              <a:t>Persons</a:t>
            </a:r>
          </a:p>
          <a:p>
            <a:pPr>
              <a:defRPr/>
            </a:pPr>
            <a:endParaRPr lang="en-US" sz="1000">
              <a:solidFill>
                <a:schemeClr val="bg1"/>
              </a:solidFill>
            </a:endParaRPr>
          </a:p>
          <a:p>
            <a:pPr>
              <a:defRPr/>
            </a:pPr>
            <a:r>
              <a:rPr lang="en-US" sz="2000">
                <a:solidFill>
                  <a:schemeClr val="bg1"/>
                </a:solidFill>
              </a:rPr>
              <a:t>JI.1.3pr: :  “In the law of persons, then, the first division is into free men and slaves.” </a:t>
            </a:r>
            <a:endParaRPr lang="en-US" sz="2000" smtClean="0">
              <a:solidFill>
                <a:schemeClr val="bg1"/>
              </a:solidFill>
            </a:endParaRPr>
          </a:p>
          <a:p>
            <a:pPr>
              <a:defRPr/>
            </a:pPr>
            <a:endParaRPr lang="en-US" sz="1000">
              <a:solidFill>
                <a:schemeClr val="bg1"/>
              </a:solidFill>
            </a:endParaRPr>
          </a:p>
          <a:p>
            <a:pPr>
              <a:defRPr/>
            </a:pPr>
            <a:r>
              <a:rPr lang="en-US" sz="2000">
                <a:solidFill>
                  <a:schemeClr val="bg1"/>
                </a:solidFill>
              </a:rPr>
              <a:t>JI.1.8pr: “Another division of the law relating to persons classifies them as either independent (</a:t>
            </a:r>
            <a:r>
              <a:rPr lang="en-US" sz="2000" i="1">
                <a:solidFill>
                  <a:schemeClr val="bg1"/>
                </a:solidFill>
              </a:rPr>
              <a:t>sui iuris</a:t>
            </a:r>
            <a:r>
              <a:rPr lang="en-US" sz="2000">
                <a:solidFill>
                  <a:schemeClr val="bg1"/>
                </a:solidFill>
              </a:rPr>
              <a:t>) or dependent (</a:t>
            </a:r>
            <a:r>
              <a:rPr lang="en-US" sz="2000" i="1">
                <a:solidFill>
                  <a:schemeClr val="bg1"/>
                </a:solidFill>
              </a:rPr>
              <a:t>alieno iure subiecti</a:t>
            </a:r>
            <a:r>
              <a:rPr lang="en-US" sz="2000" smtClean="0">
                <a:solidFill>
                  <a:schemeClr val="bg1"/>
                </a:solidFill>
              </a:rPr>
              <a:t>).” </a:t>
            </a:r>
            <a:endParaRPr lang="en-US" sz="200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50821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064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a:t>
            </a:r>
            <a:r>
              <a:rPr lang="en-US" sz="2400" smtClean="0"/>
              <a:t>cont’d)</a:t>
            </a:r>
            <a:endParaRPr lang="en-US" altLang="en-US" sz="2400" dirty="0"/>
          </a:p>
        </p:txBody>
      </p:sp>
      <p:sp>
        <p:nvSpPr>
          <p:cNvPr id="8" name="TextBox 7"/>
          <p:cNvSpPr txBox="1"/>
          <p:nvPr/>
        </p:nvSpPr>
        <p:spPr>
          <a:xfrm>
            <a:off x="457200" y="622356"/>
            <a:ext cx="8686800" cy="6401753"/>
          </a:xfrm>
          <a:prstGeom prst="rect">
            <a:avLst/>
          </a:prstGeom>
          <a:noFill/>
        </p:spPr>
        <p:txBody>
          <a:bodyPr wrap="square">
            <a:spAutoFit/>
          </a:bodyPr>
          <a:lstStyle/>
          <a:p>
            <a:pPr>
              <a:defRPr/>
            </a:pPr>
            <a:r>
              <a:rPr lang="en-US" sz="2000" smtClean="0">
                <a:solidFill>
                  <a:schemeClr val="bg1"/>
                </a:solidFill>
              </a:rPr>
              <a:t>Books </a:t>
            </a:r>
            <a:r>
              <a:rPr lang="en-US" sz="2000">
                <a:solidFill>
                  <a:schemeClr val="bg1"/>
                </a:solidFill>
              </a:rPr>
              <a:t>2 and 3. “Things</a:t>
            </a:r>
            <a:r>
              <a:rPr lang="en-US" sz="2000" smtClean="0">
                <a:solidFill>
                  <a:schemeClr val="bg1"/>
                </a:solidFill>
              </a:rPr>
              <a:t>”</a:t>
            </a:r>
          </a:p>
          <a:p>
            <a:pP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JI.2.1pr: “In the preceding book we have expounded the law of Persons: now let us proceed to the law of Things. Of these, some admit of private ownership, while others, it is held, cannot belong to individuals: for some things are by natural law common to all, some are public, some belong to a society or corporation, and some belong to no one. But most things belong to individuals, being acquired by various titles, as will appear from what follows.” </a:t>
            </a:r>
            <a:endParaRPr lang="en-US" sz="2000" smtClean="0">
              <a:solidFill>
                <a:schemeClr val="bg1"/>
              </a:solidFill>
            </a:endParaRP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JI.2.9.6: “We proceed therefore to the titles whereby an aggregate of rights is acquired. If you become the successors, civil or praetorian, of a person deceased, or adopt an independent person by adrogation, or become assignees of a deceased’s estate in order to secure their liberty to slaves manumitted by his will, the whole estate of those persons is transferred to you in an aggregate mass</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JI.3.13pr, 2: “Let us now pass on to obligations. An obligation is a legal bond, with which we are bound by a necessity of performing some act according to the laws of our State. . . .  [T]hey are arranged in four classes, contractual, quasicontractual, delictal, and quasi-delictal.”</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08630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58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5" name="TextBox 4"/>
          <p:cNvSpPr txBox="1">
            <a:spLocks noChangeArrowheads="1"/>
          </p:cNvSpPr>
          <p:nvPr/>
        </p:nvSpPr>
        <p:spPr bwMode="auto">
          <a:xfrm>
            <a:off x="828675" y="2872495"/>
            <a:ext cx="1797050" cy="1077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a:solidFill>
                  <a:schemeClr val="bg1"/>
                </a:solidFill>
              </a:rPr>
              <a:t>acquisition of single things</a:t>
            </a:r>
          </a:p>
          <a:p>
            <a:pPr algn="ctr"/>
            <a:r>
              <a:rPr lang="en-US" altLang="en-US" sz="1600">
                <a:solidFill>
                  <a:schemeClr val="bg1"/>
                </a:solidFill>
              </a:rPr>
              <a:t/>
            </a:r>
            <a:br>
              <a:rPr lang="en-US" altLang="en-US" sz="1600">
                <a:solidFill>
                  <a:schemeClr val="bg1"/>
                </a:solidFill>
              </a:rPr>
            </a:br>
            <a:r>
              <a:rPr lang="en-US" altLang="en-US" sz="1600" smtClean="0">
                <a:solidFill>
                  <a:schemeClr val="bg1"/>
                </a:solidFill>
              </a:rPr>
              <a:t>JI.2.1–2.9</a:t>
            </a:r>
            <a:endParaRPr lang="en-US" altLang="en-US" sz="1600" b="1">
              <a:solidFill>
                <a:schemeClr val="bg1"/>
              </a:solidFill>
            </a:endParaRPr>
          </a:p>
        </p:txBody>
      </p:sp>
      <p:sp>
        <p:nvSpPr>
          <p:cNvPr id="6" name="TextBox 4"/>
          <p:cNvSpPr txBox="1">
            <a:spLocks noChangeArrowheads="1"/>
          </p:cNvSpPr>
          <p:nvPr/>
        </p:nvSpPr>
        <p:spPr bwMode="auto">
          <a:xfrm>
            <a:off x="2650419" y="2872495"/>
            <a:ext cx="3190685" cy="1077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a:solidFill>
                  <a:schemeClr val="bg1"/>
                </a:solidFill>
              </a:rPr>
              <a:t>acquisition </a:t>
            </a:r>
            <a:r>
              <a:rPr lang="en-US" altLang="en-US" sz="1600" b="1" i="1">
                <a:solidFill>
                  <a:schemeClr val="bg1"/>
                </a:solidFill>
              </a:rPr>
              <a:t>per universitatem </a:t>
            </a:r>
            <a:r>
              <a:rPr lang="en-US" altLang="en-US" sz="1600" b="1">
                <a:solidFill>
                  <a:schemeClr val="bg1"/>
                </a:solidFill>
              </a:rPr>
              <a:t>(including legacies and </a:t>
            </a:r>
            <a:r>
              <a:rPr lang="en-US" altLang="en-US" sz="1600" b="1" i="1">
                <a:solidFill>
                  <a:schemeClr val="bg1"/>
                </a:solidFill>
              </a:rPr>
              <a:t>fideicommissa</a:t>
            </a:r>
            <a:r>
              <a:rPr lang="en-US" altLang="en-US" sz="1600" b="1">
                <a:solidFill>
                  <a:schemeClr val="bg1"/>
                </a:solidFill>
              </a:rPr>
              <a:t>)</a:t>
            </a:r>
          </a:p>
          <a:p>
            <a:pPr algn="ctr"/>
            <a:r>
              <a:rPr lang="en-US" altLang="en-US" sz="1600" smtClean="0">
                <a:solidFill>
                  <a:schemeClr val="bg1"/>
                </a:solidFill>
              </a:rPr>
              <a:t>JI.2.10–2.25, JI.3.1–3.12</a:t>
            </a:r>
            <a:endParaRPr lang="en-US" altLang="en-US" sz="1600" b="1">
              <a:solidFill>
                <a:schemeClr val="bg1"/>
              </a:solidFill>
            </a:endParaRPr>
          </a:p>
        </p:txBody>
      </p:sp>
      <p:sp>
        <p:nvSpPr>
          <p:cNvPr id="7" name="TextBox 4"/>
          <p:cNvSpPr txBox="1">
            <a:spLocks noChangeArrowheads="1"/>
          </p:cNvSpPr>
          <p:nvPr/>
        </p:nvSpPr>
        <p:spPr bwMode="auto">
          <a:xfrm>
            <a:off x="5895838" y="2872495"/>
            <a:ext cx="2587762" cy="1077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a:solidFill>
                  <a:schemeClr val="bg1"/>
                </a:solidFill>
              </a:rPr>
              <a:t>acquisition and extinction of obligations</a:t>
            </a:r>
            <a:br>
              <a:rPr lang="en-US" altLang="en-US" sz="1600" b="1">
                <a:solidFill>
                  <a:schemeClr val="bg1"/>
                </a:solidFill>
              </a:rPr>
            </a:br>
            <a:r>
              <a:rPr lang="en-US" altLang="en-US" sz="1600">
                <a:solidFill>
                  <a:schemeClr val="bg1"/>
                </a:solidFill>
              </a:rPr>
              <a:t/>
            </a:r>
            <a:br>
              <a:rPr lang="en-US" altLang="en-US" sz="1600">
                <a:solidFill>
                  <a:schemeClr val="bg1"/>
                </a:solidFill>
              </a:rPr>
            </a:br>
            <a:r>
              <a:rPr lang="en-US" altLang="en-US" sz="1600" smtClean="0">
                <a:solidFill>
                  <a:schemeClr val="bg1"/>
                </a:solidFill>
              </a:rPr>
              <a:t>JI.3.13–3.29, JI.4.1–5</a:t>
            </a:r>
            <a:endParaRPr lang="en-US" altLang="en-US" sz="1600" b="1">
              <a:solidFill>
                <a:schemeClr val="bg1"/>
              </a:solidFill>
            </a:endParaRPr>
          </a:p>
        </p:txBody>
      </p:sp>
      <p:cxnSp>
        <p:nvCxnSpPr>
          <p:cNvPr id="9" name="Straight Arrow Connector 8"/>
          <p:cNvCxnSpPr>
            <a:cxnSpLocks/>
            <a:stCxn id="5" idx="0"/>
          </p:cNvCxnSpPr>
          <p:nvPr/>
        </p:nvCxnSpPr>
        <p:spPr bwMode="auto">
          <a:xfrm flipV="1">
            <a:off x="1727200" y="1511300"/>
            <a:ext cx="2517775" cy="1360488"/>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cxnSpLocks/>
            <a:stCxn id="6" idx="0"/>
          </p:cNvCxnSpPr>
          <p:nvPr/>
        </p:nvCxnSpPr>
        <p:spPr bwMode="auto">
          <a:xfrm flipH="1" flipV="1">
            <a:off x="4244975" y="1511300"/>
            <a:ext cx="0" cy="1360488"/>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a:stCxn id="7" idx="0"/>
          </p:cNvCxnSpPr>
          <p:nvPr/>
        </p:nvCxnSpPr>
        <p:spPr bwMode="auto">
          <a:xfrm flipH="1" flipV="1">
            <a:off x="4244975" y="1511300"/>
            <a:ext cx="2944813" cy="1360488"/>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2" name="TextBox 4"/>
          <p:cNvSpPr txBox="1">
            <a:spLocks noChangeArrowheads="1"/>
          </p:cNvSpPr>
          <p:nvPr/>
        </p:nvSpPr>
        <p:spPr bwMode="auto">
          <a:xfrm>
            <a:off x="3347236" y="1174750"/>
            <a:ext cx="1797050" cy="33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a:solidFill>
                  <a:schemeClr val="bg1"/>
                </a:solidFill>
              </a:rPr>
              <a:t>things (</a:t>
            </a:r>
            <a:r>
              <a:rPr lang="en-US" altLang="en-US" sz="1600" b="1" i="1">
                <a:solidFill>
                  <a:schemeClr val="bg1"/>
                </a:solidFill>
              </a:rPr>
              <a:t>res</a:t>
            </a:r>
            <a:r>
              <a:rPr lang="en-US" altLang="en-US" sz="1600" b="1">
                <a:solidFill>
                  <a:schemeClr val="bg1"/>
                </a:solidFill>
              </a:rPr>
              <a:t>)</a:t>
            </a:r>
          </a:p>
        </p:txBody>
      </p:sp>
      <p:sp>
        <p:nvSpPr>
          <p:cNvPr id="2" name="TextBox 1"/>
          <p:cNvSpPr txBox="1"/>
          <p:nvPr/>
        </p:nvSpPr>
        <p:spPr>
          <a:xfrm>
            <a:off x="554477" y="5483622"/>
            <a:ext cx="8492246" cy="400110"/>
          </a:xfrm>
          <a:prstGeom prst="rect">
            <a:avLst/>
          </a:prstGeom>
          <a:noFill/>
        </p:spPr>
        <p:txBody>
          <a:bodyPr wrap="square" rtlCol="0">
            <a:spAutoFit/>
          </a:bodyPr>
          <a:lstStyle/>
          <a:p>
            <a:r>
              <a:rPr lang="en-US" sz="2000" smtClean="0">
                <a:solidFill>
                  <a:schemeClr val="bg1"/>
                </a:solidFill>
              </a:rPr>
              <a:t>This graphic lays out the the law things from the previous slide.</a:t>
            </a:r>
            <a:endParaRPr lang="en-US" sz="2000">
              <a:solidFill>
                <a:schemeClr val="bg1"/>
              </a:solidFill>
            </a:endParaRPr>
          </a:p>
        </p:txBody>
      </p:sp>
      <p:cxnSp>
        <p:nvCxnSpPr>
          <p:cNvPr id="13" name="Straight Arrow Connector 12"/>
          <p:cNvCxnSpPr>
            <a:cxnSpLocks/>
            <a:stCxn id="15" idx="0"/>
          </p:cNvCxnSpPr>
          <p:nvPr/>
        </p:nvCxnSpPr>
        <p:spPr bwMode="auto">
          <a:xfrm flipV="1">
            <a:off x="3897411" y="3903883"/>
            <a:ext cx="2396857" cy="604590"/>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5" name="TextBox 4"/>
          <p:cNvSpPr txBox="1">
            <a:spLocks noChangeArrowheads="1"/>
          </p:cNvSpPr>
          <p:nvPr/>
        </p:nvSpPr>
        <p:spPr bwMode="auto">
          <a:xfrm>
            <a:off x="3347236" y="4508473"/>
            <a:ext cx="1100349" cy="33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contract</a:t>
            </a:r>
            <a:endParaRPr lang="en-US" altLang="en-US" sz="1600" b="1">
              <a:solidFill>
                <a:schemeClr val="bg1"/>
              </a:solidFill>
            </a:endParaRPr>
          </a:p>
        </p:txBody>
      </p:sp>
      <p:sp>
        <p:nvSpPr>
          <p:cNvPr id="16" name="TextBox 4"/>
          <p:cNvSpPr txBox="1">
            <a:spLocks noChangeArrowheads="1"/>
          </p:cNvSpPr>
          <p:nvPr/>
        </p:nvSpPr>
        <p:spPr bwMode="auto">
          <a:xfrm>
            <a:off x="4371884" y="4508473"/>
            <a:ext cx="169538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quasi-contract</a:t>
            </a:r>
            <a:endParaRPr lang="en-US" altLang="en-US" sz="1600" b="1">
              <a:solidFill>
                <a:schemeClr val="bg1"/>
              </a:solidFill>
            </a:endParaRPr>
          </a:p>
        </p:txBody>
      </p:sp>
      <p:sp>
        <p:nvSpPr>
          <p:cNvPr id="17" name="TextBox 4"/>
          <p:cNvSpPr txBox="1">
            <a:spLocks noChangeArrowheads="1"/>
          </p:cNvSpPr>
          <p:nvPr/>
        </p:nvSpPr>
        <p:spPr bwMode="auto">
          <a:xfrm>
            <a:off x="6067267" y="4510266"/>
            <a:ext cx="739302" cy="33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delict</a:t>
            </a:r>
            <a:endParaRPr lang="en-US" altLang="en-US" sz="1600" b="1">
              <a:solidFill>
                <a:schemeClr val="bg1"/>
              </a:solidFill>
            </a:endParaRPr>
          </a:p>
        </p:txBody>
      </p:sp>
      <p:sp>
        <p:nvSpPr>
          <p:cNvPr id="18" name="TextBox 4"/>
          <p:cNvSpPr txBox="1">
            <a:spLocks noChangeArrowheads="1"/>
          </p:cNvSpPr>
          <p:nvPr/>
        </p:nvSpPr>
        <p:spPr bwMode="auto">
          <a:xfrm>
            <a:off x="6730868" y="4516050"/>
            <a:ext cx="169538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quasi-delict</a:t>
            </a:r>
            <a:endParaRPr lang="en-US" altLang="en-US" sz="1600" b="1">
              <a:solidFill>
                <a:schemeClr val="bg1"/>
              </a:solidFill>
            </a:endParaRPr>
          </a:p>
        </p:txBody>
      </p:sp>
      <p:cxnSp>
        <p:nvCxnSpPr>
          <p:cNvPr id="20" name="Straight Arrow Connector 19"/>
          <p:cNvCxnSpPr>
            <a:cxnSpLocks/>
            <a:stCxn id="16" idx="0"/>
          </p:cNvCxnSpPr>
          <p:nvPr/>
        </p:nvCxnSpPr>
        <p:spPr bwMode="auto">
          <a:xfrm flipV="1">
            <a:off x="5219576" y="3902090"/>
            <a:ext cx="1074692" cy="606383"/>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cxnSpLocks/>
          </p:cNvCxnSpPr>
          <p:nvPr/>
        </p:nvCxnSpPr>
        <p:spPr bwMode="auto">
          <a:xfrm flipH="1" flipV="1">
            <a:off x="6299775" y="3897823"/>
            <a:ext cx="69346" cy="616053"/>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cxnSpLocks/>
            <a:stCxn id="18" idx="0"/>
          </p:cNvCxnSpPr>
          <p:nvPr/>
        </p:nvCxnSpPr>
        <p:spPr bwMode="auto">
          <a:xfrm flipH="1" flipV="1">
            <a:off x="6309463" y="3921457"/>
            <a:ext cx="1269097" cy="594593"/>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9"/>
            <a:ext cx="8686800" cy="4373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5324535"/>
          </a:xfrm>
          <a:prstGeom prst="rect">
            <a:avLst/>
          </a:prstGeom>
        </p:spPr>
        <p:txBody>
          <a:bodyPr wrap="square">
            <a:spAutoFit/>
          </a:bodyPr>
          <a:lstStyle/>
          <a:p>
            <a:r>
              <a:rPr lang="en-US" sz="2000">
                <a:solidFill>
                  <a:schemeClr val="bg1"/>
                </a:solidFill>
              </a:rPr>
              <a:t>Let’s try to burrow into the distinction between property and obligation, because it is clear that the middle category, succession, is in the middle because it contains both property and obligations.  What separates property from obligation is not function, much less physical </a:t>
            </a:r>
            <a:r>
              <a:rPr lang="en-US" sz="2000" smtClean="0">
                <a:solidFill>
                  <a:schemeClr val="bg1"/>
                </a:solidFill>
              </a:rPr>
              <a:t>characteristics; </a:t>
            </a:r>
            <a:r>
              <a:rPr lang="en-US" sz="2000">
                <a:solidFill>
                  <a:schemeClr val="bg1"/>
                </a:solidFill>
              </a:rPr>
              <a:t>it is a distinction made in Book 4, the book on procedure, </a:t>
            </a:r>
            <a:r>
              <a:rPr lang="en-US" sz="2000" i="1">
                <a:solidFill>
                  <a:schemeClr val="bg1"/>
                </a:solidFill>
              </a:rPr>
              <a:t>in rem </a:t>
            </a:r>
            <a:r>
              <a:rPr lang="en-US" sz="2000">
                <a:solidFill>
                  <a:schemeClr val="bg1"/>
                </a:solidFill>
              </a:rPr>
              <a:t>vs. </a:t>
            </a:r>
            <a:r>
              <a:rPr lang="en-US" sz="2000" i="1">
                <a:solidFill>
                  <a:schemeClr val="bg1"/>
                </a:solidFill>
              </a:rPr>
              <a:t>in personam</a:t>
            </a:r>
            <a:r>
              <a:rPr lang="en-US" sz="2000">
                <a:solidFill>
                  <a:schemeClr val="bg1"/>
                </a:solidFill>
              </a:rPr>
              <a:t>. In our legal system it means 2 </a:t>
            </a:r>
            <a:r>
              <a:rPr lang="en-US" sz="2000" smtClean="0">
                <a:solidFill>
                  <a:schemeClr val="bg1"/>
                </a:solidFill>
              </a:rPr>
              <a:t>things—one </a:t>
            </a:r>
            <a:r>
              <a:rPr lang="en-US" sz="2000">
                <a:solidFill>
                  <a:schemeClr val="bg1"/>
                </a:solidFill>
              </a:rPr>
              <a:t>procedural and one substantive. It is either a process that involves the seizure of a specific thing or a remedy involving a specific thing, or it is a right good as against the whole world. The distinction is a particularly troublesome one in a legal system like the Roman which doesn’t award specific restitution. The distinction is kept somewhat clearer in Roman law than it is in our system by the fact that a Roman action </a:t>
            </a:r>
            <a:r>
              <a:rPr lang="en-US" sz="2000" i="1">
                <a:solidFill>
                  <a:schemeClr val="bg1"/>
                </a:solidFill>
              </a:rPr>
              <a:t>in rem </a:t>
            </a:r>
            <a:r>
              <a:rPr lang="en-US" sz="2000">
                <a:solidFill>
                  <a:schemeClr val="bg1"/>
                </a:solidFill>
              </a:rPr>
              <a:t>focused on the plaintiff’s right not the defendant’s wrong. All corporeal things were subject to actions </a:t>
            </a:r>
            <a:r>
              <a:rPr lang="en-US" sz="2000" i="1">
                <a:solidFill>
                  <a:schemeClr val="bg1"/>
                </a:solidFill>
              </a:rPr>
              <a:t>in rem</a:t>
            </a:r>
            <a:r>
              <a:rPr lang="en-US" sz="2000">
                <a:solidFill>
                  <a:schemeClr val="bg1"/>
                </a:solidFill>
              </a:rPr>
              <a:t>. Some incorporeal things were, and those which were tended to be those </a:t>
            </a:r>
            <a:r>
              <a:rPr lang="en-US" sz="2000" smtClean="0">
                <a:solidFill>
                  <a:schemeClr val="bg1"/>
                </a:solidFill>
              </a:rPr>
              <a:t>that </a:t>
            </a:r>
            <a:r>
              <a:rPr lang="en-US" sz="2000">
                <a:solidFill>
                  <a:schemeClr val="bg1"/>
                </a:solidFill>
              </a:rPr>
              <a:t>gave </a:t>
            </a:r>
            <a:r>
              <a:rPr lang="en-US" sz="2000" i="1">
                <a:solidFill>
                  <a:schemeClr val="bg1"/>
                </a:solidFill>
              </a:rPr>
              <a:t>in rem </a:t>
            </a:r>
            <a:r>
              <a:rPr lang="en-US" sz="2000">
                <a:solidFill>
                  <a:schemeClr val="bg1"/>
                </a:solidFill>
              </a:rPr>
              <a:t>rights, in the second sense of the term (good as against the whole world), in a corporeal thing, servitudes, usufructs, </a:t>
            </a:r>
            <a:r>
              <a:rPr lang="en-US" sz="2000" smtClean="0">
                <a:solidFill>
                  <a:schemeClr val="bg1"/>
                </a:solidFill>
              </a:rPr>
              <a:t>an entire heredity</a:t>
            </a:r>
            <a:r>
              <a:rPr lang="en-US" sz="200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3884490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5" name="TextBox 3"/>
          <p:cNvSpPr txBox="1">
            <a:spLocks noChangeArrowheads="1"/>
          </p:cNvSpPr>
          <p:nvPr/>
        </p:nvSpPr>
        <p:spPr bwMode="auto">
          <a:xfrm>
            <a:off x="1408008" y="2047776"/>
            <a:ext cx="276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corporeal</a:t>
            </a:r>
            <a:endParaRPr lang="en-US" altLang="en-US" sz="1800" b="1">
              <a:solidFill>
                <a:schemeClr val="bg1"/>
              </a:solidFill>
            </a:endParaRPr>
          </a:p>
        </p:txBody>
      </p:sp>
      <p:sp>
        <p:nvSpPr>
          <p:cNvPr id="6" name="TextBox 7"/>
          <p:cNvSpPr txBox="1">
            <a:spLocks noChangeArrowheads="1"/>
          </p:cNvSpPr>
          <p:nvPr/>
        </p:nvSpPr>
        <p:spPr bwMode="auto">
          <a:xfrm>
            <a:off x="5229411" y="2048332"/>
            <a:ext cx="251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incorporeal</a:t>
            </a:r>
            <a:endParaRPr lang="en-US" altLang="en-US" sz="1800" b="1">
              <a:solidFill>
                <a:schemeClr val="bg1"/>
              </a:solidFill>
            </a:endParaRPr>
          </a:p>
        </p:txBody>
      </p:sp>
      <p:cxnSp>
        <p:nvCxnSpPr>
          <p:cNvPr id="7" name="Straight Arrow Connector 6"/>
          <p:cNvCxnSpPr>
            <a:cxnSpLocks/>
            <a:endCxn id="8" idx="2"/>
          </p:cNvCxnSpPr>
          <p:nvPr/>
        </p:nvCxnSpPr>
        <p:spPr>
          <a:xfrm flipH="1" flipV="1">
            <a:off x="4668044" y="1364671"/>
            <a:ext cx="1766677" cy="683662"/>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8" name="TextBox 11"/>
          <p:cNvSpPr txBox="1">
            <a:spLocks noChangeArrowheads="1"/>
          </p:cNvSpPr>
          <p:nvPr/>
        </p:nvSpPr>
        <p:spPr bwMode="auto">
          <a:xfrm>
            <a:off x="3343275" y="995339"/>
            <a:ext cx="2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things</a:t>
            </a:r>
            <a:endParaRPr lang="en-US" altLang="en-US" sz="1800" b="1">
              <a:solidFill>
                <a:schemeClr val="bg1"/>
              </a:solidFill>
            </a:endParaRPr>
          </a:p>
        </p:txBody>
      </p:sp>
      <p:cxnSp>
        <p:nvCxnSpPr>
          <p:cNvPr id="9" name="Straight Arrow Connector 8"/>
          <p:cNvCxnSpPr>
            <a:cxnSpLocks/>
            <a:stCxn id="5" idx="0"/>
            <a:endCxn id="8" idx="2"/>
          </p:cNvCxnSpPr>
          <p:nvPr/>
        </p:nvCxnSpPr>
        <p:spPr>
          <a:xfrm flipV="1">
            <a:off x="2789133" y="1364671"/>
            <a:ext cx="1878911" cy="683105"/>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00391" y="2850204"/>
            <a:ext cx="7636213" cy="3170099"/>
          </a:xfrm>
          <a:prstGeom prst="rect">
            <a:avLst/>
          </a:prstGeom>
          <a:noFill/>
        </p:spPr>
        <p:txBody>
          <a:bodyPr wrap="square" rtlCol="0">
            <a:spAutoFit/>
          </a:bodyPr>
          <a:lstStyle/>
          <a:p>
            <a:r>
              <a:rPr lang="en-US" sz="2000">
                <a:solidFill>
                  <a:schemeClr val="bg1"/>
                </a:solidFill>
              </a:rPr>
              <a:t>The first problem with the distinction is that all physical things are corporeal and all rights are incorporeal. This is a clue to J.’s understanding of ownership, i.e., it can only be of a corporeal thing. Further, incorporeal things includes obligations. BUT obligations cannot be conveyed. (GI.2.38–9, no parallel in JI. but it’s his rule too.) This is not quite true as we shall see when we get to succession per universitatem, but this eminently practical distinction forms the basis of 2+ books: things that can be conveyed </a:t>
            </a:r>
            <a:r>
              <a:rPr lang="en-US" sz="2000" smtClean="0">
                <a:solidFill>
                  <a:schemeClr val="bg1"/>
                </a:solidFill>
              </a:rPr>
              <a:t>singly</a:t>
            </a:r>
            <a:r>
              <a:rPr lang="en-US" sz="2000">
                <a:solidFill>
                  <a:schemeClr val="bg1"/>
                </a:solidFill>
              </a:rPr>
              <a:t>, things that are conveyed in the aggregate, and things that cannot be conveyed singly.</a:t>
            </a:r>
          </a:p>
        </p:txBody>
      </p:sp>
    </p:spTree>
    <p:extLst>
      <p:ext uri="{BB962C8B-B14F-4D97-AF65-F5344CB8AC3E}">
        <p14:creationId xmlns:p14="http://schemas.microsoft.com/office/powerpoint/2010/main" val="3763968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458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a:t>
            </a:r>
            <a:r>
              <a:rPr lang="en-US" sz="2400" smtClean="0"/>
              <a:t>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859152"/>
            <a:ext cx="8518358" cy="1323439"/>
          </a:xfrm>
          <a:prstGeom prst="rect">
            <a:avLst/>
          </a:prstGeom>
        </p:spPr>
        <p:txBody>
          <a:bodyPr wrap="square">
            <a:spAutoFit/>
          </a:bodyPr>
          <a:lstStyle/>
          <a:p>
            <a:r>
              <a:rPr lang="en-US" sz="2000">
                <a:solidFill>
                  <a:schemeClr val="bg1"/>
                </a:solidFill>
              </a:rPr>
              <a:t>The notion of obligation is never defined in the classical texts. </a:t>
            </a:r>
            <a:r>
              <a:rPr lang="en-US" sz="2000" smtClean="0">
                <a:solidFill>
                  <a:schemeClr val="bg1"/>
                </a:solidFill>
              </a:rPr>
              <a:t>J.3.13pr </a:t>
            </a:r>
            <a:r>
              <a:rPr lang="en-US" sz="2000">
                <a:solidFill>
                  <a:schemeClr val="bg1"/>
                </a:solidFill>
              </a:rPr>
              <a:t>is justly famous and is his own: “An obligation is a legal bond, with which we are bound by necessity of persorming some act according to the laws of our State.” For Justinian obligations are then divided:</a:t>
            </a:r>
            <a:endParaRPr lang="en-US" sz="2000" dirty="0">
              <a:solidFill>
                <a:schemeClr val="bg1"/>
              </a:solidFill>
            </a:endParaRPr>
          </a:p>
        </p:txBody>
      </p:sp>
      <p:sp>
        <p:nvSpPr>
          <p:cNvPr id="5" name="TextBox 3"/>
          <p:cNvSpPr txBox="1">
            <a:spLocks noChangeArrowheads="1"/>
          </p:cNvSpPr>
          <p:nvPr/>
        </p:nvSpPr>
        <p:spPr bwMode="auto">
          <a:xfrm>
            <a:off x="1320459" y="3235028"/>
            <a:ext cx="276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civil</a:t>
            </a:r>
            <a:endParaRPr lang="en-US" altLang="en-US" sz="1800" b="1">
              <a:solidFill>
                <a:schemeClr val="bg1"/>
              </a:solidFill>
            </a:endParaRPr>
          </a:p>
        </p:txBody>
      </p:sp>
      <p:sp>
        <p:nvSpPr>
          <p:cNvPr id="6" name="TextBox 7"/>
          <p:cNvSpPr txBox="1">
            <a:spLocks noChangeArrowheads="1"/>
          </p:cNvSpPr>
          <p:nvPr/>
        </p:nvSpPr>
        <p:spPr bwMode="auto">
          <a:xfrm>
            <a:off x="5141862" y="3235584"/>
            <a:ext cx="251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praetorian</a:t>
            </a:r>
            <a:endParaRPr lang="en-US" altLang="en-US" sz="1800" b="1">
              <a:solidFill>
                <a:schemeClr val="bg1"/>
              </a:solidFill>
            </a:endParaRPr>
          </a:p>
        </p:txBody>
      </p:sp>
      <p:cxnSp>
        <p:nvCxnSpPr>
          <p:cNvPr id="7" name="Straight Arrow Connector 6"/>
          <p:cNvCxnSpPr>
            <a:cxnSpLocks/>
            <a:endCxn id="8" idx="2"/>
          </p:cNvCxnSpPr>
          <p:nvPr/>
        </p:nvCxnSpPr>
        <p:spPr>
          <a:xfrm flipH="1" flipV="1">
            <a:off x="4580495" y="2551923"/>
            <a:ext cx="1766677" cy="683662"/>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8" name="TextBox 11"/>
          <p:cNvSpPr txBox="1">
            <a:spLocks noChangeArrowheads="1"/>
          </p:cNvSpPr>
          <p:nvPr/>
        </p:nvSpPr>
        <p:spPr bwMode="auto">
          <a:xfrm>
            <a:off x="3255726" y="2182591"/>
            <a:ext cx="2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obligations (JI.3.13.1)</a:t>
            </a:r>
            <a:endParaRPr lang="en-US" altLang="en-US" sz="1800" b="1">
              <a:solidFill>
                <a:schemeClr val="bg1"/>
              </a:solidFill>
            </a:endParaRPr>
          </a:p>
        </p:txBody>
      </p:sp>
      <p:cxnSp>
        <p:nvCxnSpPr>
          <p:cNvPr id="9" name="Straight Arrow Connector 8"/>
          <p:cNvCxnSpPr>
            <a:cxnSpLocks/>
            <a:stCxn id="5" idx="0"/>
            <a:endCxn id="8" idx="2"/>
          </p:cNvCxnSpPr>
          <p:nvPr/>
        </p:nvCxnSpPr>
        <p:spPr>
          <a:xfrm flipV="1">
            <a:off x="2701584" y="2551923"/>
            <a:ext cx="1878911" cy="683105"/>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cxnSpLocks/>
            <a:stCxn id="11" idx="0"/>
          </p:cNvCxnSpPr>
          <p:nvPr/>
        </p:nvCxnSpPr>
        <p:spPr bwMode="auto">
          <a:xfrm flipV="1">
            <a:off x="2117083" y="4131287"/>
            <a:ext cx="2550961" cy="612442"/>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1" name="TextBox 4"/>
          <p:cNvSpPr txBox="1">
            <a:spLocks noChangeArrowheads="1"/>
          </p:cNvSpPr>
          <p:nvPr/>
        </p:nvSpPr>
        <p:spPr bwMode="auto">
          <a:xfrm>
            <a:off x="1566908" y="4743729"/>
            <a:ext cx="11003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contrac</a:t>
            </a:r>
            <a:r>
              <a:rPr lang="en-US" altLang="en-US" sz="1600" b="1" smtClean="0">
                <a:solidFill>
                  <a:schemeClr val="bg1"/>
                </a:solidFill>
              </a:rPr>
              <a:t>t</a:t>
            </a:r>
            <a:endParaRPr lang="en-US" altLang="en-US" sz="1600" b="1">
              <a:solidFill>
                <a:schemeClr val="bg1"/>
              </a:solidFill>
            </a:endParaRPr>
          </a:p>
        </p:txBody>
      </p:sp>
      <p:sp>
        <p:nvSpPr>
          <p:cNvPr id="12" name="TextBox 4"/>
          <p:cNvSpPr txBox="1">
            <a:spLocks noChangeArrowheads="1"/>
          </p:cNvSpPr>
          <p:nvPr/>
        </p:nvSpPr>
        <p:spPr bwMode="auto">
          <a:xfrm>
            <a:off x="2667258" y="4741937"/>
            <a:ext cx="1773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quasi-contract</a:t>
            </a:r>
            <a:endParaRPr lang="en-US" altLang="en-US" sz="1800" b="1">
              <a:solidFill>
                <a:schemeClr val="bg1"/>
              </a:solidFill>
            </a:endParaRPr>
          </a:p>
        </p:txBody>
      </p:sp>
      <p:sp>
        <p:nvSpPr>
          <p:cNvPr id="13" name="TextBox 4"/>
          <p:cNvSpPr txBox="1">
            <a:spLocks noChangeArrowheads="1"/>
          </p:cNvSpPr>
          <p:nvPr/>
        </p:nvSpPr>
        <p:spPr bwMode="auto">
          <a:xfrm>
            <a:off x="4441043" y="4743730"/>
            <a:ext cx="7883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delict</a:t>
            </a:r>
            <a:endParaRPr lang="en-US" altLang="en-US" sz="1800" b="1">
              <a:solidFill>
                <a:schemeClr val="bg1"/>
              </a:solidFill>
            </a:endParaRPr>
          </a:p>
        </p:txBody>
      </p:sp>
      <p:sp>
        <p:nvSpPr>
          <p:cNvPr id="14" name="TextBox 4"/>
          <p:cNvSpPr txBox="1">
            <a:spLocks noChangeArrowheads="1"/>
          </p:cNvSpPr>
          <p:nvPr/>
        </p:nvSpPr>
        <p:spPr bwMode="auto">
          <a:xfrm>
            <a:off x="5104644" y="4749514"/>
            <a:ext cx="16953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quasi-delict</a:t>
            </a:r>
            <a:endParaRPr lang="en-US" altLang="en-US" sz="1800" b="1">
              <a:solidFill>
                <a:schemeClr val="bg1"/>
              </a:solidFill>
            </a:endParaRPr>
          </a:p>
        </p:txBody>
      </p:sp>
      <p:cxnSp>
        <p:nvCxnSpPr>
          <p:cNvPr id="15" name="Straight Arrow Connector 14"/>
          <p:cNvCxnSpPr>
            <a:cxnSpLocks/>
            <a:stCxn id="12" idx="0"/>
          </p:cNvCxnSpPr>
          <p:nvPr/>
        </p:nvCxnSpPr>
        <p:spPr bwMode="auto">
          <a:xfrm flipV="1">
            <a:off x="3554151" y="4135555"/>
            <a:ext cx="1113893" cy="606382"/>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p:cNvCxnSpPr>
          <p:nvPr/>
        </p:nvCxnSpPr>
        <p:spPr bwMode="auto">
          <a:xfrm flipH="1" flipV="1">
            <a:off x="4673551" y="4131287"/>
            <a:ext cx="69346" cy="616053"/>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a:stCxn id="14" idx="0"/>
          </p:cNvCxnSpPr>
          <p:nvPr/>
        </p:nvCxnSpPr>
        <p:spPr bwMode="auto">
          <a:xfrm flipH="1" flipV="1">
            <a:off x="4668045" y="4131287"/>
            <a:ext cx="1284291" cy="61822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23" name="TextBox 11"/>
          <p:cNvSpPr txBox="1">
            <a:spLocks noChangeArrowheads="1"/>
          </p:cNvSpPr>
          <p:nvPr/>
        </p:nvSpPr>
        <p:spPr bwMode="auto">
          <a:xfrm>
            <a:off x="3343275" y="3733467"/>
            <a:ext cx="2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obligations (JI.3.13.2)</a:t>
            </a:r>
            <a:endParaRPr lang="en-US" altLang="en-US" sz="1800" b="1">
              <a:solidFill>
                <a:schemeClr val="bg1"/>
              </a:solidFill>
            </a:endParaRPr>
          </a:p>
        </p:txBody>
      </p:sp>
    </p:spTree>
    <p:extLst>
      <p:ext uri="{BB962C8B-B14F-4D97-AF65-F5344CB8AC3E}">
        <p14:creationId xmlns:p14="http://schemas.microsoft.com/office/powerpoint/2010/main" val="2677358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458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541421" y="754707"/>
            <a:ext cx="8518358" cy="400110"/>
          </a:xfrm>
          <a:prstGeom prst="rect">
            <a:avLst/>
          </a:prstGeom>
        </p:spPr>
        <p:txBody>
          <a:bodyPr wrap="square">
            <a:spAutoFit/>
          </a:bodyPr>
          <a:lstStyle/>
          <a:p>
            <a:endParaRPr lang="en-US" sz="2000" dirty="0">
              <a:solidFill>
                <a:schemeClr val="bg1"/>
              </a:solidFill>
            </a:endParaRPr>
          </a:p>
        </p:txBody>
      </p:sp>
      <p:sp>
        <p:nvSpPr>
          <p:cNvPr id="3" name="Rectangle 2"/>
          <p:cNvSpPr/>
          <p:nvPr/>
        </p:nvSpPr>
        <p:spPr>
          <a:xfrm>
            <a:off x="457199" y="754707"/>
            <a:ext cx="8083685" cy="4401205"/>
          </a:xfrm>
          <a:prstGeom prst="rect">
            <a:avLst/>
          </a:prstGeom>
        </p:spPr>
        <p:txBody>
          <a:bodyPr wrap="square">
            <a:spAutoFit/>
          </a:bodyPr>
          <a:lstStyle/>
          <a:p>
            <a:r>
              <a:rPr lang="en-US" sz="2000">
                <a:solidFill>
                  <a:schemeClr val="bg1"/>
                </a:solidFill>
              </a:rPr>
              <a:t>The development of the idea of obligation is complicated and not completely known. That J. should distinguish between civil and pretorian obligations 300 years after the distinction had ceased to have any meaning shows something of where the idea had been, as does the necessity for creating the two quasi-categories. We may expand his definition along the following lines: “An obligation is a legal bond between two persons which implies the duty of one to another enforceable by an </a:t>
            </a:r>
            <a:r>
              <a:rPr lang="en-US" sz="2000" i="1">
                <a:solidFill>
                  <a:schemeClr val="bg1"/>
                </a:solidFill>
              </a:rPr>
              <a:t>actio in personam</a:t>
            </a:r>
            <a:r>
              <a:rPr lang="en-US" sz="2000" smtClean="0">
                <a:solidFill>
                  <a:schemeClr val="bg1"/>
                </a:solidFill>
              </a:rPr>
              <a:t>.”</a:t>
            </a:r>
          </a:p>
          <a:p>
            <a:endParaRPr lang="en-US" sz="2000">
              <a:solidFill>
                <a:schemeClr val="bg1"/>
              </a:solidFill>
            </a:endParaRPr>
          </a:p>
          <a:p>
            <a:r>
              <a:rPr lang="en-US" sz="2000">
                <a:solidFill>
                  <a:schemeClr val="bg1"/>
                </a:solidFill>
              </a:rPr>
              <a:t>As a general matter, the Roman law of contractual obligations is well developed. It is controversial whether they had a general notion of contract, but they certainly had extensive law about particular kinds of contracts: loans, bailments, pledges, formal oral contracts, sale, hire, partnership, and agency all received extensive treatment.</a:t>
            </a:r>
          </a:p>
        </p:txBody>
      </p:sp>
    </p:spTree>
    <p:extLst>
      <p:ext uri="{BB962C8B-B14F-4D97-AF65-F5344CB8AC3E}">
        <p14:creationId xmlns:p14="http://schemas.microsoft.com/office/powerpoint/2010/main" val="1328120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(cont’d)</a:t>
            </a:r>
            <a:endParaRPr lang="en-US" altLang="en-US" sz="2400" dirty="0"/>
          </a:p>
        </p:txBody>
      </p:sp>
      <p:sp>
        <p:nvSpPr>
          <p:cNvPr id="8" name="TextBox 7"/>
          <p:cNvSpPr txBox="1"/>
          <p:nvPr/>
        </p:nvSpPr>
        <p:spPr>
          <a:xfrm>
            <a:off x="457200" y="1163781"/>
            <a:ext cx="8063345" cy="3170099"/>
          </a:xfrm>
          <a:prstGeom prst="rect">
            <a:avLst/>
          </a:prstGeom>
          <a:noFill/>
        </p:spPr>
        <p:txBody>
          <a:bodyPr wrap="square">
            <a:spAutoFit/>
          </a:bodyPr>
          <a:lstStyle/>
          <a:p>
            <a:pPr>
              <a:defRPr/>
            </a:pPr>
            <a:r>
              <a:rPr lang="en-US" sz="2000">
                <a:solidFill>
                  <a:schemeClr val="bg1"/>
                </a:solidFill>
              </a:rPr>
              <a:t>As a general matter, the Roman law of delictual obligations is less well developed than is the law of contractual obligations. By contrast to the modern law of tort, the Roman law of delict tended to emphasize the penal element. It was thus somewhat in between our law of tort and our law of crime. The emphasis was also on intentional acts, theft, intentional physical injury, intentional injury to someone’s reputation. There is also a law of negligence, but most of the texts deal with damage to property (though we must remember that under Roman law slaves were property). There is very little about negligent injury to free persons.</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80295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Institutes (cont’d)</a:t>
            </a:r>
            <a:endParaRPr lang="en-US" altLang="en-US" sz="2400" dirty="0"/>
          </a:p>
        </p:txBody>
      </p:sp>
      <p:sp>
        <p:nvSpPr>
          <p:cNvPr id="8" name="TextBox 7"/>
          <p:cNvSpPr txBox="1"/>
          <p:nvPr/>
        </p:nvSpPr>
        <p:spPr>
          <a:xfrm>
            <a:off x="457200" y="1163781"/>
            <a:ext cx="8063345" cy="1631216"/>
          </a:xfrm>
          <a:prstGeom prst="rect">
            <a:avLst/>
          </a:prstGeom>
          <a:noFill/>
        </p:spPr>
        <p:txBody>
          <a:bodyPr wrap="square">
            <a:spAutoFit/>
          </a:bodyPr>
          <a:lstStyle/>
          <a:p>
            <a:pPr>
              <a:defRPr/>
            </a:pPr>
            <a:r>
              <a:rPr lang="en-US" sz="2000">
                <a:solidFill>
                  <a:schemeClr val="bg1"/>
                </a:solidFill>
              </a:rPr>
              <a:t>Book 4. “Actions” (mostly civil procedure</a:t>
            </a:r>
            <a:r>
              <a:rPr lang="en-US" sz="2000" smtClean="0">
                <a:solidFill>
                  <a:schemeClr val="bg1"/>
                </a:solidFill>
              </a:rPr>
              <a:t>)</a:t>
            </a:r>
          </a:p>
          <a:p>
            <a:pPr>
              <a:defRPr/>
            </a:pPr>
            <a:endParaRPr lang="en-US" sz="2000">
              <a:solidFill>
                <a:schemeClr val="bg1"/>
              </a:solidFill>
            </a:endParaRPr>
          </a:p>
          <a:p>
            <a:pPr>
              <a:defRPr/>
            </a:pPr>
            <a:r>
              <a:rPr lang="en-US" sz="2000">
                <a:solidFill>
                  <a:schemeClr val="bg1"/>
                </a:solidFill>
              </a:rPr>
              <a:t>JI.4.6pr “The subject of actions still remains for discussion. An action is nothing else than the right of suing before a judge for what is due to one.”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5" name="TextBox 41"/>
          <p:cNvSpPr txBox="1">
            <a:spLocks noChangeArrowheads="1"/>
          </p:cNvSpPr>
          <p:nvPr/>
        </p:nvSpPr>
        <p:spPr bwMode="auto">
          <a:xfrm>
            <a:off x="2478088" y="2625134"/>
            <a:ext cx="42037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a:solidFill>
                  <a:schemeClr val="bg1"/>
                </a:solidFill>
              </a:rPr>
              <a:t>[procedure]</a:t>
            </a:r>
          </a:p>
        </p:txBody>
      </p:sp>
      <p:sp>
        <p:nvSpPr>
          <p:cNvPr id="6" name="TextBox 42"/>
          <p:cNvSpPr txBox="1">
            <a:spLocks noChangeArrowheads="1"/>
          </p:cNvSpPr>
          <p:nvPr/>
        </p:nvSpPr>
        <p:spPr bwMode="auto">
          <a:xfrm>
            <a:off x="1608138" y="3809409"/>
            <a:ext cx="21018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exceptions</a:t>
            </a:r>
            <a:endParaRPr lang="en-US" altLang="en-US" sz="1600" b="1">
              <a:solidFill>
                <a:schemeClr val="bg1"/>
              </a:solidFill>
            </a:endParaRPr>
          </a:p>
        </p:txBody>
      </p:sp>
      <p:sp>
        <p:nvSpPr>
          <p:cNvPr id="7" name="TextBox 43"/>
          <p:cNvSpPr txBox="1">
            <a:spLocks noChangeArrowheads="1"/>
          </p:cNvSpPr>
          <p:nvPr/>
        </p:nvSpPr>
        <p:spPr bwMode="auto">
          <a:xfrm>
            <a:off x="217488" y="3809409"/>
            <a:ext cx="21018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a:solidFill>
                  <a:schemeClr val="bg1"/>
                </a:solidFill>
              </a:rPr>
              <a:t>actions</a:t>
            </a:r>
            <a:r>
              <a:rPr lang="en-US" altLang="en-US" sz="1600" b="1" i="1">
                <a:solidFill>
                  <a:schemeClr val="bg1"/>
                </a:solidFill>
              </a:rPr>
              <a:t> </a:t>
            </a:r>
          </a:p>
        </p:txBody>
      </p:sp>
      <p:cxnSp>
        <p:nvCxnSpPr>
          <p:cNvPr id="9" name="Straight Arrow Connector 8"/>
          <p:cNvCxnSpPr>
            <a:cxnSpLocks/>
            <a:endCxn id="5" idx="2"/>
          </p:cNvCxnSpPr>
          <p:nvPr/>
        </p:nvCxnSpPr>
        <p:spPr bwMode="auto">
          <a:xfrm flipV="1">
            <a:off x="1268413" y="2964859"/>
            <a:ext cx="3311525" cy="930275"/>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cxnSpLocks/>
            <a:stCxn id="6" idx="0"/>
            <a:endCxn id="5" idx="2"/>
          </p:cNvCxnSpPr>
          <p:nvPr/>
        </p:nvCxnSpPr>
        <p:spPr bwMode="auto">
          <a:xfrm flipV="1">
            <a:off x="2659063" y="2964859"/>
            <a:ext cx="1920875" cy="844550"/>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a:stCxn id="12" idx="0"/>
            <a:endCxn id="5" idx="2"/>
          </p:cNvCxnSpPr>
          <p:nvPr/>
        </p:nvCxnSpPr>
        <p:spPr bwMode="auto">
          <a:xfrm flipV="1">
            <a:off x="4030663" y="2964859"/>
            <a:ext cx="549275" cy="844550"/>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2" name="TextBox 36"/>
          <p:cNvSpPr txBox="1">
            <a:spLocks noChangeArrowheads="1"/>
          </p:cNvSpPr>
          <p:nvPr/>
        </p:nvSpPr>
        <p:spPr bwMode="auto">
          <a:xfrm>
            <a:off x="2979738" y="3809409"/>
            <a:ext cx="21018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interdicts</a:t>
            </a:r>
            <a:endParaRPr lang="en-US" altLang="en-US" sz="1600" b="1">
              <a:solidFill>
                <a:schemeClr val="bg1"/>
              </a:solidFill>
            </a:endParaRPr>
          </a:p>
        </p:txBody>
      </p:sp>
      <p:sp>
        <p:nvSpPr>
          <p:cNvPr id="13" name="TextBox 37"/>
          <p:cNvSpPr txBox="1">
            <a:spLocks noChangeArrowheads="1"/>
          </p:cNvSpPr>
          <p:nvPr/>
        </p:nvSpPr>
        <p:spPr bwMode="auto">
          <a:xfrm>
            <a:off x="4713288" y="3787184"/>
            <a:ext cx="21018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a:solidFill>
                  <a:schemeClr val="bg1"/>
                </a:solidFill>
              </a:rPr>
              <a:t>abuse of </a:t>
            </a:r>
            <a:r>
              <a:rPr lang="en-US" altLang="en-US" sz="1600" b="1" smtClean="0">
                <a:solidFill>
                  <a:schemeClr val="bg1"/>
                </a:solidFill>
              </a:rPr>
              <a:t>process</a:t>
            </a:r>
            <a:endParaRPr lang="en-US" altLang="en-US" sz="1600" b="1">
              <a:solidFill>
                <a:schemeClr val="bg1"/>
              </a:solidFill>
            </a:endParaRPr>
          </a:p>
        </p:txBody>
      </p:sp>
      <p:cxnSp>
        <p:nvCxnSpPr>
          <p:cNvPr id="14" name="Straight Arrow Connector 13"/>
          <p:cNvCxnSpPr>
            <a:cxnSpLocks/>
            <a:stCxn id="13" idx="0"/>
            <a:endCxn id="5" idx="2"/>
          </p:cNvCxnSpPr>
          <p:nvPr/>
        </p:nvCxnSpPr>
        <p:spPr bwMode="auto">
          <a:xfrm flipH="1" flipV="1">
            <a:off x="4579938" y="2964859"/>
            <a:ext cx="1184275" cy="822325"/>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5" name="TextBox 35"/>
          <p:cNvSpPr txBox="1">
            <a:spLocks noChangeArrowheads="1"/>
          </p:cNvSpPr>
          <p:nvPr/>
        </p:nvSpPr>
        <p:spPr bwMode="auto">
          <a:xfrm>
            <a:off x="6681788" y="3791946"/>
            <a:ext cx="7598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crime</a:t>
            </a:r>
            <a:endParaRPr lang="en-US" altLang="en-US" sz="1600" b="1">
              <a:solidFill>
                <a:schemeClr val="bg1"/>
              </a:solidFill>
            </a:endParaRPr>
          </a:p>
        </p:txBody>
      </p:sp>
      <p:cxnSp>
        <p:nvCxnSpPr>
          <p:cNvPr id="16" name="Straight Arrow Connector 15"/>
          <p:cNvCxnSpPr>
            <a:cxnSpLocks/>
            <a:stCxn id="15" idx="0"/>
            <a:endCxn id="5" idx="2"/>
          </p:cNvCxnSpPr>
          <p:nvPr/>
        </p:nvCxnSpPr>
        <p:spPr bwMode="auto">
          <a:xfrm flipH="1" flipV="1">
            <a:off x="4579938" y="2964859"/>
            <a:ext cx="2481786" cy="82708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168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Periodization: </a:t>
            </a:r>
            <a:r>
              <a:rPr lang="en-US" sz="2400" dirty="0" smtClean="0"/>
              <a:t>Roman legal history</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400110"/>
          </a:xfrm>
          <a:prstGeom prst="rect">
            <a:avLst/>
          </a:prstGeom>
        </p:spPr>
        <p:txBody>
          <a:bodyPr wrap="square">
            <a:spAutoFit/>
          </a:bodyPr>
          <a:lstStyle/>
          <a:p>
            <a:pPr marL="342900" indent="-342900">
              <a:buFont typeface="Arial" panose="020B0604020202020204" pitchFamily="34" charset="0"/>
              <a:buChar char="•"/>
            </a:pPr>
            <a:endParaRPr lang="en-US" sz="2000" dirty="0">
              <a:solidFill>
                <a:schemeClr val="bg1"/>
              </a:solidFill>
            </a:endParaRPr>
          </a:p>
        </p:txBody>
      </p:sp>
      <p:graphicFrame>
        <p:nvGraphicFramePr>
          <p:cNvPr id="3" name="Table 2"/>
          <p:cNvGraphicFramePr>
            <a:graphicFrameLocks noGrp="1"/>
          </p:cNvGraphicFramePr>
          <p:nvPr>
            <p:extLst/>
          </p:nvPr>
        </p:nvGraphicFramePr>
        <p:xfrm>
          <a:off x="625640" y="1679000"/>
          <a:ext cx="7820528" cy="2825214"/>
        </p:xfrm>
        <a:graphic>
          <a:graphicData uri="http://schemas.openxmlformats.org/drawingml/2006/table">
            <a:tbl>
              <a:tblPr>
                <a:tableStyleId>{5C22544A-7EE6-4342-B048-85BDC9FD1C3A}</a:tableStyleId>
              </a:tblPr>
              <a:tblGrid>
                <a:gridCol w="1955132">
                  <a:extLst>
                    <a:ext uri="{9D8B030D-6E8A-4147-A177-3AD203B41FA5}">
                      <a16:colId xmlns:a16="http://schemas.microsoft.com/office/drawing/2014/main" val="3229268445"/>
                    </a:ext>
                  </a:extLst>
                </a:gridCol>
                <a:gridCol w="1955132">
                  <a:extLst>
                    <a:ext uri="{9D8B030D-6E8A-4147-A177-3AD203B41FA5}">
                      <a16:colId xmlns:a16="http://schemas.microsoft.com/office/drawing/2014/main" val="3792974593"/>
                    </a:ext>
                  </a:extLst>
                </a:gridCol>
                <a:gridCol w="1955132">
                  <a:extLst>
                    <a:ext uri="{9D8B030D-6E8A-4147-A177-3AD203B41FA5}">
                      <a16:colId xmlns:a16="http://schemas.microsoft.com/office/drawing/2014/main" val="2868562917"/>
                    </a:ext>
                  </a:extLst>
                </a:gridCol>
                <a:gridCol w="1955132">
                  <a:extLst>
                    <a:ext uri="{9D8B030D-6E8A-4147-A177-3AD203B41FA5}">
                      <a16:colId xmlns:a16="http://schemas.microsoft.com/office/drawing/2014/main" val="1055097182"/>
                    </a:ext>
                  </a:extLst>
                </a:gridCol>
              </a:tblGrid>
              <a:tr h="470869">
                <a:tc>
                  <a:txBody>
                    <a:bodyPr/>
                    <a:lstStyle/>
                    <a:p>
                      <a:pPr marL="0" marR="0">
                        <a:spcBef>
                          <a:spcPts val="0"/>
                        </a:spcBef>
                        <a:spcAft>
                          <a:spcPts val="500"/>
                        </a:spcAft>
                      </a:pPr>
                      <a:r>
                        <a:rPr lang="en-US" sz="1200" i="1" dirty="0">
                          <a:effectLst/>
                        </a:rPr>
                        <a:t>Period</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Description</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Politics</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i="1" dirty="0">
                          <a:effectLst/>
                        </a:rPr>
                        <a:t>Sources of Law</a:t>
                      </a:r>
                      <a:endParaRPr lang="en-US" sz="1200" i="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25760781"/>
                  </a:ext>
                </a:extLst>
              </a:tr>
              <a:tr h="470869">
                <a:tc>
                  <a:txBody>
                    <a:bodyPr/>
                    <a:lstStyle/>
                    <a:p>
                      <a:pPr marL="0" marR="0">
                        <a:spcBef>
                          <a:spcPts val="0"/>
                        </a:spcBef>
                        <a:spcAft>
                          <a:spcPts val="500"/>
                        </a:spcAft>
                      </a:pPr>
                      <a:r>
                        <a:rPr lang="en-US" sz="1200" dirty="0">
                          <a:effectLst/>
                        </a:rPr>
                        <a:t>500-250 BC</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Archaic</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City-State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XII Tables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37055192"/>
                  </a:ext>
                </a:extLst>
              </a:tr>
              <a:tr h="470869">
                <a:tc>
                  <a:txBody>
                    <a:bodyPr/>
                    <a:lstStyle/>
                    <a:p>
                      <a:pPr marL="0" marR="0">
                        <a:spcBef>
                          <a:spcPts val="0"/>
                        </a:spcBef>
                        <a:spcAft>
                          <a:spcPts val="500"/>
                        </a:spcAft>
                      </a:pPr>
                      <a:r>
                        <a:rPr lang="en-US" sz="1200" dirty="0">
                          <a:effectLst/>
                        </a:rPr>
                        <a:t>250-1 BC</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Pre-Classical</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Urban Empire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Statutes/Cases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97589534"/>
                  </a:ext>
                </a:extLst>
              </a:tr>
              <a:tr h="470869">
                <a:tc>
                  <a:txBody>
                    <a:bodyPr/>
                    <a:lstStyle/>
                    <a:p>
                      <a:pPr marL="0" marR="0">
                        <a:spcBef>
                          <a:spcPts val="0"/>
                        </a:spcBef>
                        <a:spcAft>
                          <a:spcPts val="500"/>
                        </a:spcAft>
                      </a:pPr>
                      <a:r>
                        <a:rPr lang="en-US" sz="1200" dirty="0">
                          <a:effectLst/>
                        </a:rPr>
                        <a:t>1-250 AD</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Classical</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Principate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Cases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33983810"/>
                  </a:ext>
                </a:extLst>
              </a:tr>
              <a:tr h="470869">
                <a:tc>
                  <a:txBody>
                    <a:bodyPr/>
                    <a:lstStyle/>
                    <a:p>
                      <a:pPr marL="0" marR="0">
                        <a:spcBef>
                          <a:spcPts val="0"/>
                        </a:spcBef>
                        <a:spcAft>
                          <a:spcPts val="500"/>
                        </a:spcAft>
                      </a:pPr>
                      <a:r>
                        <a:rPr lang="en-US" sz="1200" dirty="0">
                          <a:effectLst/>
                        </a:rPr>
                        <a:t>250-500 AD</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Post-Classical</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Dominate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Imperial Constitutions</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57345152"/>
                  </a:ext>
                </a:extLst>
              </a:tr>
              <a:tr h="470869">
                <a:tc>
                  <a:txBody>
                    <a:bodyPr/>
                    <a:lstStyle/>
                    <a:p>
                      <a:pPr marL="0" marR="0">
                        <a:spcBef>
                          <a:spcPts val="0"/>
                        </a:spcBef>
                        <a:spcAft>
                          <a:spcPts val="500"/>
                        </a:spcAft>
                      </a:pPr>
                      <a:r>
                        <a:rPr lang="en-US" sz="1200" dirty="0">
                          <a:effectLst/>
                        </a:rPr>
                        <a:t>550 AD</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Justinian</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Byzantine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1200" dirty="0">
                          <a:effectLst/>
                        </a:rPr>
                        <a:t>Code</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02747571"/>
                  </a:ext>
                </a:extLst>
              </a:tr>
            </a:tbl>
          </a:graphicData>
        </a:graphic>
      </p:graphicFrame>
    </p:spTree>
    <p:extLst>
      <p:ext uri="{BB962C8B-B14F-4D97-AF65-F5344CB8AC3E}">
        <p14:creationId xmlns:p14="http://schemas.microsoft.com/office/powerpoint/2010/main" val="3850649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Strucutral Features of Western </a:t>
            </a:r>
            <a:r>
              <a:rPr lang="en-US" altLang="en-US" sz="2400" smtClean="0"/>
              <a:t>Law: 19th-Century </a:t>
            </a:r>
            <a:r>
              <a:rPr lang="en-US" altLang="en-US" sz="2400"/>
              <a:t>Codes</a:t>
            </a:r>
            <a:endParaRPr lang="en-US" altLang="en-US" sz="2400" dirty="0"/>
          </a:p>
        </p:txBody>
      </p:sp>
      <p:sp>
        <p:nvSpPr>
          <p:cNvPr id="8" name="TextBox 7"/>
          <p:cNvSpPr txBox="1"/>
          <p:nvPr/>
        </p:nvSpPr>
        <p:spPr>
          <a:xfrm>
            <a:off x="457200" y="1067528"/>
            <a:ext cx="8686800" cy="5093702"/>
          </a:xfrm>
          <a:prstGeom prst="rect">
            <a:avLst/>
          </a:prstGeom>
          <a:noFill/>
        </p:spPr>
        <p:txBody>
          <a:bodyPr wrap="square">
            <a:spAutoFit/>
          </a:bodyPr>
          <a:lstStyle/>
          <a:p>
            <a:pPr>
              <a:defRPr/>
            </a:pPr>
            <a:r>
              <a:rPr lang="en-US" sz="2000" i="1">
                <a:solidFill>
                  <a:schemeClr val="bg1"/>
                </a:solidFill>
              </a:rPr>
              <a:t>Code Napoléon </a:t>
            </a:r>
            <a:r>
              <a:rPr lang="en-US" sz="2000">
                <a:solidFill>
                  <a:schemeClr val="bg1"/>
                </a:solidFill>
              </a:rPr>
              <a:t>(French Civil Code) (1804</a:t>
            </a:r>
            <a:r>
              <a:rPr lang="en-US" sz="2000" smtClean="0">
                <a:solidFill>
                  <a:schemeClr val="bg1"/>
                </a:solidFill>
              </a:rPr>
              <a:t>):</a:t>
            </a:r>
          </a:p>
          <a:p>
            <a:pPr>
              <a:defRPr/>
            </a:pPr>
            <a:endParaRPr lang="en-US" sz="500">
              <a:solidFill>
                <a:schemeClr val="bg1"/>
              </a:solidFill>
            </a:endParaRPr>
          </a:p>
          <a:p>
            <a:pPr>
              <a:defRPr/>
            </a:pPr>
            <a:r>
              <a:rPr lang="en-US" sz="2000">
                <a:solidFill>
                  <a:schemeClr val="bg1"/>
                </a:solidFill>
              </a:rPr>
              <a:t>bk. 1. Of Persons. (This is where the marriage sections </a:t>
            </a:r>
            <a:r>
              <a:rPr lang="en-US" sz="2000" smtClean="0">
                <a:solidFill>
                  <a:schemeClr val="bg1"/>
                </a:solidFill>
              </a:rPr>
              <a:t>are.)</a:t>
            </a:r>
          </a:p>
          <a:p>
            <a:pPr>
              <a:defRPr/>
            </a:pPr>
            <a:endParaRPr lang="en-US" sz="500">
              <a:solidFill>
                <a:schemeClr val="bg1"/>
              </a:solidFill>
            </a:endParaRPr>
          </a:p>
          <a:p>
            <a:pPr>
              <a:defRPr/>
            </a:pPr>
            <a:r>
              <a:rPr lang="en-US" sz="2000">
                <a:solidFill>
                  <a:schemeClr val="bg1"/>
                </a:solidFill>
              </a:rPr>
              <a:t>bk. 2. Of Property</a:t>
            </a:r>
            <a:r>
              <a:rPr lang="en-US" sz="2000" smtClean="0">
                <a:solidFill>
                  <a:schemeClr val="bg1"/>
                </a:solidFill>
              </a:rPr>
              <a:t>.</a:t>
            </a:r>
          </a:p>
          <a:p>
            <a:pPr>
              <a:defRPr/>
            </a:pPr>
            <a:endParaRPr lang="en-US" sz="500">
              <a:solidFill>
                <a:schemeClr val="bg1"/>
              </a:solidFill>
            </a:endParaRPr>
          </a:p>
          <a:p>
            <a:pPr>
              <a:defRPr/>
            </a:pPr>
            <a:r>
              <a:rPr lang="en-US" sz="2000">
                <a:solidFill>
                  <a:schemeClr val="bg1"/>
                </a:solidFill>
              </a:rPr>
              <a:t>bk. 3. Of the different modes of acquiring property. (This is where the wild animal section </a:t>
            </a:r>
            <a:r>
              <a:rPr lang="en-US" sz="2000" smtClean="0">
                <a:solidFill>
                  <a:schemeClr val="bg1"/>
                </a:solidFill>
              </a:rPr>
              <a:t>is.)</a:t>
            </a:r>
          </a:p>
          <a:p>
            <a:pPr>
              <a:defRPr/>
            </a:pPr>
            <a:endParaRPr lang="en-US" sz="1000">
              <a:solidFill>
                <a:schemeClr val="bg1"/>
              </a:solidFill>
            </a:endParaRPr>
          </a:p>
          <a:p>
            <a:pPr>
              <a:defRPr/>
            </a:pPr>
            <a:r>
              <a:rPr lang="en-US" sz="2000">
                <a:solidFill>
                  <a:schemeClr val="bg1"/>
                </a:solidFill>
              </a:rPr>
              <a:t>After this comes 1. Succession. 2. Donation. 3. Contracts in general. 4. Engagements formed without a contract (quasi-contract and delict). 5. Of the contract of marriage (marital property). 6–13. [Different kinds of contracts: sale, hire, partnership, loans, deposit, insurance, agency] 14–18. Security. 19. Ejectment. 20. Prescription</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(The section on witnesses is in a separate Code of Civil Procedure. There is also a separate Code of Criminal Procedure (more provisions about witnesses), a Code of [substantive] Criminal Law, Commercial Law. Later a Code of Administrative Law was added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19th-Century Codes (</a:t>
            </a:r>
            <a:r>
              <a:rPr lang="en-US" altLang="en-US" sz="2400"/>
              <a:t>cont’d</a:t>
            </a:r>
            <a:r>
              <a:rPr lang="en-US" altLang="en-US" sz="2400" dirty="0" smtClean="0"/>
              <a:t>)</a:t>
            </a:r>
            <a:endParaRPr lang="en-US" altLang="en-US" sz="2400" dirty="0"/>
          </a:p>
        </p:txBody>
      </p:sp>
      <p:sp>
        <p:nvSpPr>
          <p:cNvPr id="8" name="TextBox 7"/>
          <p:cNvSpPr txBox="1"/>
          <p:nvPr/>
        </p:nvSpPr>
        <p:spPr>
          <a:xfrm>
            <a:off x="457200" y="1127942"/>
            <a:ext cx="8686800" cy="3708708"/>
          </a:xfrm>
          <a:prstGeom prst="rect">
            <a:avLst/>
          </a:prstGeom>
          <a:noFill/>
        </p:spPr>
        <p:txBody>
          <a:bodyPr wrap="square">
            <a:spAutoFit/>
          </a:bodyPr>
          <a:lstStyle/>
          <a:p>
            <a:pPr>
              <a:defRPr/>
            </a:pPr>
            <a:r>
              <a:rPr lang="en-US" sz="2000" i="1">
                <a:solidFill>
                  <a:schemeClr val="bg1"/>
                </a:solidFill>
              </a:rPr>
              <a:t>Bürgerliches Gesetzbuch </a:t>
            </a:r>
            <a:r>
              <a:rPr lang="en-US" sz="2000">
                <a:solidFill>
                  <a:schemeClr val="bg1"/>
                </a:solidFill>
              </a:rPr>
              <a:t>(German Civil Code) (1900</a:t>
            </a:r>
            <a:r>
              <a:rPr lang="en-US" sz="2000" smtClean="0">
                <a:solidFill>
                  <a:schemeClr val="bg1"/>
                </a:solidFill>
              </a:rPr>
              <a:t>):</a:t>
            </a:r>
          </a:p>
          <a:p>
            <a:pPr>
              <a:defRPr/>
            </a:pPr>
            <a:endParaRPr lang="en-US" sz="500">
              <a:solidFill>
                <a:schemeClr val="bg1"/>
              </a:solidFill>
            </a:endParaRPr>
          </a:p>
          <a:p>
            <a:pPr>
              <a:defRPr/>
            </a:pPr>
            <a:r>
              <a:rPr lang="en-US" sz="2000">
                <a:solidFill>
                  <a:schemeClr val="bg1"/>
                </a:solidFill>
              </a:rPr>
              <a:t>Bk. 1. General Part (General rules on persons, things, legal transactions, limitations, security</a:t>
            </a:r>
            <a:r>
              <a:rPr lang="en-US" sz="2000" smtClean="0">
                <a:solidFill>
                  <a:schemeClr val="bg1"/>
                </a:solidFill>
              </a:rPr>
              <a:t>)</a:t>
            </a:r>
          </a:p>
          <a:p>
            <a:pPr>
              <a:defRPr/>
            </a:pPr>
            <a:endParaRPr lang="en-US" sz="500">
              <a:solidFill>
                <a:schemeClr val="bg1"/>
              </a:solidFill>
            </a:endParaRPr>
          </a:p>
          <a:p>
            <a:pPr>
              <a:defRPr/>
            </a:pPr>
            <a:r>
              <a:rPr lang="en-US" sz="2000">
                <a:solidFill>
                  <a:schemeClr val="bg1"/>
                </a:solidFill>
              </a:rPr>
              <a:t>Bk. 2. Obligations (mostly contract, delict at very end</a:t>
            </a:r>
            <a:r>
              <a:rPr lang="en-US" sz="2000" smtClean="0">
                <a:solidFill>
                  <a:schemeClr val="bg1"/>
                </a:solidFill>
              </a:rPr>
              <a:t>)</a:t>
            </a:r>
          </a:p>
          <a:p>
            <a:pPr>
              <a:defRPr/>
            </a:pPr>
            <a:endParaRPr lang="en-US" sz="500">
              <a:solidFill>
                <a:schemeClr val="bg1"/>
              </a:solidFill>
            </a:endParaRPr>
          </a:p>
          <a:p>
            <a:pPr>
              <a:defRPr/>
            </a:pPr>
            <a:r>
              <a:rPr lang="en-US" sz="2000">
                <a:solidFill>
                  <a:schemeClr val="bg1"/>
                </a:solidFill>
              </a:rPr>
              <a:t>Bk. 3. Law of Things (wild animal provision is in here</a:t>
            </a:r>
            <a:r>
              <a:rPr lang="en-US" sz="2000" smtClean="0">
                <a:solidFill>
                  <a:schemeClr val="bg1"/>
                </a:solidFill>
              </a:rPr>
              <a:t>)</a:t>
            </a:r>
          </a:p>
          <a:p>
            <a:pPr>
              <a:defRPr/>
            </a:pPr>
            <a:endParaRPr lang="en-US" sz="500">
              <a:solidFill>
                <a:schemeClr val="bg1"/>
              </a:solidFill>
            </a:endParaRPr>
          </a:p>
          <a:p>
            <a:pPr>
              <a:defRPr/>
            </a:pPr>
            <a:r>
              <a:rPr lang="en-US" sz="2000">
                <a:solidFill>
                  <a:schemeClr val="bg1"/>
                </a:solidFill>
              </a:rPr>
              <a:t>Bk. 4. Family Law (marriage provision is in here</a:t>
            </a:r>
            <a:r>
              <a:rPr lang="en-US" sz="2000" smtClean="0">
                <a:solidFill>
                  <a:schemeClr val="bg1"/>
                </a:solidFill>
              </a:rPr>
              <a:t>)</a:t>
            </a:r>
          </a:p>
          <a:p>
            <a:pPr>
              <a:defRPr/>
            </a:pPr>
            <a:endParaRPr lang="en-US" sz="500">
              <a:solidFill>
                <a:schemeClr val="bg1"/>
              </a:solidFill>
            </a:endParaRPr>
          </a:p>
          <a:p>
            <a:pPr>
              <a:defRPr/>
            </a:pPr>
            <a:r>
              <a:rPr lang="en-US" sz="2000">
                <a:solidFill>
                  <a:schemeClr val="bg1"/>
                </a:solidFill>
              </a:rPr>
              <a:t>Bk. 5. </a:t>
            </a:r>
            <a:r>
              <a:rPr lang="en-US" sz="2000" smtClean="0">
                <a:solidFill>
                  <a:schemeClr val="bg1"/>
                </a:solidFill>
              </a:rPr>
              <a:t>Succession</a:t>
            </a:r>
          </a:p>
          <a:p>
            <a:pPr>
              <a:defRPr/>
            </a:pPr>
            <a:endParaRPr lang="en-US" sz="1000">
              <a:solidFill>
                <a:schemeClr val="bg1"/>
              </a:solidFill>
            </a:endParaRPr>
          </a:p>
          <a:p>
            <a:pPr>
              <a:defRPr/>
            </a:pPr>
            <a:r>
              <a:rPr lang="en-US" sz="2000">
                <a:solidFill>
                  <a:schemeClr val="bg1"/>
                </a:solidFill>
              </a:rPr>
              <a:t>(The section on witnesses is in a separate Code of Civil Procedure. There is also a separate Code of Criminal Procedure (more provisions about witnesses), a Code of [substantive] Criminal Law, and of Commercial Law</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473039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07745"/>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19th-Century Codes (cont’d)</a:t>
            </a:r>
            <a:endParaRPr lang="en-US" altLang="en-US" sz="2400" dirty="0"/>
          </a:p>
        </p:txBody>
      </p:sp>
      <p:sp>
        <p:nvSpPr>
          <p:cNvPr id="8" name="TextBox 7"/>
          <p:cNvSpPr txBox="1"/>
          <p:nvPr/>
        </p:nvSpPr>
        <p:spPr>
          <a:xfrm>
            <a:off x="457200" y="736787"/>
            <a:ext cx="8686800" cy="5324535"/>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The basic distinctions on which these codes are based are also found in the 13th-century English treatise known as </a:t>
            </a:r>
            <a:r>
              <a:rPr lang="en-US" sz="2000" i="1">
                <a:solidFill>
                  <a:schemeClr val="bg1"/>
                </a:solidFill>
              </a:rPr>
              <a:t>Bracto</a:t>
            </a:r>
            <a:r>
              <a:rPr lang="en-US" sz="2000">
                <a:solidFill>
                  <a:schemeClr val="bg1"/>
                </a:solidFill>
              </a:rPr>
              <a:t>n and in the 18th-century treatise of Blackstone. The German Civil Code makes two major changes: The order of the three basic elements of the law of things is changed. A new category called Family Law is hived off from persons and jammed in between property and succession, and the treatment of the law of persons is expanded to include all general principles applicable to the whole code. </a:t>
            </a:r>
            <a:endParaRPr lang="en-US" sz="2000" smtClean="0">
              <a:solidFill>
                <a:schemeClr val="bg1"/>
              </a:solidFill>
            </a:endParaRP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It took a long time for these categories to become dominant in the </a:t>
            </a:r>
            <a:r>
              <a:rPr lang="en-US" sz="2000" smtClean="0">
                <a:solidFill>
                  <a:schemeClr val="bg1"/>
                </a:solidFill>
              </a:rPr>
              <a:t>Anglo-American world, </a:t>
            </a:r>
            <a:r>
              <a:rPr lang="en-US" sz="2000">
                <a:solidFill>
                  <a:schemeClr val="bg1"/>
                </a:solidFill>
              </a:rPr>
              <a:t>probably not until the 19th century. I would argue that they are </a:t>
            </a:r>
            <a:r>
              <a:rPr lang="en-US" sz="2000" smtClean="0">
                <a:solidFill>
                  <a:schemeClr val="bg1"/>
                </a:solidFill>
              </a:rPr>
              <a:t>in </a:t>
            </a:r>
            <a:r>
              <a:rPr lang="en-US" sz="2000">
                <a:solidFill>
                  <a:schemeClr val="bg1"/>
                </a:solidFill>
              </a:rPr>
              <a:t>backs of the minds of most Anglo-American </a:t>
            </a:r>
            <a:r>
              <a:rPr lang="en-US" sz="2000" smtClean="0">
                <a:solidFill>
                  <a:schemeClr val="bg1"/>
                </a:solidFill>
              </a:rPr>
              <a:t>lawyers today, </a:t>
            </a:r>
            <a:r>
              <a:rPr lang="en-US" sz="2000">
                <a:solidFill>
                  <a:schemeClr val="bg1"/>
                </a:solidFill>
              </a:rPr>
              <a:t>though we teach them by inference rather than specifically. The categories are, moreover, distinctively western. No non-Western legal system that I know of has them, unless they are later additions borrowed from the western legal systems.</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079438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8829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Marriage, wild animals, witnesses in Justinian’s Institutes</a:t>
            </a:r>
            <a:endParaRPr lang="en-US" altLang="en-US" sz="2400" dirty="0"/>
          </a:p>
        </p:txBody>
      </p:sp>
      <p:sp>
        <p:nvSpPr>
          <p:cNvPr id="8" name="TextBox 7"/>
          <p:cNvSpPr txBox="1"/>
          <p:nvPr/>
        </p:nvSpPr>
        <p:spPr>
          <a:xfrm>
            <a:off x="457200" y="666114"/>
            <a:ext cx="8686800" cy="400110"/>
          </a:xfrm>
          <a:prstGeom prst="rect">
            <a:avLst/>
          </a:prstGeom>
          <a:noFill/>
        </p:spPr>
        <p:txBody>
          <a:bodyPr wrap="square">
            <a:spAutoFit/>
          </a:bodyPr>
          <a:lstStyle/>
          <a:p>
            <a:pPr>
              <a:defRPr/>
            </a:pPr>
            <a:r>
              <a:rPr lang="en-US" sz="2000" smtClean="0">
                <a:solidFill>
                  <a:schemeClr val="bg1"/>
                </a:solidFill>
              </a:rPr>
              <a:t>J.’s main reatment of the law of persons in bk. 1 is subdivided: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5" name="TextBox 126"/>
          <p:cNvSpPr txBox="1">
            <a:spLocks noChangeArrowheads="1"/>
          </p:cNvSpPr>
          <p:nvPr/>
        </p:nvSpPr>
        <p:spPr bwMode="auto">
          <a:xfrm flipH="1">
            <a:off x="5588154" y="1195388"/>
            <a:ext cx="28651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Of their own right (</a:t>
            </a:r>
            <a:r>
              <a:rPr lang="en-US" altLang="en-US" sz="1600" b="1" i="1" smtClean="0">
                <a:solidFill>
                  <a:schemeClr val="bg1"/>
                </a:solidFill>
              </a:rPr>
              <a:t>sui iuris</a:t>
            </a:r>
            <a:r>
              <a:rPr lang="en-US" altLang="en-US" sz="1600" b="1" smtClean="0">
                <a:solidFill>
                  <a:schemeClr val="bg1"/>
                </a:solidFill>
              </a:rPr>
              <a:t>)</a:t>
            </a:r>
            <a:endParaRPr lang="en-US" altLang="en-US" sz="1600" b="1">
              <a:solidFill>
                <a:schemeClr val="bg1"/>
              </a:solidFill>
            </a:endParaRPr>
          </a:p>
        </p:txBody>
      </p:sp>
      <p:sp>
        <p:nvSpPr>
          <p:cNvPr id="6" name="TextBox 127"/>
          <p:cNvSpPr txBox="1">
            <a:spLocks noChangeArrowheads="1"/>
          </p:cNvSpPr>
          <p:nvPr/>
        </p:nvSpPr>
        <p:spPr bwMode="auto">
          <a:xfrm flipH="1">
            <a:off x="790158" y="1195388"/>
            <a:ext cx="308835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Of another’s right (in power)</a:t>
            </a:r>
            <a:endParaRPr lang="en-US" altLang="en-US" sz="1600" b="1">
              <a:solidFill>
                <a:schemeClr val="bg1"/>
              </a:solidFill>
            </a:endParaRPr>
          </a:p>
        </p:txBody>
      </p:sp>
      <p:sp>
        <p:nvSpPr>
          <p:cNvPr id="7" name="TextBox 131"/>
          <p:cNvSpPr txBox="1">
            <a:spLocks noChangeArrowheads="1"/>
          </p:cNvSpPr>
          <p:nvPr/>
        </p:nvSpPr>
        <p:spPr bwMode="auto">
          <a:xfrm flipH="1">
            <a:off x="441245" y="2442516"/>
            <a:ext cx="17029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owner’s power</a:t>
            </a:r>
            <a:endParaRPr lang="en-US" altLang="en-US" sz="1600">
              <a:solidFill>
                <a:schemeClr val="bg1"/>
              </a:solidFill>
            </a:endParaRPr>
          </a:p>
        </p:txBody>
      </p:sp>
      <p:sp>
        <p:nvSpPr>
          <p:cNvPr id="9" name="TextBox 132"/>
          <p:cNvSpPr txBox="1">
            <a:spLocks noChangeArrowheads="1"/>
          </p:cNvSpPr>
          <p:nvPr/>
        </p:nvSpPr>
        <p:spPr bwMode="auto">
          <a:xfrm flipH="1">
            <a:off x="2123842" y="2475620"/>
            <a:ext cx="16602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paternal power</a:t>
            </a:r>
            <a:endParaRPr lang="en-US" altLang="en-US" sz="1600">
              <a:solidFill>
                <a:schemeClr val="bg1"/>
              </a:solidFill>
            </a:endParaRPr>
          </a:p>
        </p:txBody>
      </p:sp>
      <p:sp>
        <p:nvSpPr>
          <p:cNvPr id="10" name="TextBox 133"/>
          <p:cNvSpPr txBox="1">
            <a:spLocks noChangeArrowheads="1"/>
          </p:cNvSpPr>
          <p:nvPr/>
        </p:nvSpPr>
        <p:spPr bwMode="auto">
          <a:xfrm flipH="1">
            <a:off x="217487" y="3682486"/>
            <a:ext cx="21463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from lawful nuptials</a:t>
            </a:r>
            <a:endParaRPr lang="en-US" altLang="en-US" sz="1600">
              <a:solidFill>
                <a:schemeClr val="bg1"/>
              </a:solidFill>
            </a:endParaRPr>
          </a:p>
        </p:txBody>
      </p:sp>
      <p:cxnSp>
        <p:nvCxnSpPr>
          <p:cNvPr id="13" name="Straight Arrow Connector 12"/>
          <p:cNvCxnSpPr>
            <a:cxnSpLocks/>
            <a:stCxn id="10" idx="0"/>
            <a:endCxn id="9" idx="2"/>
          </p:cNvCxnSpPr>
          <p:nvPr/>
        </p:nvCxnSpPr>
        <p:spPr bwMode="auto">
          <a:xfrm flipV="1">
            <a:off x="1290653" y="2814174"/>
            <a:ext cx="1663298" cy="868312"/>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a:stCxn id="9" idx="0"/>
          </p:cNvCxnSpPr>
          <p:nvPr/>
        </p:nvCxnSpPr>
        <p:spPr bwMode="auto">
          <a:xfrm flipH="1" flipV="1">
            <a:off x="1590087" y="1533942"/>
            <a:ext cx="1363864" cy="941678"/>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a:stCxn id="7" idx="0"/>
          </p:cNvCxnSpPr>
          <p:nvPr/>
        </p:nvCxnSpPr>
        <p:spPr bwMode="auto">
          <a:xfrm flipV="1">
            <a:off x="1292706" y="1533942"/>
            <a:ext cx="297380" cy="908574"/>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a:endCxn id="5" idx="2"/>
          </p:cNvCxnSpPr>
          <p:nvPr/>
        </p:nvCxnSpPr>
        <p:spPr bwMode="auto">
          <a:xfrm flipV="1">
            <a:off x="6577160" y="1533942"/>
            <a:ext cx="443585" cy="1107575"/>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a:endCxn id="5" idx="2"/>
          </p:cNvCxnSpPr>
          <p:nvPr/>
        </p:nvCxnSpPr>
        <p:spPr bwMode="auto">
          <a:xfrm flipV="1">
            <a:off x="5141071" y="1533942"/>
            <a:ext cx="1879674" cy="114019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a:endCxn id="5" idx="2"/>
          </p:cNvCxnSpPr>
          <p:nvPr/>
        </p:nvCxnSpPr>
        <p:spPr bwMode="auto">
          <a:xfrm flipH="1" flipV="1">
            <a:off x="7020745" y="1533942"/>
            <a:ext cx="708396" cy="1117509"/>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20" name="TextBox 147"/>
          <p:cNvSpPr txBox="1">
            <a:spLocks noChangeArrowheads="1"/>
          </p:cNvSpPr>
          <p:nvPr/>
        </p:nvSpPr>
        <p:spPr bwMode="auto">
          <a:xfrm flipH="1">
            <a:off x="3001996" y="3700610"/>
            <a:ext cx="16633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from adoption</a:t>
            </a:r>
            <a:endParaRPr lang="en-US" altLang="en-US" sz="1800">
              <a:solidFill>
                <a:schemeClr val="bg1"/>
              </a:solidFill>
            </a:endParaRPr>
          </a:p>
        </p:txBody>
      </p:sp>
      <p:cxnSp>
        <p:nvCxnSpPr>
          <p:cNvPr id="22" name="Straight Arrow Connector 21"/>
          <p:cNvCxnSpPr>
            <a:cxnSpLocks/>
            <a:stCxn id="20" idx="0"/>
            <a:endCxn id="9" idx="2"/>
          </p:cNvCxnSpPr>
          <p:nvPr/>
        </p:nvCxnSpPr>
        <p:spPr bwMode="auto">
          <a:xfrm flipH="1" flipV="1">
            <a:off x="2953951" y="2814174"/>
            <a:ext cx="879711" cy="886436"/>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50" name="TextBox 139"/>
          <p:cNvSpPr txBox="1">
            <a:spLocks noChangeArrowheads="1"/>
          </p:cNvSpPr>
          <p:nvPr/>
        </p:nvSpPr>
        <p:spPr bwMode="auto">
          <a:xfrm flipH="1">
            <a:off x="6040654" y="2641515"/>
            <a:ext cx="10730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tutelage</a:t>
            </a:r>
            <a:endParaRPr lang="en-US" altLang="en-US" sz="1800" b="1">
              <a:solidFill>
                <a:schemeClr val="bg1"/>
              </a:solidFill>
            </a:endParaRPr>
          </a:p>
        </p:txBody>
      </p:sp>
      <p:sp>
        <p:nvSpPr>
          <p:cNvPr id="51" name="TextBox 140"/>
          <p:cNvSpPr txBox="1">
            <a:spLocks noChangeArrowheads="1"/>
          </p:cNvSpPr>
          <p:nvPr/>
        </p:nvSpPr>
        <p:spPr bwMode="auto">
          <a:xfrm flipH="1">
            <a:off x="4230390" y="2674138"/>
            <a:ext cx="1821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[totally]</a:t>
            </a:r>
            <a:endParaRPr lang="en-US" altLang="en-US" sz="1600" b="1">
              <a:solidFill>
                <a:schemeClr val="bg1"/>
              </a:solidFill>
            </a:endParaRPr>
          </a:p>
        </p:txBody>
      </p:sp>
      <p:sp>
        <p:nvSpPr>
          <p:cNvPr id="52" name="TextBox 141"/>
          <p:cNvSpPr txBox="1">
            <a:spLocks noChangeArrowheads="1"/>
          </p:cNvSpPr>
          <p:nvPr/>
        </p:nvSpPr>
        <p:spPr bwMode="auto">
          <a:xfrm flipH="1">
            <a:off x="7153320" y="2651451"/>
            <a:ext cx="115163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care</a:t>
            </a:r>
            <a:endParaRPr lang="en-US" altLang="en-US" sz="1600" b="1">
              <a:solidFill>
                <a:schemeClr val="bg1"/>
              </a:solidFill>
            </a:endParaRPr>
          </a:p>
        </p:txBody>
      </p:sp>
      <p:cxnSp>
        <p:nvCxnSpPr>
          <p:cNvPr id="67" name="Straight Arrow Connector 66"/>
          <p:cNvCxnSpPr>
            <a:cxnSpLocks/>
            <a:endCxn id="6" idx="1"/>
          </p:cNvCxnSpPr>
          <p:nvPr/>
        </p:nvCxnSpPr>
        <p:spPr bwMode="auto">
          <a:xfrm flipH="1" flipV="1">
            <a:off x="3878516" y="1364665"/>
            <a:ext cx="1709638" cy="2"/>
          </a:xfrm>
          <a:prstGeom prst="straightConnector1">
            <a:avLst/>
          </a:prstGeom>
          <a:ln w="25400">
            <a:solidFill>
              <a:schemeClr val="bg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4111" name="TextBox 4110"/>
          <p:cNvSpPr txBox="1"/>
          <p:nvPr/>
        </p:nvSpPr>
        <p:spPr>
          <a:xfrm>
            <a:off x="350196" y="4513634"/>
            <a:ext cx="8667344" cy="707886"/>
          </a:xfrm>
          <a:prstGeom prst="rect">
            <a:avLst/>
          </a:prstGeom>
          <a:noFill/>
        </p:spPr>
        <p:txBody>
          <a:bodyPr wrap="square" rtlCol="0">
            <a:spAutoFit/>
          </a:bodyPr>
          <a:lstStyle/>
          <a:p>
            <a:r>
              <a:rPr lang="en-US" sz="2000">
                <a:solidFill>
                  <a:schemeClr val="bg1"/>
                </a:solidFill>
              </a:rPr>
              <a:t>In considering those persons who are in paternal power from lawful nuptials, he says:</a:t>
            </a:r>
          </a:p>
        </p:txBody>
      </p:sp>
    </p:spTree>
    <p:extLst>
      <p:ext uri="{BB962C8B-B14F-4D97-AF65-F5344CB8AC3E}">
        <p14:creationId xmlns:p14="http://schemas.microsoft.com/office/powerpoint/2010/main" val="33571569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Marriage in </a:t>
            </a:r>
            <a:r>
              <a:rPr lang="en-US" altLang="en-US" sz="2400"/>
              <a:t>Justinian’s </a:t>
            </a:r>
            <a:r>
              <a:rPr lang="en-US" altLang="en-US" sz="2400" smtClean="0"/>
              <a:t>Institutes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917912"/>
            <a:ext cx="8518358" cy="5940088"/>
          </a:xfrm>
          <a:prstGeom prst="rect">
            <a:avLst/>
          </a:prstGeom>
        </p:spPr>
        <p:txBody>
          <a:bodyPr wrap="square">
            <a:spAutoFit/>
          </a:bodyPr>
          <a:lstStyle/>
          <a:p>
            <a:r>
              <a:rPr lang="en-US" sz="2000">
                <a:solidFill>
                  <a:schemeClr val="bg1"/>
                </a:solidFill>
              </a:rPr>
              <a:t>“Roman citizens are joined together in lawful wedlock when they are united according to law, the man having reached years of puberty, and the woman being of a marriageable age [Other texts tell us that these ages are presumptively 14 and 12.] whether they be </a:t>
            </a:r>
            <a:r>
              <a:rPr lang="en-US" sz="2000" i="1">
                <a:solidFill>
                  <a:schemeClr val="bg1"/>
                </a:solidFill>
              </a:rPr>
              <a:t>sui iuris </a:t>
            </a:r>
            <a:r>
              <a:rPr lang="en-US" sz="2000">
                <a:solidFill>
                  <a:schemeClr val="bg1"/>
                </a:solidFill>
              </a:rPr>
              <a:t>or </a:t>
            </a:r>
            <a:r>
              <a:rPr lang="en-US" sz="2000" i="1">
                <a:solidFill>
                  <a:schemeClr val="bg1"/>
                </a:solidFill>
              </a:rPr>
              <a:t>in potestate </a:t>
            </a:r>
            <a:r>
              <a:rPr lang="en-US" sz="2000">
                <a:solidFill>
                  <a:schemeClr val="bg1"/>
                </a:solidFill>
              </a:rPr>
              <a:t>[all Roman children of whatever age were in the power of their fathers as long as the father was alive, unless the child were expressly emancipated.] provided that in the latter case they must have the consent of the parents in whose power they respectively are, the necessity of which, and even of its being given before the marriage takes place, is recognized no less by natural reason than by law. . . </a:t>
            </a:r>
            <a:r>
              <a:rPr lang="en-US" sz="2000" smtClean="0">
                <a:solidFill>
                  <a:schemeClr val="bg1"/>
                </a:solidFill>
              </a:rPr>
              <a:t>.”</a:t>
            </a:r>
          </a:p>
          <a:p>
            <a:endParaRPr lang="en-US" sz="1000">
              <a:solidFill>
                <a:schemeClr val="bg1"/>
              </a:solidFill>
            </a:endParaRPr>
          </a:p>
          <a:p>
            <a:r>
              <a:rPr lang="en-US" sz="2000">
                <a:solidFill>
                  <a:schemeClr val="bg1"/>
                </a:solidFill>
              </a:rPr>
              <a:t>But if parental consent is required, what if the parent is insane? Justinian tells us that he has fixed an anomaly in the classical law. The next three paragraphs outline incest prohibitions. They are not particularly extensive, ascendants and descendants and very close collaterals. The final paragraph (no. 13) seems to suggest that Justinian recognized the concept of legitimation by subsequent matrimony. It has become controversial today as to what the law about this was in J.’s time. The topic was also controversial in the Middle Ages.</a:t>
            </a:r>
            <a:endParaRPr lang="en-US" sz="2000" dirty="0">
              <a:solidFill>
                <a:schemeClr val="bg1"/>
              </a:solidFill>
            </a:endParaRPr>
          </a:p>
        </p:txBody>
      </p:sp>
    </p:spTree>
    <p:extLst>
      <p:ext uri="{BB962C8B-B14F-4D97-AF65-F5344CB8AC3E}">
        <p14:creationId xmlns:p14="http://schemas.microsoft.com/office/powerpoint/2010/main" val="4308699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Wild animals </a:t>
            </a:r>
            <a:r>
              <a:rPr lang="en-US" altLang="en-US" sz="2400"/>
              <a:t>in Justinian’s Institutes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130969"/>
            <a:ext cx="8518358" cy="400110"/>
          </a:xfrm>
          <a:prstGeom prst="rect">
            <a:avLst/>
          </a:prstGeom>
        </p:spPr>
        <p:txBody>
          <a:bodyPr wrap="square">
            <a:spAutoFit/>
          </a:bodyPr>
          <a:lstStyle/>
          <a:p>
            <a:r>
              <a:rPr lang="en-US" sz="2000">
                <a:solidFill>
                  <a:schemeClr val="bg1"/>
                </a:solidFill>
              </a:rPr>
              <a:t>The initial divisions of </a:t>
            </a:r>
            <a:r>
              <a:rPr lang="en-US" sz="2000" smtClean="0">
                <a:solidFill>
                  <a:schemeClr val="bg1"/>
                </a:solidFill>
              </a:rPr>
              <a:t>Justinian’s </a:t>
            </a:r>
            <a:r>
              <a:rPr lang="en-US" sz="2000">
                <a:solidFill>
                  <a:schemeClr val="bg1"/>
                </a:solidFill>
              </a:rPr>
              <a:t>law of single things in </a:t>
            </a:r>
            <a:r>
              <a:rPr lang="en-US" sz="2000" smtClean="0">
                <a:solidFill>
                  <a:schemeClr val="bg1"/>
                </a:solidFill>
              </a:rPr>
              <a:t>book 2:</a:t>
            </a:r>
            <a:endParaRPr lang="en-US" sz="2000" dirty="0" smtClean="0">
              <a:solidFill>
                <a:schemeClr val="bg1"/>
              </a:solidFill>
            </a:endParaRPr>
          </a:p>
        </p:txBody>
      </p:sp>
      <p:sp>
        <p:nvSpPr>
          <p:cNvPr id="5" name="TextBox 4"/>
          <p:cNvSpPr txBox="1">
            <a:spLocks noChangeArrowheads="1"/>
          </p:cNvSpPr>
          <p:nvPr/>
        </p:nvSpPr>
        <p:spPr bwMode="auto">
          <a:xfrm>
            <a:off x="912240" y="2114283"/>
            <a:ext cx="1605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in patrimony</a:t>
            </a:r>
            <a:endParaRPr lang="en-US" altLang="en-US" sz="1600" b="1">
              <a:solidFill>
                <a:schemeClr val="bg1"/>
              </a:solidFill>
            </a:endParaRPr>
          </a:p>
        </p:txBody>
      </p:sp>
      <p:sp>
        <p:nvSpPr>
          <p:cNvPr id="7" name="TextBox 4"/>
          <p:cNvSpPr txBox="1">
            <a:spLocks noChangeArrowheads="1"/>
          </p:cNvSpPr>
          <p:nvPr/>
        </p:nvSpPr>
        <p:spPr bwMode="auto">
          <a:xfrm>
            <a:off x="4899648" y="2056645"/>
            <a:ext cx="25877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out of patrimony</a:t>
            </a:r>
            <a:endParaRPr lang="en-US" altLang="en-US" sz="1600" b="1">
              <a:solidFill>
                <a:schemeClr val="bg1"/>
              </a:solidFill>
            </a:endParaRPr>
          </a:p>
        </p:txBody>
      </p:sp>
      <p:cxnSp>
        <p:nvCxnSpPr>
          <p:cNvPr id="8" name="Straight Arrow Connector 7"/>
          <p:cNvCxnSpPr>
            <a:cxnSpLocks/>
            <a:stCxn id="5" idx="0"/>
            <a:endCxn id="11" idx="2"/>
          </p:cNvCxnSpPr>
          <p:nvPr/>
        </p:nvCxnSpPr>
        <p:spPr bwMode="auto">
          <a:xfrm flipV="1">
            <a:off x="1715000" y="1867902"/>
            <a:ext cx="2530761" cy="246381"/>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cxnSpLocks/>
            <a:endCxn id="11" idx="2"/>
          </p:cNvCxnSpPr>
          <p:nvPr/>
        </p:nvCxnSpPr>
        <p:spPr bwMode="auto">
          <a:xfrm flipH="1" flipV="1">
            <a:off x="4245761" y="1867902"/>
            <a:ext cx="2019461" cy="201334"/>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1" name="TextBox 4"/>
          <p:cNvSpPr txBox="1">
            <a:spLocks noChangeArrowheads="1"/>
          </p:cNvSpPr>
          <p:nvPr/>
        </p:nvSpPr>
        <p:spPr bwMode="auto">
          <a:xfrm>
            <a:off x="3347236" y="1531141"/>
            <a:ext cx="1797050" cy="33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a:solidFill>
                  <a:schemeClr val="bg1"/>
                </a:solidFill>
              </a:rPr>
              <a:t>things (</a:t>
            </a:r>
            <a:r>
              <a:rPr lang="en-US" altLang="en-US" sz="1600" b="1" i="1">
                <a:solidFill>
                  <a:schemeClr val="bg1"/>
                </a:solidFill>
              </a:rPr>
              <a:t>res</a:t>
            </a:r>
            <a:r>
              <a:rPr lang="en-US" altLang="en-US" sz="1600" b="1">
                <a:solidFill>
                  <a:schemeClr val="bg1"/>
                </a:solidFill>
              </a:rPr>
              <a:t>)</a:t>
            </a:r>
          </a:p>
        </p:txBody>
      </p:sp>
      <p:cxnSp>
        <p:nvCxnSpPr>
          <p:cNvPr id="12" name="Straight Arrow Connector 11"/>
          <p:cNvCxnSpPr>
            <a:cxnSpLocks/>
            <a:stCxn id="13" idx="0"/>
            <a:endCxn id="7" idx="2"/>
          </p:cNvCxnSpPr>
          <p:nvPr/>
        </p:nvCxnSpPr>
        <p:spPr bwMode="auto">
          <a:xfrm flipV="1">
            <a:off x="2275324" y="2395199"/>
            <a:ext cx="3918205" cy="655736"/>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3" name="TextBox 4"/>
          <p:cNvSpPr txBox="1">
            <a:spLocks noChangeArrowheads="1"/>
          </p:cNvSpPr>
          <p:nvPr/>
        </p:nvSpPr>
        <p:spPr bwMode="auto">
          <a:xfrm>
            <a:off x="1060316" y="3050935"/>
            <a:ext cx="243001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by natural law (things common to all)</a:t>
            </a:r>
            <a:endParaRPr lang="en-US" altLang="en-US" sz="1600" b="1">
              <a:solidFill>
                <a:schemeClr val="bg1"/>
              </a:solidFill>
            </a:endParaRPr>
          </a:p>
        </p:txBody>
      </p:sp>
      <p:sp>
        <p:nvSpPr>
          <p:cNvPr id="14" name="TextBox 4"/>
          <p:cNvSpPr txBox="1">
            <a:spLocks noChangeArrowheads="1"/>
          </p:cNvSpPr>
          <p:nvPr/>
        </p:nvSpPr>
        <p:spPr bwMode="auto">
          <a:xfrm>
            <a:off x="3442205" y="3050935"/>
            <a:ext cx="80355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public</a:t>
            </a:r>
            <a:endParaRPr lang="en-US" altLang="en-US" sz="1600" b="1">
              <a:solidFill>
                <a:schemeClr val="bg1"/>
              </a:solidFill>
            </a:endParaRPr>
          </a:p>
        </p:txBody>
      </p:sp>
      <p:sp>
        <p:nvSpPr>
          <p:cNvPr id="15" name="TextBox 4"/>
          <p:cNvSpPr txBox="1">
            <a:spLocks noChangeArrowheads="1"/>
          </p:cNvSpPr>
          <p:nvPr/>
        </p:nvSpPr>
        <p:spPr bwMode="auto">
          <a:xfrm>
            <a:off x="4245761" y="3052728"/>
            <a:ext cx="17951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of a corporation</a:t>
            </a:r>
            <a:endParaRPr lang="en-US" altLang="en-US" sz="1600" b="1">
              <a:solidFill>
                <a:schemeClr val="bg1"/>
              </a:solidFill>
            </a:endParaRPr>
          </a:p>
        </p:txBody>
      </p:sp>
      <p:sp>
        <p:nvSpPr>
          <p:cNvPr id="16" name="TextBox 4"/>
          <p:cNvSpPr txBox="1">
            <a:spLocks noChangeArrowheads="1"/>
          </p:cNvSpPr>
          <p:nvPr/>
        </p:nvSpPr>
        <p:spPr bwMode="auto">
          <a:xfrm>
            <a:off x="5963055" y="3058512"/>
            <a:ext cx="108949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holy</a:t>
            </a:r>
            <a:br>
              <a:rPr lang="en-US" altLang="en-US" sz="1600" b="1" smtClean="0">
                <a:solidFill>
                  <a:schemeClr val="bg1"/>
                </a:solidFill>
              </a:rPr>
            </a:br>
            <a:r>
              <a:rPr lang="en-US" altLang="en-US" sz="1600" b="1" smtClean="0">
                <a:solidFill>
                  <a:schemeClr val="bg1"/>
                </a:solidFill>
              </a:rPr>
              <a:t>religious</a:t>
            </a:r>
            <a:endParaRPr lang="en-US" altLang="en-US" sz="1600" b="1">
              <a:solidFill>
                <a:schemeClr val="bg1"/>
              </a:solidFill>
            </a:endParaRPr>
          </a:p>
        </p:txBody>
      </p:sp>
      <p:cxnSp>
        <p:nvCxnSpPr>
          <p:cNvPr id="17" name="Straight Arrow Connector 16"/>
          <p:cNvCxnSpPr>
            <a:cxnSpLocks/>
            <a:stCxn id="14" idx="0"/>
            <a:endCxn id="7" idx="2"/>
          </p:cNvCxnSpPr>
          <p:nvPr/>
        </p:nvCxnSpPr>
        <p:spPr bwMode="auto">
          <a:xfrm flipV="1">
            <a:off x="3843983" y="2395199"/>
            <a:ext cx="2349546" cy="655736"/>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a:endCxn id="7" idx="2"/>
          </p:cNvCxnSpPr>
          <p:nvPr/>
        </p:nvCxnSpPr>
        <p:spPr bwMode="auto">
          <a:xfrm flipV="1">
            <a:off x="5169106" y="2395199"/>
            <a:ext cx="1024423" cy="663401"/>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a:stCxn id="16" idx="0"/>
            <a:endCxn id="7" idx="2"/>
          </p:cNvCxnSpPr>
          <p:nvPr/>
        </p:nvCxnSpPr>
        <p:spPr bwMode="auto">
          <a:xfrm flipH="1" flipV="1">
            <a:off x="6193529" y="2395199"/>
            <a:ext cx="314275" cy="663313"/>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56" name="TextBox 4"/>
          <p:cNvSpPr txBox="1">
            <a:spLocks noChangeArrowheads="1"/>
          </p:cNvSpPr>
          <p:nvPr/>
        </p:nvSpPr>
        <p:spPr bwMode="auto">
          <a:xfrm>
            <a:off x="7064368" y="3050935"/>
            <a:ext cx="11652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of no one</a:t>
            </a:r>
          </a:p>
          <a:p>
            <a:pPr algn="ctr"/>
            <a:r>
              <a:rPr lang="en-US" altLang="en-US" sz="1600" b="1" smtClean="0">
                <a:solidFill>
                  <a:schemeClr val="bg1"/>
                </a:solidFill>
              </a:rPr>
              <a:t>(</a:t>
            </a:r>
            <a:r>
              <a:rPr lang="en-US" altLang="en-US" sz="1600" b="1" i="1" smtClean="0">
                <a:solidFill>
                  <a:schemeClr val="bg1"/>
                </a:solidFill>
              </a:rPr>
              <a:t>nullius</a:t>
            </a:r>
            <a:r>
              <a:rPr lang="en-US" altLang="en-US" sz="1600" b="1" smtClean="0">
                <a:solidFill>
                  <a:schemeClr val="bg1"/>
                </a:solidFill>
              </a:rPr>
              <a:t>)</a:t>
            </a:r>
            <a:endParaRPr lang="en-US" altLang="en-US" sz="1600" b="1">
              <a:solidFill>
                <a:schemeClr val="bg1"/>
              </a:solidFill>
            </a:endParaRPr>
          </a:p>
        </p:txBody>
      </p:sp>
      <p:cxnSp>
        <p:nvCxnSpPr>
          <p:cNvPr id="57" name="Straight Arrow Connector 56"/>
          <p:cNvCxnSpPr>
            <a:cxnSpLocks/>
            <a:stCxn id="56" idx="0"/>
            <a:endCxn id="7" idx="2"/>
          </p:cNvCxnSpPr>
          <p:nvPr/>
        </p:nvCxnSpPr>
        <p:spPr bwMode="auto">
          <a:xfrm flipH="1" flipV="1">
            <a:off x="6193529" y="2395199"/>
            <a:ext cx="1453455" cy="655736"/>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66" name="TextBox 4"/>
          <p:cNvSpPr txBox="1">
            <a:spLocks noChangeArrowheads="1"/>
          </p:cNvSpPr>
          <p:nvPr/>
        </p:nvSpPr>
        <p:spPr bwMode="auto">
          <a:xfrm>
            <a:off x="1715000" y="4045225"/>
            <a:ext cx="53706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natural modes of acquistion</a:t>
            </a:r>
            <a:endParaRPr lang="en-US" altLang="en-US" sz="1600" b="1">
              <a:solidFill>
                <a:schemeClr val="bg1"/>
              </a:solidFill>
            </a:endParaRPr>
          </a:p>
        </p:txBody>
      </p:sp>
      <p:cxnSp>
        <p:nvCxnSpPr>
          <p:cNvPr id="67" name="Straight Arrow Connector 66"/>
          <p:cNvCxnSpPr>
            <a:cxnSpLocks/>
            <a:stCxn id="68" idx="0"/>
            <a:endCxn id="66" idx="2"/>
          </p:cNvCxnSpPr>
          <p:nvPr/>
        </p:nvCxnSpPr>
        <p:spPr bwMode="auto">
          <a:xfrm flipV="1">
            <a:off x="1381023" y="4383779"/>
            <a:ext cx="3019293" cy="655736"/>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68" name="TextBox 4"/>
          <p:cNvSpPr txBox="1">
            <a:spLocks noChangeArrowheads="1"/>
          </p:cNvSpPr>
          <p:nvPr/>
        </p:nvSpPr>
        <p:spPr bwMode="auto">
          <a:xfrm>
            <a:off x="658538" y="5039515"/>
            <a:ext cx="14449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occupation</a:t>
            </a:r>
            <a:endParaRPr lang="en-US" altLang="en-US" sz="1600" b="1">
              <a:solidFill>
                <a:schemeClr val="bg1"/>
              </a:solidFill>
            </a:endParaRPr>
          </a:p>
        </p:txBody>
      </p:sp>
      <p:sp>
        <p:nvSpPr>
          <p:cNvPr id="69" name="TextBox 4"/>
          <p:cNvSpPr txBox="1">
            <a:spLocks noChangeArrowheads="1"/>
          </p:cNvSpPr>
          <p:nvPr/>
        </p:nvSpPr>
        <p:spPr bwMode="auto">
          <a:xfrm>
            <a:off x="1556426" y="5039515"/>
            <a:ext cx="228755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alluvion</a:t>
            </a:r>
            <a:br>
              <a:rPr lang="en-US" altLang="en-US" sz="1600" b="1" smtClean="0">
                <a:solidFill>
                  <a:schemeClr val="bg1"/>
                </a:solidFill>
              </a:rPr>
            </a:br>
            <a:r>
              <a:rPr lang="en-US" altLang="en-US" sz="1600" b="1" smtClean="0">
                <a:solidFill>
                  <a:schemeClr val="bg1"/>
                </a:solidFill>
              </a:rPr>
              <a:t>avulsion</a:t>
            </a:r>
            <a:endParaRPr lang="en-US" altLang="en-US" sz="1600" b="1">
              <a:solidFill>
                <a:schemeClr val="bg1"/>
              </a:solidFill>
            </a:endParaRPr>
          </a:p>
        </p:txBody>
      </p:sp>
      <p:sp>
        <p:nvSpPr>
          <p:cNvPr id="70" name="TextBox 4"/>
          <p:cNvSpPr txBox="1">
            <a:spLocks noChangeArrowheads="1"/>
          </p:cNvSpPr>
          <p:nvPr/>
        </p:nvSpPr>
        <p:spPr bwMode="auto">
          <a:xfrm>
            <a:off x="2700206" y="5041308"/>
            <a:ext cx="29388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specification</a:t>
            </a:r>
            <a:br>
              <a:rPr lang="en-US" altLang="en-US" sz="1600" b="1" smtClean="0">
                <a:solidFill>
                  <a:schemeClr val="bg1"/>
                </a:solidFill>
              </a:rPr>
            </a:br>
            <a:r>
              <a:rPr lang="en-US" altLang="en-US" sz="1600" b="1" smtClean="0">
                <a:solidFill>
                  <a:schemeClr val="bg1"/>
                </a:solidFill>
              </a:rPr>
              <a:t>confusion</a:t>
            </a:r>
            <a:endParaRPr lang="en-US" altLang="en-US" sz="1600" b="1">
              <a:solidFill>
                <a:schemeClr val="bg1"/>
              </a:solidFill>
            </a:endParaRPr>
          </a:p>
        </p:txBody>
      </p:sp>
      <p:sp>
        <p:nvSpPr>
          <p:cNvPr id="71" name="TextBox 4"/>
          <p:cNvSpPr txBox="1">
            <a:spLocks noChangeArrowheads="1"/>
          </p:cNvSpPr>
          <p:nvPr/>
        </p:nvSpPr>
        <p:spPr bwMode="auto">
          <a:xfrm>
            <a:off x="4245762" y="5047092"/>
            <a:ext cx="24050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[fixtures]</a:t>
            </a:r>
            <a:endParaRPr lang="en-US" altLang="en-US" sz="1600" b="1">
              <a:solidFill>
                <a:schemeClr val="bg1"/>
              </a:solidFill>
            </a:endParaRPr>
          </a:p>
        </p:txBody>
      </p:sp>
      <p:cxnSp>
        <p:nvCxnSpPr>
          <p:cNvPr id="72" name="Straight Arrow Connector 71"/>
          <p:cNvCxnSpPr>
            <a:cxnSpLocks/>
            <a:stCxn id="69" idx="0"/>
            <a:endCxn id="66" idx="2"/>
          </p:cNvCxnSpPr>
          <p:nvPr/>
        </p:nvCxnSpPr>
        <p:spPr bwMode="auto">
          <a:xfrm flipV="1">
            <a:off x="2700205" y="4383779"/>
            <a:ext cx="1700111" cy="655736"/>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cxnSpLocks/>
            <a:stCxn id="70" idx="0"/>
            <a:endCxn id="66" idx="2"/>
          </p:cNvCxnSpPr>
          <p:nvPr/>
        </p:nvCxnSpPr>
        <p:spPr bwMode="auto">
          <a:xfrm flipV="1">
            <a:off x="4169653" y="4383779"/>
            <a:ext cx="230663" cy="657529"/>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cxnSpLocks/>
            <a:stCxn id="71" idx="0"/>
            <a:endCxn id="66" idx="2"/>
          </p:cNvCxnSpPr>
          <p:nvPr/>
        </p:nvCxnSpPr>
        <p:spPr bwMode="auto">
          <a:xfrm flipH="1" flipV="1">
            <a:off x="4400316" y="4383779"/>
            <a:ext cx="1047953" cy="663313"/>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75" name="TextBox 4"/>
          <p:cNvSpPr txBox="1">
            <a:spLocks noChangeArrowheads="1"/>
          </p:cNvSpPr>
          <p:nvPr/>
        </p:nvSpPr>
        <p:spPr bwMode="auto">
          <a:xfrm>
            <a:off x="5298204" y="5039515"/>
            <a:ext cx="25296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treasure</a:t>
            </a:r>
            <a:endParaRPr lang="en-US" altLang="en-US" sz="1600" b="1">
              <a:solidFill>
                <a:schemeClr val="bg1"/>
              </a:solidFill>
            </a:endParaRPr>
          </a:p>
        </p:txBody>
      </p:sp>
      <p:cxnSp>
        <p:nvCxnSpPr>
          <p:cNvPr id="76" name="Straight Arrow Connector 75"/>
          <p:cNvCxnSpPr>
            <a:cxnSpLocks/>
            <a:stCxn id="75" idx="0"/>
            <a:endCxn id="66" idx="2"/>
          </p:cNvCxnSpPr>
          <p:nvPr/>
        </p:nvCxnSpPr>
        <p:spPr bwMode="auto">
          <a:xfrm flipH="1" flipV="1">
            <a:off x="4400316" y="4383779"/>
            <a:ext cx="2162697" cy="655736"/>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84" name="TextBox 4"/>
          <p:cNvSpPr txBox="1">
            <a:spLocks noChangeArrowheads="1"/>
          </p:cNvSpPr>
          <p:nvPr/>
        </p:nvSpPr>
        <p:spPr bwMode="auto">
          <a:xfrm>
            <a:off x="6650776" y="5037722"/>
            <a:ext cx="24932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600" b="1" smtClean="0">
                <a:solidFill>
                  <a:schemeClr val="bg1"/>
                </a:solidFill>
              </a:rPr>
              <a:t>handing over</a:t>
            </a:r>
            <a:br>
              <a:rPr lang="en-US" altLang="en-US" sz="1600" b="1" smtClean="0">
                <a:solidFill>
                  <a:schemeClr val="bg1"/>
                </a:solidFill>
              </a:rPr>
            </a:br>
            <a:r>
              <a:rPr lang="en-US" altLang="en-US" sz="1600" b="1" smtClean="0">
                <a:solidFill>
                  <a:schemeClr val="bg1"/>
                </a:solidFill>
              </a:rPr>
              <a:t>(</a:t>
            </a:r>
            <a:r>
              <a:rPr lang="en-US" altLang="en-US" sz="1600" b="1" i="1" smtClean="0">
                <a:solidFill>
                  <a:schemeClr val="bg1"/>
                </a:solidFill>
              </a:rPr>
              <a:t>traditio</a:t>
            </a:r>
            <a:r>
              <a:rPr lang="en-US" altLang="en-US" sz="1600" b="1" smtClean="0">
                <a:solidFill>
                  <a:schemeClr val="bg1"/>
                </a:solidFill>
              </a:rPr>
              <a:t>)</a:t>
            </a:r>
            <a:endParaRPr lang="en-US" altLang="en-US" sz="1600" b="1">
              <a:solidFill>
                <a:schemeClr val="bg1"/>
              </a:solidFill>
            </a:endParaRPr>
          </a:p>
        </p:txBody>
      </p:sp>
      <p:cxnSp>
        <p:nvCxnSpPr>
          <p:cNvPr id="85" name="Straight Arrow Connector 84"/>
          <p:cNvCxnSpPr>
            <a:cxnSpLocks/>
            <a:stCxn id="84" idx="0"/>
            <a:endCxn id="66" idx="2"/>
          </p:cNvCxnSpPr>
          <p:nvPr/>
        </p:nvCxnSpPr>
        <p:spPr bwMode="auto">
          <a:xfrm flipH="1" flipV="1">
            <a:off x="4400316" y="4383779"/>
            <a:ext cx="3497073" cy="653943"/>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4119" name="TextBox 4118"/>
          <p:cNvSpPr txBox="1"/>
          <p:nvPr/>
        </p:nvSpPr>
        <p:spPr>
          <a:xfrm>
            <a:off x="217488" y="5722133"/>
            <a:ext cx="8758070" cy="1015663"/>
          </a:xfrm>
          <a:prstGeom prst="rect">
            <a:avLst/>
          </a:prstGeom>
          <a:noFill/>
        </p:spPr>
        <p:txBody>
          <a:bodyPr wrap="square" rtlCol="0">
            <a:spAutoFit/>
          </a:bodyPr>
          <a:lstStyle/>
          <a:p>
            <a:r>
              <a:rPr lang="en-US" sz="2000">
                <a:solidFill>
                  <a:schemeClr val="bg1"/>
                </a:solidFill>
              </a:rPr>
              <a:t>‘Occupation’ is </a:t>
            </a:r>
            <a:r>
              <a:rPr lang="en-US" sz="2000" smtClean="0">
                <a:solidFill>
                  <a:schemeClr val="bg1"/>
                </a:solidFill>
              </a:rPr>
              <a:t>a </a:t>
            </a:r>
            <a:r>
              <a:rPr lang="en-US" sz="2000">
                <a:solidFill>
                  <a:schemeClr val="bg1"/>
                </a:solidFill>
              </a:rPr>
              <a:t>natural mode of acqusition of things that belong to no one (and, hence, are not in someone’s patrimony). Of occupation of wild animals J. has this to say:</a:t>
            </a:r>
          </a:p>
        </p:txBody>
      </p:sp>
    </p:spTree>
    <p:extLst>
      <p:ext uri="{BB962C8B-B14F-4D97-AF65-F5344CB8AC3E}">
        <p14:creationId xmlns:p14="http://schemas.microsoft.com/office/powerpoint/2010/main" val="18654012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Wild animals in </a:t>
            </a:r>
            <a:r>
              <a:rPr lang="en-US" altLang="en-US" sz="2400"/>
              <a:t>Justinian’s </a:t>
            </a:r>
            <a:r>
              <a:rPr lang="en-US" altLang="en-US" sz="2400" smtClean="0"/>
              <a:t>Institutes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917912"/>
            <a:ext cx="8518358" cy="5324535"/>
          </a:xfrm>
          <a:prstGeom prst="rect">
            <a:avLst/>
          </a:prstGeom>
        </p:spPr>
        <p:txBody>
          <a:bodyPr wrap="square">
            <a:spAutoFit/>
          </a:bodyPr>
          <a:lstStyle/>
          <a:p>
            <a:r>
              <a:rPr lang="en-US" sz="2000">
                <a:solidFill>
                  <a:schemeClr val="bg1"/>
                </a:solidFill>
              </a:rPr>
              <a:t>“Wild animals, birds, and fish, that is to say all the creatures which the land, the sea, and the sky produce, as soon as they are caught by any one become at once the property of their captor by the law of nations; for natural reason admits the title of the first occupant to that which previously had no owner. So far as the occupant’s title is concerned, it is immaterial whether it is on his own land or on that of another that he catches wild animals or birds, though it is clear that if he goes on another man’s land for the sake of hunting or fowling, the latter may forbid him entry, if aware of his purpose. An animal thus caught by you is deemed your property so long as it is completely under your control; but so soon as it has escaped from your control, and recovered its natural liberty, it ceases to be yours, and belongs to the first person who subsequently catches it. It is deemed to have recovered its natural liberty when you have lost sight of it, or when, though it is still in your sight, it would be difficult to pursue it. It has been doubted whether a wild animal becomes your property immediately [when] you have wounded it so severely as to be able to catch it. </a:t>
            </a:r>
            <a:r>
              <a:rPr lang="en-US" sz="2000" smtClean="0">
                <a:solidFill>
                  <a:schemeClr val="bg1"/>
                </a:solidFill>
              </a:rPr>
              <a:t>[cont’d on next slide]</a:t>
            </a:r>
            <a:endParaRPr lang="en-US" sz="2000" dirty="0">
              <a:solidFill>
                <a:schemeClr val="bg1"/>
              </a:solidFill>
            </a:endParaRPr>
          </a:p>
        </p:txBody>
      </p:sp>
    </p:spTree>
    <p:extLst>
      <p:ext uri="{BB962C8B-B14F-4D97-AF65-F5344CB8AC3E}">
        <p14:creationId xmlns:p14="http://schemas.microsoft.com/office/powerpoint/2010/main" val="40482636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Wild animals in </a:t>
            </a:r>
            <a:r>
              <a:rPr lang="en-US" altLang="en-US" sz="2400"/>
              <a:t>Justinian’s </a:t>
            </a:r>
            <a:r>
              <a:rPr lang="en-US" altLang="en-US" sz="2400" smtClean="0"/>
              <a:t>Institutes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917912"/>
            <a:ext cx="8518358" cy="2862322"/>
          </a:xfrm>
          <a:prstGeom prst="rect">
            <a:avLst/>
          </a:prstGeom>
        </p:spPr>
        <p:txBody>
          <a:bodyPr wrap="square">
            <a:spAutoFit/>
          </a:bodyPr>
          <a:lstStyle/>
          <a:p>
            <a:r>
              <a:rPr lang="en-US" sz="2000" smtClean="0">
                <a:solidFill>
                  <a:schemeClr val="bg1"/>
                </a:solidFill>
              </a:rPr>
              <a:t>“Some </a:t>
            </a:r>
            <a:r>
              <a:rPr lang="en-US" sz="2000">
                <a:solidFill>
                  <a:schemeClr val="bg1"/>
                </a:solidFill>
              </a:rPr>
              <a:t>have thought that it becomes yours at once, and remains so as long as you pursue it, though it ceases to be yours when you cease the pursuit, and becomes again the property of any one who catches it: others have been of the opinion that it does not belong to you till you have actually caught it. And we confirm this latter view, for it may happen in many ways that you will not capture it. Bees, again, are naturally wild . . . [skipping to the end of the section]. A swarm which has flown from your hive is considered to remain yours so long as it is in your sight and easy of pursuit: otherwise it belongs to the first person who catches it.”</a:t>
            </a:r>
            <a:endParaRPr lang="en-US" sz="2000" dirty="0">
              <a:solidFill>
                <a:schemeClr val="bg1"/>
              </a:solidFill>
            </a:endParaRPr>
          </a:p>
        </p:txBody>
      </p:sp>
    </p:spTree>
    <p:extLst>
      <p:ext uri="{BB962C8B-B14F-4D97-AF65-F5344CB8AC3E}">
        <p14:creationId xmlns:p14="http://schemas.microsoft.com/office/powerpoint/2010/main" val="12247288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Witnesses in </a:t>
            </a:r>
            <a:r>
              <a:rPr lang="en-US" altLang="en-US" sz="2400"/>
              <a:t>Justinian’s </a:t>
            </a:r>
            <a:r>
              <a:rPr lang="en-US" altLang="en-US" sz="2400" smtClean="0"/>
              <a:t>Institutes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917912"/>
            <a:ext cx="8518358" cy="5632311"/>
          </a:xfrm>
          <a:prstGeom prst="rect">
            <a:avLst/>
          </a:prstGeom>
        </p:spPr>
        <p:txBody>
          <a:bodyPr wrap="square">
            <a:spAutoFit/>
          </a:bodyPr>
          <a:lstStyle/>
          <a:p>
            <a:r>
              <a:rPr lang="en-US" sz="2000">
                <a:solidFill>
                  <a:schemeClr val="bg1"/>
                </a:solidFill>
              </a:rPr>
              <a:t>There is nothing about witnesses in the </a:t>
            </a:r>
            <a:r>
              <a:rPr lang="en-US" sz="2000" i="1">
                <a:solidFill>
                  <a:schemeClr val="bg1"/>
                </a:solidFill>
              </a:rPr>
              <a:t>Institutes</a:t>
            </a:r>
            <a:r>
              <a:rPr lang="en-US" sz="2000">
                <a:solidFill>
                  <a:schemeClr val="bg1"/>
                </a:solidFill>
              </a:rPr>
              <a:t>. </a:t>
            </a:r>
            <a:r>
              <a:rPr lang="en-US" sz="2000" smtClean="0">
                <a:solidFill>
                  <a:schemeClr val="bg1"/>
                </a:solidFill>
              </a:rPr>
              <a:t>There </a:t>
            </a:r>
            <a:r>
              <a:rPr lang="en-US" sz="2000">
                <a:solidFill>
                  <a:schemeClr val="bg1"/>
                </a:solidFill>
              </a:rPr>
              <a:t>are, however, titles on witnesses in both the Digest and the Code, both of which are included in full in Chapter 1 of the Materials, p, I–33 and I-35. By comparison with the title on marriage, the Digest title is very short. Why? What little material that there is is late. One can tell this by looking up the names of the jurists. Much of it seems to be context-specific, i.e., whether a conviction of adultery bars that person from testifying under the provisions of certain statutes passed in the Augustan age. To the extent that there are general principles, they seem to be quite broad. E.g., the recript of Hadrian quoted in D.22.5.3.1: “You know best what weight to attach to witnesses, what their dignity and reputation is, who speaks simply, and whether they keep to a premeditated story, or give likely answers to your ex tempore questions.” </a:t>
            </a:r>
            <a:r>
              <a:rPr lang="en-US" sz="2000" smtClean="0">
                <a:solidFill>
                  <a:schemeClr val="bg1"/>
                </a:solidFill>
              </a:rPr>
              <a:t>The concern </a:t>
            </a:r>
            <a:r>
              <a:rPr lang="en-US" sz="2000">
                <a:solidFill>
                  <a:schemeClr val="bg1"/>
                </a:solidFill>
              </a:rPr>
              <a:t>for fixed rules about witnesses seems to have increased in the later empire. Nothing, however, gives us a basic form of procedure for the use of witnesses. That is simply assumed. Hence, while the passages on marriage and wild animals gave us quite a bit of what we have in the 19th century codes, the Roman law on witnesses gives us relatively little.</a:t>
            </a:r>
            <a:endParaRPr lang="en-US" sz="2000" dirty="0">
              <a:solidFill>
                <a:schemeClr val="bg1"/>
              </a:solidFill>
            </a:endParaRPr>
          </a:p>
        </p:txBody>
      </p:sp>
    </p:spTree>
    <p:extLst>
      <p:ext uri="{BB962C8B-B14F-4D97-AF65-F5344CB8AC3E}">
        <p14:creationId xmlns:p14="http://schemas.microsoft.com/office/powerpoint/2010/main" val="2224606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Wild animals, marriage and </a:t>
            </a:r>
            <a:r>
              <a:rPr lang="en-US" altLang="en-US" sz="2400" smtClean="0"/>
              <a:t>witnesses: 19th-century codes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917912"/>
            <a:ext cx="8518358" cy="4939814"/>
          </a:xfrm>
          <a:prstGeom prst="rect">
            <a:avLst/>
          </a:prstGeom>
        </p:spPr>
        <p:txBody>
          <a:bodyPr wrap="square">
            <a:spAutoFit/>
          </a:bodyPr>
          <a:lstStyle/>
          <a:p>
            <a:r>
              <a:rPr lang="en-US" sz="2000" i="1" smtClean="0">
                <a:solidFill>
                  <a:schemeClr val="bg1"/>
                </a:solidFill>
              </a:rPr>
              <a:t>Wild </a:t>
            </a:r>
            <a:r>
              <a:rPr lang="en-US" sz="2000" i="1">
                <a:solidFill>
                  <a:schemeClr val="bg1"/>
                </a:solidFill>
              </a:rPr>
              <a:t>Animals</a:t>
            </a:r>
          </a:p>
          <a:p>
            <a:r>
              <a:rPr lang="en-US" sz="2000" smtClean="0">
                <a:solidFill>
                  <a:schemeClr val="bg1"/>
                </a:solidFill>
              </a:rPr>
              <a:t>The </a:t>
            </a:r>
            <a:r>
              <a:rPr lang="en-US" sz="2000">
                <a:solidFill>
                  <a:schemeClr val="bg1"/>
                </a:solidFill>
              </a:rPr>
              <a:t>Napoleonic Code (1804</a:t>
            </a:r>
            <a:r>
              <a:rPr lang="en-US" sz="2000" smtClean="0">
                <a:solidFill>
                  <a:schemeClr val="bg1"/>
                </a:solidFill>
              </a:rPr>
              <a:t>)</a:t>
            </a:r>
            <a:br>
              <a:rPr lang="en-US" sz="2000" smtClean="0">
                <a:solidFill>
                  <a:schemeClr val="bg1"/>
                </a:solidFill>
              </a:rPr>
            </a:br>
            <a:endParaRPr lang="en-US" sz="500">
              <a:solidFill>
                <a:schemeClr val="bg1"/>
              </a:solidFill>
            </a:endParaRPr>
          </a:p>
          <a:p>
            <a:pPr marL="342900" indent="-342900">
              <a:buFont typeface="Arial" panose="020B0604020202020204" pitchFamily="34" charset="0"/>
              <a:buChar char="•"/>
            </a:pPr>
            <a:r>
              <a:rPr lang="en-US" sz="2000">
                <a:solidFill>
                  <a:schemeClr val="bg1"/>
                </a:solidFill>
              </a:rPr>
              <a:t>[3. Of the different modes of acquiring property. General dispositions</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a:solidFill>
                  <a:schemeClr val="bg1"/>
                </a:solidFill>
              </a:rPr>
              <a:t>711. Ownership in goods is acquired and transmitted by succession, by donation between living parties and by the effect of obligations</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a:solidFill>
                  <a:schemeClr val="bg1"/>
                </a:solidFill>
              </a:rPr>
              <a:t>712. Ownership is also acquired by accession, by incorporation, and by prescription</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a:solidFill>
                  <a:schemeClr val="bg1"/>
                </a:solidFill>
              </a:rPr>
              <a:t>713. Property which has no owner belongs to the nation</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a:solidFill>
                  <a:schemeClr val="bg1"/>
                </a:solidFill>
              </a:rPr>
              <a:t>714. There are things which belong to no one, and the use whereof is common to all</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800100" lvl="1" indent="-342900">
              <a:buFont typeface="Arial" panose="020B0604020202020204" pitchFamily="34" charset="0"/>
              <a:buChar char="•"/>
            </a:pPr>
            <a:r>
              <a:rPr lang="en-US" sz="2000">
                <a:solidFill>
                  <a:schemeClr val="bg1"/>
                </a:solidFill>
              </a:rPr>
              <a:t>The laws of police (</a:t>
            </a:r>
            <a:r>
              <a:rPr lang="en-US" sz="2000" i="1">
                <a:solidFill>
                  <a:schemeClr val="bg1"/>
                </a:solidFill>
              </a:rPr>
              <a:t>lois de police</a:t>
            </a:r>
            <a:r>
              <a:rPr lang="en-US" sz="2000">
                <a:solidFill>
                  <a:schemeClr val="bg1"/>
                </a:solidFill>
              </a:rPr>
              <a:t>) regulate the manner of enjoying such</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a:solidFill>
                  <a:schemeClr val="bg1"/>
                </a:solidFill>
              </a:rPr>
              <a:t>715. The right of hunting and fishing is alike regulated by particular laws.</a:t>
            </a:r>
          </a:p>
        </p:txBody>
      </p:sp>
    </p:spTree>
    <p:extLst>
      <p:ext uri="{BB962C8B-B14F-4D97-AF65-F5344CB8AC3E}">
        <p14:creationId xmlns:p14="http://schemas.microsoft.com/office/powerpoint/2010/main" val="566196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‘Codification’ of Roman Law</a:t>
            </a:r>
            <a:endParaRPr lang="en-US" altLang="en-US" sz="2400" dirty="0"/>
          </a:p>
        </p:txBody>
      </p:sp>
      <p:sp>
        <p:nvSpPr>
          <p:cNvPr id="8" name="TextBox 7"/>
          <p:cNvSpPr txBox="1"/>
          <p:nvPr/>
        </p:nvSpPr>
        <p:spPr>
          <a:xfrm>
            <a:off x="363682" y="872531"/>
            <a:ext cx="8780318" cy="5786199"/>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240 A.D. — End of classical period; no official collection except the praetor’s </a:t>
            </a:r>
            <a:r>
              <a:rPr lang="en-US" sz="2000" i="1">
                <a:solidFill>
                  <a:schemeClr val="bg1"/>
                </a:solidFill>
              </a:rPr>
              <a:t>edictum perpetuum </a:t>
            </a:r>
            <a:r>
              <a:rPr lang="en-US" sz="2000">
                <a:solidFill>
                  <a:schemeClr val="bg1"/>
                </a:solidFill>
              </a:rPr>
              <a:t>(perpetual edict), a collection of formulae and rules of procedure published by the chief judge of Rome, known as the praetor. Even before the end of the classical period unpublished decisions of the emperor, known as constitutions, were becoming an increasingly important source of law</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a:solidFill>
                  <a:schemeClr val="bg1"/>
                </a:solidFill>
              </a:rPr>
              <a:t>439 A.D. — Theodosian Code (begun 429). About 1/3 to 1/2 of the Theodosian Code survives. The pays de droit écrit, the land of the written law, in southern third of France, owes its name to the fact that for a long period Roman law as represented by the Theodosian Code was regarded as being in force there</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a:solidFill>
                  <a:schemeClr val="bg1"/>
                </a:solidFill>
              </a:rPr>
              <a:t>527 A.D. — Justinian becomes emperor</a:t>
            </a:r>
          </a:p>
          <a:p>
            <a:pPr marL="342900" indent="-342900">
              <a:buFont typeface="Arial" panose="020B0604020202020204" pitchFamily="34" charset="0"/>
              <a:buChar char="•"/>
              <a:defRPr/>
            </a:pPr>
            <a:r>
              <a:rPr lang="en-US" sz="2000">
                <a:solidFill>
                  <a:schemeClr val="bg1"/>
                </a:solidFill>
              </a:rPr>
              <a:t>528 A.D. — Justinian appoints a commission</a:t>
            </a:r>
          </a:p>
          <a:p>
            <a:pPr marL="342900" indent="-342900">
              <a:buFont typeface="Arial" panose="020B0604020202020204" pitchFamily="34" charset="0"/>
              <a:buChar char="•"/>
              <a:defRPr/>
            </a:pPr>
            <a:r>
              <a:rPr lang="en-US" sz="2000">
                <a:solidFill>
                  <a:schemeClr val="bg1"/>
                </a:solidFill>
              </a:rPr>
              <a:t>530–533 A.D. — Compilation of the Digest</a:t>
            </a:r>
          </a:p>
          <a:p>
            <a:pPr marL="342900" indent="-342900">
              <a:buFont typeface="Arial" panose="020B0604020202020204" pitchFamily="34" charset="0"/>
              <a:buChar char="•"/>
              <a:defRPr/>
            </a:pPr>
            <a:r>
              <a:rPr lang="en-US" sz="2000">
                <a:solidFill>
                  <a:schemeClr val="bg1"/>
                </a:solidFill>
              </a:rPr>
              <a:t>533 A.D. — Publication of the Digest and the Institutes</a:t>
            </a:r>
          </a:p>
          <a:p>
            <a:pPr marL="342900" indent="-342900">
              <a:buFont typeface="Arial" panose="020B0604020202020204" pitchFamily="34" charset="0"/>
              <a:buChar char="•"/>
              <a:defRPr/>
            </a:pPr>
            <a:r>
              <a:rPr lang="en-US" sz="2000">
                <a:solidFill>
                  <a:schemeClr val="bg1"/>
                </a:solidFill>
              </a:rPr>
              <a:t>534 A.D. — Publication of the Code</a:t>
            </a:r>
          </a:p>
          <a:p>
            <a:pPr marL="342900" indent="-342900">
              <a:buFont typeface="Arial" panose="020B0604020202020204" pitchFamily="34" charset="0"/>
              <a:buChar char="•"/>
              <a:defRPr/>
            </a:pPr>
            <a:r>
              <a:rPr lang="en-US" sz="2000">
                <a:solidFill>
                  <a:schemeClr val="bg1"/>
                </a:solidFill>
              </a:rPr>
              <a:t>534–565 A.D. — Justinian’s Novels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19th-century codes: wild animals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917912"/>
            <a:ext cx="8518358" cy="3785652"/>
          </a:xfrm>
          <a:prstGeom prst="rect">
            <a:avLst/>
          </a:prstGeom>
        </p:spPr>
        <p:txBody>
          <a:bodyPr wrap="square">
            <a:spAutoFit/>
          </a:bodyPr>
          <a:lstStyle/>
          <a:p>
            <a:r>
              <a:rPr lang="en-US" sz="2000" smtClean="0">
                <a:solidFill>
                  <a:schemeClr val="bg1"/>
                </a:solidFill>
              </a:rPr>
              <a:t>The </a:t>
            </a:r>
            <a:r>
              <a:rPr lang="en-US" sz="2000">
                <a:solidFill>
                  <a:schemeClr val="bg1"/>
                </a:solidFill>
              </a:rPr>
              <a:t>Austrian </a:t>
            </a:r>
            <a:r>
              <a:rPr lang="en-US" sz="2000" smtClean="0">
                <a:solidFill>
                  <a:schemeClr val="bg1"/>
                </a:solidFill>
              </a:rPr>
              <a:t>Civil Code </a:t>
            </a:r>
            <a:r>
              <a:rPr lang="en-US" sz="2000">
                <a:solidFill>
                  <a:schemeClr val="bg1"/>
                </a:solidFill>
              </a:rPr>
              <a:t>(1811</a:t>
            </a:r>
            <a:r>
              <a:rPr lang="en-US" sz="2000" smtClean="0">
                <a:solidFill>
                  <a:schemeClr val="bg1"/>
                </a:solidFill>
              </a:rPr>
              <a:t>)</a:t>
            </a:r>
          </a:p>
          <a:p>
            <a:endParaRPr lang="en-US" sz="500">
              <a:solidFill>
                <a:schemeClr val="bg1"/>
              </a:solidFill>
            </a:endParaRPr>
          </a:p>
          <a:p>
            <a:pPr marL="342900" indent="-342900">
              <a:buFont typeface="Arial" panose="020B0604020202020204" pitchFamily="34" charset="0"/>
              <a:buChar char="•"/>
            </a:pPr>
            <a:r>
              <a:rPr lang="en-US" sz="2000">
                <a:solidFill>
                  <a:schemeClr val="bg1"/>
                </a:solidFill>
              </a:rPr>
              <a:t>[2. The law determining rights to things. 1. Of real rights. 3. Of the acquisition of property by occupancy</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a:solidFill>
                  <a:schemeClr val="bg1"/>
                </a:solidFill>
              </a:rPr>
              <a:t>381. For vacant (</a:t>
            </a:r>
            <a:r>
              <a:rPr lang="en-US" sz="2000" i="1">
                <a:solidFill>
                  <a:schemeClr val="bg1"/>
                </a:solidFill>
              </a:rPr>
              <a:t>freistehenden</a:t>
            </a:r>
            <a:r>
              <a:rPr lang="en-US" sz="2000">
                <a:solidFill>
                  <a:schemeClr val="bg1"/>
                </a:solidFill>
              </a:rPr>
              <a:t>) things the title consists in the inborn liberty to take possession of them.  The mode of acquisition is occupancy, by which one seizes a vacant thing with the intention to treat it as his own</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a:solidFill>
                  <a:schemeClr val="bg1"/>
                </a:solidFill>
              </a:rPr>
              <a:t>382. Vacant things can be acquired by all members of the State by means of occupancy, insofar as this right is not restricted by political laws (</a:t>
            </a:r>
            <a:r>
              <a:rPr lang="en-US" sz="2000" i="1">
                <a:solidFill>
                  <a:schemeClr val="bg1"/>
                </a:solidFill>
              </a:rPr>
              <a:t>politische Gesetze</a:t>
            </a:r>
            <a:r>
              <a:rPr lang="en-US" sz="2000">
                <a:solidFill>
                  <a:schemeClr val="bg1"/>
                </a:solidFill>
              </a:rPr>
              <a:t>), or insofar as some members do not have the privilege (</a:t>
            </a:r>
            <a:r>
              <a:rPr lang="en-US" sz="2000" i="1">
                <a:solidFill>
                  <a:schemeClr val="bg1"/>
                </a:solidFill>
              </a:rPr>
              <a:t>Vorrecht</a:t>
            </a:r>
            <a:r>
              <a:rPr lang="en-US" sz="2000">
                <a:solidFill>
                  <a:schemeClr val="bg1"/>
                </a:solidFill>
              </a:rPr>
              <a:t>) of occupancy</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p:txBody>
      </p:sp>
    </p:spTree>
    <p:extLst>
      <p:ext uri="{BB962C8B-B14F-4D97-AF65-F5344CB8AC3E}">
        <p14:creationId xmlns:p14="http://schemas.microsoft.com/office/powerpoint/2010/main" val="1326320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19th-century codes: wild animals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917912"/>
            <a:ext cx="8518358" cy="5093702"/>
          </a:xfrm>
          <a:prstGeom prst="rect">
            <a:avLst/>
          </a:prstGeom>
        </p:spPr>
        <p:txBody>
          <a:bodyPr wrap="square">
            <a:spAutoFit/>
          </a:bodyPr>
          <a:lstStyle/>
          <a:p>
            <a:pPr marL="342900" indent="-342900">
              <a:buFont typeface="Arial" panose="020B0604020202020204" pitchFamily="34" charset="0"/>
              <a:buChar char="•"/>
            </a:pPr>
            <a:r>
              <a:rPr lang="en-US" sz="2000" smtClean="0">
                <a:solidFill>
                  <a:schemeClr val="bg1"/>
                </a:solidFill>
              </a:rPr>
              <a:t>383</a:t>
            </a:r>
            <a:r>
              <a:rPr lang="en-US" sz="2000">
                <a:solidFill>
                  <a:schemeClr val="bg1"/>
                </a:solidFill>
              </a:rPr>
              <a:t>. This holds good especially in regard to the catching of animals.  It is determined in the political laws, to whom the right of hunting or fishing belongs; how immoderate increase of the game will be checked, and damage caused by game will be compensated; how stealing of honey, which is produced by the bees of another person is to be prevented.  The criminal laws determine how poachers are to be punished</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a:solidFill>
                  <a:schemeClr val="bg1"/>
                </a:solidFill>
              </a:rPr>
              <a:t>384. Domestic swarms of bees and other animals, which are tame or have been tamed, are not an object of the free catching of animals; on the contrary the proprietor has the right to follow them on the land of another person, but he must make up any damage caused to the proprietor of the land.  In case the proprietor of a bee-hive kept for breeding has not followed the swarm within two days; or in case an animal, which has been tamed, has remained away of itself for forty two days, every one can take and keep it on common ground and the proprietor on his land.</a:t>
            </a:r>
          </a:p>
        </p:txBody>
      </p:sp>
    </p:spTree>
    <p:extLst>
      <p:ext uri="{BB962C8B-B14F-4D97-AF65-F5344CB8AC3E}">
        <p14:creationId xmlns:p14="http://schemas.microsoft.com/office/powerpoint/2010/main" val="29881266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19th-century codes: wild animals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083282"/>
            <a:ext cx="8518358" cy="1631216"/>
          </a:xfrm>
          <a:prstGeom prst="rect">
            <a:avLst/>
          </a:prstGeom>
        </p:spPr>
        <p:txBody>
          <a:bodyPr wrap="square">
            <a:spAutoFit/>
          </a:bodyPr>
          <a:lstStyle/>
          <a:p>
            <a:r>
              <a:rPr lang="en-US" sz="2000" smtClean="0">
                <a:solidFill>
                  <a:schemeClr val="bg1"/>
                </a:solidFill>
              </a:rPr>
              <a:t>The </a:t>
            </a:r>
            <a:r>
              <a:rPr lang="en-US" sz="2000">
                <a:solidFill>
                  <a:schemeClr val="bg1"/>
                </a:solidFill>
              </a:rPr>
              <a:t>Italian, Spanish, German and Swiss codes are very close to the Austrian. The German is perhaps furthest away because it leaves the principle of occupancy to inference, but the Swiss returns to it. All seem fixated on </a:t>
            </a:r>
            <a:r>
              <a:rPr lang="en-US" sz="2000" smtClean="0">
                <a:solidFill>
                  <a:schemeClr val="bg1"/>
                </a:solidFill>
              </a:rPr>
              <a:t>bees; all are at pains to mention that there is public law on the topic.</a:t>
            </a:r>
            <a:endParaRPr lang="en-US" sz="2000">
              <a:solidFill>
                <a:schemeClr val="bg1"/>
              </a:solidFill>
            </a:endParaRPr>
          </a:p>
        </p:txBody>
      </p:sp>
    </p:spTree>
    <p:extLst>
      <p:ext uri="{BB962C8B-B14F-4D97-AF65-F5344CB8AC3E}">
        <p14:creationId xmlns:p14="http://schemas.microsoft.com/office/powerpoint/2010/main" val="12969975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19th-century codes: formation of marriage</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083282"/>
            <a:ext cx="8518358" cy="5324535"/>
          </a:xfrm>
          <a:prstGeom prst="rect">
            <a:avLst/>
          </a:prstGeom>
        </p:spPr>
        <p:txBody>
          <a:bodyPr wrap="square">
            <a:spAutoFit/>
          </a:bodyPr>
          <a:lstStyle/>
          <a:p>
            <a:pPr marL="342900" indent="-342900">
              <a:buFont typeface="Arial" panose="020B0604020202020204" pitchFamily="34" charset="0"/>
              <a:buChar char="•"/>
            </a:pPr>
            <a:r>
              <a:rPr lang="en-US" sz="2000" smtClean="0">
                <a:solidFill>
                  <a:schemeClr val="bg1"/>
                </a:solidFill>
              </a:rPr>
              <a:t>French </a:t>
            </a:r>
            <a:r>
              <a:rPr lang="en-US" sz="2000">
                <a:solidFill>
                  <a:schemeClr val="bg1"/>
                </a:solidFill>
              </a:rPr>
              <a:t>civil marriage (there’s no mention of religious). Takes place before a civil officer, traditionally the mayor of the town. He reads the “aforementioned documents”: the banns, any opposition to the banns and any renunciation, the birth certificates of the parties, the consents of the parents; then he reads 1.5.6 of the Code which begins “212. Married persons owe to each other fidelity, succour, assitance. 213. The husband owes protection to his wife, the wife obedience to her husband.” He receives from each party his/her consent; he pronounces them husband and wife in the name of the law and immediately makes up a marriage certificate. Parents have right to oppose the marriage of their children</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Austrian code seems to contemplate a religious marriage (with some preference in language being given to the Catholic), but the form is very similar to the French as is also is the necessity for parental consent</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Italian is very similar to the French</a:t>
            </a:r>
            <a:r>
              <a:rPr lang="en-US" sz="2000" smtClean="0">
                <a:solidFill>
                  <a:schemeClr val="bg1"/>
                </a:solidFill>
              </a:rPr>
              <a:t>.</a:t>
            </a:r>
            <a:endParaRPr lang="en-US" sz="2000">
              <a:solidFill>
                <a:schemeClr val="bg1"/>
              </a:solidFill>
            </a:endParaRPr>
          </a:p>
        </p:txBody>
      </p:sp>
    </p:spTree>
    <p:extLst>
      <p:ext uri="{BB962C8B-B14F-4D97-AF65-F5344CB8AC3E}">
        <p14:creationId xmlns:p14="http://schemas.microsoft.com/office/powerpoint/2010/main" val="21214779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19th-century codes: formation of marriage</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083282"/>
            <a:ext cx="8518358" cy="3785652"/>
          </a:xfrm>
          <a:prstGeom prst="rect">
            <a:avLst/>
          </a:prstGeom>
        </p:spPr>
        <p:txBody>
          <a:bodyPr wrap="square">
            <a:spAutoFit/>
          </a:bodyPr>
          <a:lstStyle/>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Spanish refers Catholics to the canon law, with a provision about parental consent, though its absence is not invalidating. The basic provision is worth quoting</a:t>
            </a:r>
            <a:r>
              <a:rPr lang="en-US" sz="2000" smtClean="0">
                <a:solidFill>
                  <a:schemeClr val="bg1"/>
                </a:solidFill>
              </a:rPr>
              <a:t>:</a:t>
            </a:r>
            <a:br>
              <a:rPr lang="en-US" sz="2000" smtClean="0">
                <a:solidFill>
                  <a:schemeClr val="bg1"/>
                </a:solidFill>
              </a:rPr>
            </a:br>
            <a:endParaRPr lang="en-US" sz="1000">
              <a:solidFill>
                <a:schemeClr val="bg1"/>
              </a:solidFill>
            </a:endParaRPr>
          </a:p>
          <a:p>
            <a:r>
              <a:rPr lang="en-US" sz="2000">
                <a:solidFill>
                  <a:schemeClr val="bg1"/>
                </a:solidFill>
              </a:rPr>
              <a:t>42. The law recognizes two forms of marriage, the canonical which all who profess the Catholic religion should contract, and the civil, which shall be celebrated in the manner provided in this Code</a:t>
            </a:r>
            <a:r>
              <a:rPr lang="en-US" sz="2000" smtClean="0">
                <a:solidFill>
                  <a:schemeClr val="bg1"/>
                </a:solidFill>
              </a:rPr>
              <a:t>.</a:t>
            </a:r>
          </a:p>
          <a:p>
            <a:endParaRPr lang="en-US" sz="1000">
              <a:solidFill>
                <a:schemeClr val="bg1"/>
              </a:solidFill>
            </a:endParaRPr>
          </a:p>
          <a:p>
            <a:pPr marL="342900" indent="-342900">
              <a:buFont typeface="Arial" panose="020B0604020202020204" pitchFamily="34" charset="0"/>
              <a:buChar char="•"/>
            </a:pPr>
            <a:r>
              <a:rPr lang="en-US" sz="2000">
                <a:solidFill>
                  <a:schemeClr val="bg1"/>
                </a:solidFill>
              </a:rPr>
              <a:t>The form of civil marriage, then, is like the French</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German provision is also remarkably like the French despite differences in detail</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Swiss is even closer to the French.</a:t>
            </a:r>
          </a:p>
        </p:txBody>
      </p:sp>
    </p:spTree>
    <p:extLst>
      <p:ext uri="{BB962C8B-B14F-4D97-AF65-F5344CB8AC3E}">
        <p14:creationId xmlns:p14="http://schemas.microsoft.com/office/powerpoint/2010/main" val="3079024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92572"/>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19th-century codes: witnesses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083282"/>
            <a:ext cx="8518358" cy="3170099"/>
          </a:xfrm>
          <a:prstGeom prst="rect">
            <a:avLst/>
          </a:prstGeom>
        </p:spPr>
        <p:txBody>
          <a:bodyPr wrap="square">
            <a:spAutoFit/>
          </a:bodyPr>
          <a:lstStyle/>
          <a:p>
            <a:r>
              <a:rPr lang="en-US" sz="2000">
                <a:solidFill>
                  <a:schemeClr val="bg1"/>
                </a:solidFill>
              </a:rPr>
              <a:t>The unity of the systems is less clear in the provisions concerning witnesses. What they do seem to have in common (at least a majority of them) is a list of people who can either (a) refuse to testify, (b) are incapacitated from testifying, or (c) can be “reproached” if they do testify. Blood relatives are the most commonly mentioned, but others (e.g. the one who has eaten at the expense of a party) are mentioned as well. The consequences (this is most clearly seen in the French provisions) have to do with a system of taking written depositions. The French provision says that the reproached witness’s deposition is taken, but then if the reproach is “admitted” the deposition is not read.</a:t>
            </a:r>
          </a:p>
        </p:txBody>
      </p:sp>
    </p:spTree>
    <p:extLst>
      <p:ext uri="{BB962C8B-B14F-4D97-AF65-F5344CB8AC3E}">
        <p14:creationId xmlns:p14="http://schemas.microsoft.com/office/powerpoint/2010/main" val="4010594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Corpus Iuris Civilis contents </a:t>
            </a:r>
            <a:endParaRPr lang="en-US" altLang="en-US" sz="2400" dirty="0"/>
          </a:p>
        </p:txBody>
      </p:sp>
      <p:sp>
        <p:nvSpPr>
          <p:cNvPr id="8" name="TextBox 7"/>
          <p:cNvSpPr txBox="1"/>
          <p:nvPr/>
        </p:nvSpPr>
        <p:spPr>
          <a:xfrm>
            <a:off x="363682" y="872531"/>
            <a:ext cx="8780318" cy="594008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i="1">
                <a:solidFill>
                  <a:schemeClr val="bg1"/>
                </a:solidFill>
              </a:rPr>
              <a:t>Digest</a:t>
            </a:r>
            <a:r>
              <a:rPr lang="en-US" sz="2000">
                <a:solidFill>
                  <a:schemeClr val="bg1"/>
                </a:solidFill>
              </a:rPr>
              <a:t> or </a:t>
            </a:r>
            <a:r>
              <a:rPr lang="en-US" sz="2000" i="1">
                <a:solidFill>
                  <a:schemeClr val="bg1"/>
                </a:solidFill>
              </a:rPr>
              <a:t>Pandects</a:t>
            </a:r>
            <a:r>
              <a:rPr lang="en-US" sz="2000">
                <a:solidFill>
                  <a:schemeClr val="bg1"/>
                </a:solidFill>
              </a:rPr>
              <a:t>, a mamouth collection of extracts from the writings of the classical jurists from roughly 100 BC to roughly 240 AD</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i="1">
                <a:solidFill>
                  <a:schemeClr val="bg1"/>
                </a:solidFill>
              </a:rPr>
              <a:t>Institutes</a:t>
            </a:r>
            <a:r>
              <a:rPr lang="en-US" sz="2000">
                <a:solidFill>
                  <a:schemeClr val="bg1"/>
                </a:solidFill>
              </a:rPr>
              <a:t>, an elementary and quite short textbook following that of the second-century jurist Gaius</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i="1">
                <a:solidFill>
                  <a:schemeClr val="bg1"/>
                </a:solidFill>
              </a:rPr>
              <a:t>Code</a:t>
            </a:r>
            <a:r>
              <a:rPr lang="en-US" sz="2000">
                <a:solidFill>
                  <a:schemeClr val="bg1"/>
                </a:solidFill>
              </a:rPr>
              <a:t>, a compilation of imperial constitutions (i.e., rulings by the emperor on matters of law) from roughly 100 AD to Justinian’s time</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i="1">
                <a:solidFill>
                  <a:schemeClr val="bg1"/>
                </a:solidFill>
              </a:rPr>
              <a:t>Novels</a:t>
            </a:r>
            <a:r>
              <a:rPr lang="en-US" sz="2000">
                <a:solidFill>
                  <a:schemeClr val="bg1"/>
                </a:solidFill>
              </a:rPr>
              <a:t>, a private collection, probably made shortly after Justinian’s death, of 168 constitutions that he promulgated after 534</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a:defRPr/>
            </a:pPr>
            <a:r>
              <a:rPr lang="en-US" sz="2000">
                <a:solidFill>
                  <a:schemeClr val="bg1"/>
                </a:solidFill>
              </a:rPr>
              <a:t>Together, these became known as the </a:t>
            </a:r>
            <a:r>
              <a:rPr lang="en-US" sz="2000" i="1">
                <a:solidFill>
                  <a:schemeClr val="bg1"/>
                </a:solidFill>
              </a:rPr>
              <a:t>Corpus Iuris Civilis</a:t>
            </a:r>
            <a:r>
              <a:rPr lang="en-US" sz="2000">
                <a:solidFill>
                  <a:schemeClr val="bg1"/>
                </a:solidFill>
              </a:rPr>
              <a:t>. Extracts from the Institutes, the </a:t>
            </a:r>
            <a:r>
              <a:rPr lang="en-US" sz="2000" i="1">
                <a:solidFill>
                  <a:schemeClr val="bg1"/>
                </a:solidFill>
              </a:rPr>
              <a:t>Digest</a:t>
            </a:r>
            <a:r>
              <a:rPr lang="en-US" sz="2000">
                <a:solidFill>
                  <a:schemeClr val="bg1"/>
                </a:solidFill>
              </a:rPr>
              <a:t> and </a:t>
            </a:r>
            <a:r>
              <a:rPr lang="en-US" sz="2000" i="1">
                <a:solidFill>
                  <a:schemeClr val="bg1"/>
                </a:solidFill>
              </a:rPr>
              <a:t>Code</a:t>
            </a:r>
            <a:r>
              <a:rPr lang="en-US" sz="2000">
                <a:solidFill>
                  <a:schemeClr val="bg1"/>
                </a:solidFill>
              </a:rPr>
              <a:t>, designed to show how these books are arranged, may be found in Part I of the coursepack. Applying our tests of authoritative, systematic, and exclusive to the parts of the CJCiv: The </a:t>
            </a:r>
            <a:r>
              <a:rPr lang="en-US" sz="2000" i="1">
                <a:solidFill>
                  <a:schemeClr val="bg1"/>
                </a:solidFill>
              </a:rPr>
              <a:t>Digest</a:t>
            </a:r>
            <a:r>
              <a:rPr lang="en-US" sz="2000">
                <a:solidFill>
                  <a:schemeClr val="bg1"/>
                </a:solidFill>
              </a:rPr>
              <a:t>, </a:t>
            </a:r>
            <a:r>
              <a:rPr lang="en-US" sz="2000" i="1">
                <a:solidFill>
                  <a:schemeClr val="bg1"/>
                </a:solidFill>
              </a:rPr>
              <a:t>Code</a:t>
            </a:r>
            <a:r>
              <a:rPr lang="en-US" sz="2000">
                <a:solidFill>
                  <a:schemeClr val="bg1"/>
                </a:solidFill>
              </a:rPr>
              <a:t>, and </a:t>
            </a:r>
            <a:r>
              <a:rPr lang="en-US" sz="2000" i="1">
                <a:solidFill>
                  <a:schemeClr val="bg1"/>
                </a:solidFill>
              </a:rPr>
              <a:t>Institutes</a:t>
            </a:r>
            <a:r>
              <a:rPr lang="en-US" sz="2000">
                <a:solidFill>
                  <a:schemeClr val="bg1"/>
                </a:solidFill>
              </a:rPr>
              <a:t> are all authoritative. The </a:t>
            </a:r>
            <a:r>
              <a:rPr lang="en-US" sz="2000" i="1">
                <a:solidFill>
                  <a:schemeClr val="bg1"/>
                </a:solidFill>
              </a:rPr>
              <a:t>Digest</a:t>
            </a:r>
            <a:r>
              <a:rPr lang="en-US" sz="2000">
                <a:solidFill>
                  <a:schemeClr val="bg1"/>
                </a:solidFill>
              </a:rPr>
              <a:t> is exclusive in its sphere but not systematic, the </a:t>
            </a:r>
            <a:r>
              <a:rPr lang="en-US" sz="2000" i="1">
                <a:solidFill>
                  <a:schemeClr val="bg1"/>
                </a:solidFill>
              </a:rPr>
              <a:t>Code</a:t>
            </a:r>
            <a:r>
              <a:rPr lang="en-US" sz="2000">
                <a:solidFill>
                  <a:schemeClr val="bg1"/>
                </a:solidFill>
              </a:rPr>
              <a:t> is not exclusive nor is it systematic, and the </a:t>
            </a:r>
            <a:r>
              <a:rPr lang="en-US" sz="2000" i="1">
                <a:solidFill>
                  <a:schemeClr val="bg1"/>
                </a:solidFill>
              </a:rPr>
              <a:t>Institutes</a:t>
            </a:r>
            <a:r>
              <a:rPr lang="en-US" sz="2000">
                <a:solidFill>
                  <a:schemeClr val="bg1"/>
                </a:solidFill>
              </a:rPr>
              <a:t> are systematic but not exclusive. The </a:t>
            </a:r>
            <a:r>
              <a:rPr lang="en-US" sz="2000" i="1">
                <a:solidFill>
                  <a:schemeClr val="bg1"/>
                </a:solidFill>
              </a:rPr>
              <a:t>Novels</a:t>
            </a:r>
            <a:r>
              <a:rPr lang="en-US" sz="2000">
                <a:solidFill>
                  <a:schemeClr val="bg1"/>
                </a:solidFill>
              </a:rPr>
              <a:t> are neither authoritative nor exclusive nor systematic, though the constitutions that they contain may be regarded as authoritative.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4476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83138" y="9735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structural features of Justinian’s </a:t>
            </a:r>
            <a:r>
              <a:rPr lang="en-US" sz="2400" i="1" smtClean="0"/>
              <a:t>Institutes</a:t>
            </a:r>
            <a:endParaRPr lang="en-US" altLang="en-US" sz="2400" i="1" dirty="0"/>
          </a:p>
        </p:txBody>
      </p:sp>
      <p:sp>
        <p:nvSpPr>
          <p:cNvPr id="8" name="TextBox 7"/>
          <p:cNvSpPr txBox="1"/>
          <p:nvPr/>
        </p:nvSpPr>
        <p:spPr>
          <a:xfrm>
            <a:off x="217488" y="695053"/>
            <a:ext cx="8780318" cy="5632311"/>
          </a:xfrm>
          <a:prstGeom prst="rect">
            <a:avLst/>
          </a:prstGeom>
          <a:noFill/>
        </p:spPr>
        <p:txBody>
          <a:bodyPr wrap="square">
            <a:spAutoFit/>
          </a:bodyPr>
          <a:lstStyle/>
          <a:p>
            <a:pPr marL="342900" indent="-342900">
              <a:buFont typeface="Arial" panose="020B0604020202020204" pitchFamily="34" charset="0"/>
              <a:buChar char="•"/>
              <a:defRPr/>
            </a:pPr>
            <a:r>
              <a:rPr lang="en-US" sz="2000" i="1">
                <a:solidFill>
                  <a:schemeClr val="bg1"/>
                </a:solidFill>
              </a:rPr>
              <a:t>Ius</a:t>
            </a:r>
            <a:r>
              <a:rPr lang="en-US" sz="2000">
                <a:solidFill>
                  <a:schemeClr val="bg1"/>
                </a:solidFill>
              </a:rPr>
              <a:t> vs. </a:t>
            </a:r>
            <a:r>
              <a:rPr lang="en-US" sz="2000" i="1">
                <a:solidFill>
                  <a:schemeClr val="bg1"/>
                </a:solidFill>
              </a:rPr>
              <a:t>lex</a:t>
            </a:r>
            <a:r>
              <a:rPr lang="en-US" sz="2000">
                <a:solidFill>
                  <a:schemeClr val="bg1"/>
                </a:solidFill>
              </a:rPr>
              <a:t>. This is not in the scheme of Justinian’s </a:t>
            </a:r>
            <a:r>
              <a:rPr lang="en-US" sz="2000" i="1">
                <a:solidFill>
                  <a:schemeClr val="bg1"/>
                </a:solidFill>
              </a:rPr>
              <a:t>Institutes</a:t>
            </a:r>
            <a:r>
              <a:rPr lang="en-US" sz="2000">
                <a:solidFill>
                  <a:schemeClr val="bg1"/>
                </a:solidFill>
              </a:rPr>
              <a:t>. It’s simply fundamental to the language. The only place where J. uses the word </a:t>
            </a:r>
            <a:r>
              <a:rPr lang="en-US" sz="2000" i="1">
                <a:solidFill>
                  <a:schemeClr val="bg1"/>
                </a:solidFill>
              </a:rPr>
              <a:t>lex</a:t>
            </a:r>
            <a:r>
              <a:rPr lang="en-US" sz="2000">
                <a:solidFill>
                  <a:schemeClr val="bg1"/>
                </a:solidFill>
              </a:rPr>
              <a:t> is where he is referring to statutes</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a:solidFill>
                  <a:schemeClr val="bg1"/>
                </a:solidFill>
              </a:rPr>
              <a:t>Justinian’s </a:t>
            </a:r>
            <a:r>
              <a:rPr lang="en-US" sz="2000" i="1">
                <a:solidFill>
                  <a:schemeClr val="bg1"/>
                </a:solidFill>
              </a:rPr>
              <a:t>Institutes</a:t>
            </a:r>
            <a:r>
              <a:rPr lang="en-US" sz="2000">
                <a:solidFill>
                  <a:schemeClr val="bg1"/>
                </a:solidFill>
              </a:rPr>
              <a:t> (JI.1.1.4): “The study of law consists of two branches, law public and law private</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Some </a:t>
            </a:r>
            <a:r>
              <a:rPr lang="en-US" sz="2000">
                <a:solidFill>
                  <a:schemeClr val="bg1"/>
                </a:solidFill>
              </a:rPr>
              <a:t>things, e.g., rites, roads, and fields are public; some belong to individuals</a:t>
            </a:r>
            <a:r>
              <a:rPr lang="en-US" sz="2000" smtClean="0">
                <a:solidFill>
                  <a:schemeClr val="bg1"/>
                </a:solidFill>
              </a:rPr>
              <a:t>.</a:t>
            </a:r>
          </a:p>
          <a:p>
            <a:pPr marL="800100" lvl="1" indent="-342900">
              <a:buFont typeface="Arial" panose="020B0604020202020204" pitchFamily="34" charset="0"/>
              <a:buChar char="•"/>
              <a:defRPr/>
            </a:pPr>
            <a:endParaRPr lang="en-US" sz="500" smtClean="0">
              <a:solidFill>
                <a:schemeClr val="bg1"/>
              </a:solidFill>
            </a:endParaRPr>
          </a:p>
          <a:p>
            <a:pPr marL="800100" lvl="1" indent="-342900">
              <a:buFont typeface="Arial" panose="020B0604020202020204" pitchFamily="34" charset="0"/>
              <a:buChar char="•"/>
              <a:defRPr/>
            </a:pPr>
            <a:r>
              <a:rPr lang="en-US" sz="2000" smtClean="0">
                <a:solidFill>
                  <a:schemeClr val="bg1"/>
                </a:solidFill>
              </a:rPr>
              <a:t>“</a:t>
            </a:r>
            <a:r>
              <a:rPr lang="en-US" sz="2000">
                <a:solidFill>
                  <a:schemeClr val="bg1"/>
                </a:solidFill>
              </a:rPr>
              <a:t>Public law [lex] cannot be changed by private agreement</a:t>
            </a:r>
            <a:r>
              <a:rPr lang="en-US" sz="2000" smtClean="0">
                <a:solidFill>
                  <a:schemeClr val="bg1"/>
                </a:solidFill>
              </a:rPr>
              <a:t>.”</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Livy </a:t>
            </a:r>
            <a:r>
              <a:rPr lang="en-US" sz="2000">
                <a:solidFill>
                  <a:schemeClr val="bg1"/>
                </a:solidFill>
              </a:rPr>
              <a:t>calls the XII Tables “the fountain of all public and private law</a:t>
            </a:r>
            <a:r>
              <a:rPr lang="en-US" sz="2000" smtClean="0">
                <a:solidFill>
                  <a:schemeClr val="bg1"/>
                </a:solidFill>
              </a:rPr>
              <a:t>.”</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The </a:t>
            </a:r>
            <a:r>
              <a:rPr lang="en-US" sz="2000">
                <a:solidFill>
                  <a:schemeClr val="bg1"/>
                </a:solidFill>
              </a:rPr>
              <a:t>best-known statement of the distinction is in D.1.1.2 (Ulpian</a:t>
            </a:r>
            <a:r>
              <a:rPr lang="en-US" sz="2000" smtClean="0">
                <a:solidFill>
                  <a:schemeClr val="bg1"/>
                </a:solidFill>
              </a:rPr>
              <a:t>):</a:t>
            </a:r>
          </a:p>
          <a:p>
            <a:pPr marL="800100" lvl="1" indent="-342900">
              <a:buFont typeface="Arial" panose="020B0604020202020204" pitchFamily="34" charset="0"/>
              <a:buChar char="•"/>
              <a:defRPr/>
            </a:pPr>
            <a:endParaRPr lang="en-US" sz="1000">
              <a:solidFill>
                <a:schemeClr val="bg1"/>
              </a:solidFill>
            </a:endParaRPr>
          </a:p>
          <a:p>
            <a:pPr marL="4572" lvl="3">
              <a:defRPr/>
            </a:pPr>
            <a:r>
              <a:rPr lang="en-US" sz="2000" smtClean="0">
                <a:solidFill>
                  <a:schemeClr val="bg1"/>
                </a:solidFill>
              </a:rPr>
              <a:t>“</a:t>
            </a:r>
            <a:r>
              <a:rPr lang="en-US" sz="2000">
                <a:solidFill>
                  <a:schemeClr val="bg1"/>
                </a:solidFill>
              </a:rPr>
              <a:t>Of this subject there are two positions [an odd word in this context], public law and private law. Public law is that which regards the constitution of the Roman state, private law looks at the interest of individuals; as a matter of fact, some things are beneficial from the point of view of the state, and some with reference to private persons. Public law is concerned with sacred rites, with priests, with public </a:t>
            </a:r>
            <a:r>
              <a:rPr lang="en-US" sz="2000" smtClean="0">
                <a:solidFill>
                  <a:schemeClr val="bg1"/>
                </a:solidFill>
              </a:rPr>
              <a:t>officers.”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51311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31776" y="37979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a:t>
            </a:r>
            <a:r>
              <a:rPr lang="en-US" sz="2400" i="1"/>
              <a:t>Institutes</a:t>
            </a:r>
            <a:r>
              <a:rPr lang="en-US" sz="2400" smtClean="0"/>
              <a:t> </a:t>
            </a:r>
            <a:r>
              <a:rPr lang="en-US" sz="2400" dirty="0"/>
              <a:t>(cont’d)</a:t>
            </a:r>
            <a:endParaRPr lang="en-US" altLang="en-US" sz="2400" dirty="0"/>
          </a:p>
        </p:txBody>
      </p:sp>
      <p:sp>
        <p:nvSpPr>
          <p:cNvPr id="8" name="TextBox 7"/>
          <p:cNvSpPr txBox="1"/>
          <p:nvPr/>
        </p:nvSpPr>
        <p:spPr>
          <a:xfrm>
            <a:off x="363682" y="1097726"/>
            <a:ext cx="8780318" cy="255454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function of the public/private distinction may have been to make the jurists feel more autonomous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Although </a:t>
            </a:r>
            <a:r>
              <a:rPr lang="en-US" sz="2000">
                <a:solidFill>
                  <a:schemeClr val="bg1"/>
                </a:solidFill>
              </a:rPr>
              <a:t>the Roman-law texts that made the public-private distinction were known in the west after the fall of Rome and were well known from the 12th century on, but the western jurists made hardly any use of the distinction until the 16th century. That fact almost certainly tells us something about the development of the notion of the state in the west.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71017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a:t>
            </a:r>
            <a:r>
              <a:rPr lang="en-US" sz="2400" i="1"/>
              <a:t>Institutes</a:t>
            </a:r>
            <a:r>
              <a:rPr lang="en-US" sz="2400"/>
              <a:t> (cont’d)</a:t>
            </a:r>
            <a:endParaRPr lang="en-US" altLang="en-US" sz="2400" dirty="0"/>
          </a:p>
        </p:txBody>
      </p:sp>
      <p:sp>
        <p:nvSpPr>
          <p:cNvPr id="8" name="TextBox 7"/>
          <p:cNvSpPr txBox="1"/>
          <p:nvPr/>
        </p:nvSpPr>
        <p:spPr>
          <a:xfrm>
            <a:off x="457200" y="1179095"/>
            <a:ext cx="8447088" cy="1015663"/>
          </a:xfrm>
          <a:prstGeom prst="rect">
            <a:avLst/>
          </a:prstGeom>
          <a:noFill/>
        </p:spPr>
        <p:txBody>
          <a:bodyPr wrap="square">
            <a:spAutoFit/>
          </a:bodyPr>
          <a:lstStyle/>
          <a:p>
            <a:pPr>
              <a:defRPr/>
            </a:pPr>
            <a:r>
              <a:rPr lang="en-US" sz="2000">
                <a:solidFill>
                  <a:schemeClr val="bg1"/>
                </a:solidFill>
              </a:rPr>
              <a:t>JI. 1.1.4 (</a:t>
            </a:r>
            <a:r>
              <a:rPr lang="en-US" sz="2000" smtClean="0">
                <a:solidFill>
                  <a:schemeClr val="bg1"/>
                </a:solidFill>
              </a:rPr>
              <a:t>cont’d</a:t>
            </a:r>
            <a:r>
              <a:rPr lang="en-US" sz="2000">
                <a:solidFill>
                  <a:schemeClr val="bg1"/>
                </a:solidFill>
              </a:rPr>
              <a:t>) “Of private law then we may say that it is of threefold origin, being collected from the precepts of nature, from those of the law of nations, or from those of the civil law of Rome.”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5" name="TextBox 3"/>
          <p:cNvSpPr txBox="1">
            <a:spLocks noChangeArrowheads="1"/>
          </p:cNvSpPr>
          <p:nvPr/>
        </p:nvSpPr>
        <p:spPr bwMode="auto">
          <a:xfrm>
            <a:off x="686780" y="3745486"/>
            <a:ext cx="276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natural law</a:t>
            </a:r>
            <a:endParaRPr lang="en-US" altLang="en-US" sz="1800" b="1">
              <a:solidFill>
                <a:schemeClr val="bg1"/>
              </a:solidFill>
            </a:endParaRPr>
          </a:p>
        </p:txBody>
      </p:sp>
      <p:sp>
        <p:nvSpPr>
          <p:cNvPr id="6" name="TextBox 4"/>
          <p:cNvSpPr txBox="1">
            <a:spLocks noChangeArrowheads="1"/>
          </p:cNvSpPr>
          <p:nvPr/>
        </p:nvSpPr>
        <p:spPr bwMode="auto">
          <a:xfrm>
            <a:off x="3834792" y="3745486"/>
            <a:ext cx="2124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law of nations</a:t>
            </a:r>
            <a:endParaRPr lang="en-US" altLang="en-US" sz="1800" b="1">
              <a:solidFill>
                <a:schemeClr val="bg1"/>
              </a:solidFill>
            </a:endParaRPr>
          </a:p>
        </p:txBody>
      </p:sp>
      <p:sp>
        <p:nvSpPr>
          <p:cNvPr id="7" name="TextBox 7"/>
          <p:cNvSpPr txBox="1">
            <a:spLocks noChangeArrowheads="1"/>
          </p:cNvSpPr>
          <p:nvPr/>
        </p:nvSpPr>
        <p:spPr bwMode="auto">
          <a:xfrm>
            <a:off x="6508142" y="3745486"/>
            <a:ext cx="251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civil law</a:t>
            </a:r>
            <a:endParaRPr lang="en-US" altLang="en-US" sz="1800" b="1">
              <a:solidFill>
                <a:schemeClr val="bg1"/>
              </a:solidFill>
            </a:endParaRPr>
          </a:p>
        </p:txBody>
      </p:sp>
      <p:cxnSp>
        <p:nvCxnSpPr>
          <p:cNvPr id="9" name="Straight Arrow Connector 8"/>
          <p:cNvCxnSpPr>
            <a:cxnSpLocks/>
            <a:stCxn id="7" idx="0"/>
            <a:endCxn id="10" idx="2"/>
          </p:cNvCxnSpPr>
          <p:nvPr/>
        </p:nvCxnSpPr>
        <p:spPr>
          <a:xfrm flipH="1" flipV="1">
            <a:off x="4897624" y="2712389"/>
            <a:ext cx="2869406" cy="103309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0" name="TextBox 11"/>
          <p:cNvSpPr txBox="1">
            <a:spLocks noChangeArrowheads="1"/>
          </p:cNvSpPr>
          <p:nvPr/>
        </p:nvSpPr>
        <p:spPr bwMode="auto">
          <a:xfrm>
            <a:off x="3572855" y="2343057"/>
            <a:ext cx="2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private law</a:t>
            </a:r>
            <a:endParaRPr lang="en-US" altLang="en-US" sz="1800" b="1">
              <a:solidFill>
                <a:schemeClr val="bg1"/>
              </a:solidFill>
            </a:endParaRPr>
          </a:p>
        </p:txBody>
      </p:sp>
      <p:cxnSp>
        <p:nvCxnSpPr>
          <p:cNvPr id="11" name="Straight Arrow Connector 10"/>
          <p:cNvCxnSpPr>
            <a:cxnSpLocks/>
            <a:stCxn id="5" idx="0"/>
            <a:endCxn id="10" idx="2"/>
          </p:cNvCxnSpPr>
          <p:nvPr/>
        </p:nvCxnSpPr>
        <p:spPr>
          <a:xfrm flipV="1">
            <a:off x="2067905" y="2712389"/>
            <a:ext cx="2829719" cy="103309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a:stCxn id="6" idx="0"/>
            <a:endCxn id="10" idx="2"/>
          </p:cNvCxnSpPr>
          <p:nvPr/>
        </p:nvCxnSpPr>
        <p:spPr>
          <a:xfrm flipV="1">
            <a:off x="4896830" y="2712389"/>
            <a:ext cx="794" cy="103309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57200" y="4754843"/>
            <a:ext cx="8447088" cy="1323439"/>
          </a:xfrm>
          <a:prstGeom prst="rect">
            <a:avLst/>
          </a:prstGeom>
          <a:noFill/>
        </p:spPr>
        <p:txBody>
          <a:bodyPr wrap="square">
            <a:spAutoFit/>
          </a:bodyPr>
          <a:lstStyle/>
          <a:p>
            <a:pPr>
              <a:defRPr/>
            </a:pPr>
            <a:r>
              <a:rPr lang="en-US" sz="2000">
                <a:solidFill>
                  <a:schemeClr val="bg1"/>
                </a:solidFill>
              </a:rPr>
              <a:t>This is not structural. The third-century jurist Ulpian makes this three-fold distinction. The second-century jurist Gaius, on whom most of the </a:t>
            </a:r>
            <a:r>
              <a:rPr lang="en-US" sz="2000" i="1">
                <a:solidFill>
                  <a:schemeClr val="bg1"/>
                </a:solidFill>
              </a:rPr>
              <a:t>Institutes</a:t>
            </a:r>
            <a:r>
              <a:rPr lang="en-US" sz="2000">
                <a:solidFill>
                  <a:schemeClr val="bg1"/>
                </a:solidFill>
              </a:rPr>
              <a:t> is based makes a two-fold distinction, not separating natural law from the law of nations.</a:t>
            </a:r>
            <a:endParaRPr lang="en-US" sz="2000" dirty="0">
              <a:solidFill>
                <a:schemeClr val="bg1"/>
              </a:solidFill>
            </a:endParaRPr>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a:t>
            </a:r>
            <a:r>
              <a:rPr lang="en-US" sz="2400" i="1"/>
              <a:t>Institutes</a:t>
            </a:r>
            <a:r>
              <a:rPr lang="en-US" sz="2400"/>
              <a:t> (cont’d)</a:t>
            </a:r>
            <a:endParaRPr lang="en-US" altLang="en-US" sz="2400" dirty="0"/>
          </a:p>
        </p:txBody>
      </p:sp>
      <p:sp>
        <p:nvSpPr>
          <p:cNvPr id="8" name="TextBox 7"/>
          <p:cNvSpPr txBox="1"/>
          <p:nvPr/>
        </p:nvSpPr>
        <p:spPr>
          <a:xfrm>
            <a:off x="457200" y="1106905"/>
            <a:ext cx="8686800" cy="4401205"/>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JI 1.2pr: From Ulpian: “The law of nature is that which nature has taught all animals; a law not peculiar to the human race, but shared by all living creatures, whether denizens of the air, the dry land, or the sea. Hence comes the union of male and female, which we call marriage; hence the procreation and rearing of children, for this is a law by the knowledge of which we see even the lower animals are distinguished</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JI 1.2.1: From Gaius: “The civil law of Rome, and the law of all nations, differ from each other thus. The laws of every people governed by statutes and customs are partly peculiar to itself, partly common to all mankind. Those rules which a state enacts for its own members are peculiar to itself, and are called civil law: those rules prescribed by natural reason for all men are observed by all peoples alike, and are called the law of nations</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22246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structural features of Justinian’s </a:t>
            </a:r>
            <a:r>
              <a:rPr lang="en-US" sz="2400" i="1"/>
              <a:t>Institutes</a:t>
            </a:r>
            <a:r>
              <a:rPr lang="en-US" sz="2400"/>
              <a:t> (cont’d)</a:t>
            </a:r>
            <a:endParaRPr lang="en-US" altLang="en-US" sz="2400" dirty="0"/>
          </a:p>
        </p:txBody>
      </p:sp>
      <p:sp>
        <p:nvSpPr>
          <p:cNvPr id="8" name="TextBox 7"/>
          <p:cNvSpPr txBox="1"/>
          <p:nvPr/>
        </p:nvSpPr>
        <p:spPr>
          <a:xfrm>
            <a:off x="457200" y="938463"/>
            <a:ext cx="8686800" cy="409342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JI </a:t>
            </a:r>
            <a:r>
              <a:rPr lang="en-US" sz="2000">
                <a:solidFill>
                  <a:schemeClr val="bg1"/>
                </a:solidFill>
              </a:rPr>
              <a:t>1.2.2: “[By the law of nations] when wars arose, &lt;and&gt; then followed captivity and slavery, which are contrary to the law of nature; for by the law of nature all men from the beginning were born free. The law of nations again is the source of almost all contracts; for instance, sale, hire, partnership, deposit, loan for consumption, and very many others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a:defRPr/>
            </a:pPr>
            <a:r>
              <a:rPr lang="en-US" sz="2000">
                <a:solidFill>
                  <a:schemeClr val="bg1"/>
                </a:solidFill>
              </a:rPr>
              <a:t>It is hard to exagerrate how much confusion these passages caused in later centuries. Modern scholarship, and to some extent Renaissance scholarship, suggests that the philosophical basis of Ulpian’s </a:t>
            </a:r>
            <a:r>
              <a:rPr lang="en-US" sz="2000" smtClean="0">
                <a:solidFill>
                  <a:schemeClr val="bg1"/>
                </a:solidFill>
              </a:rPr>
              <a:t>view </a:t>
            </a:r>
            <a:r>
              <a:rPr lang="en-US" sz="2000">
                <a:solidFill>
                  <a:schemeClr val="bg1"/>
                </a:solidFill>
              </a:rPr>
              <a:t>was Stoic, and </a:t>
            </a:r>
            <a:r>
              <a:rPr lang="en-US" sz="2000" smtClean="0">
                <a:solidFill>
                  <a:schemeClr val="bg1"/>
                </a:solidFill>
              </a:rPr>
              <a:t>that </a:t>
            </a:r>
            <a:r>
              <a:rPr lang="en-US" sz="2000">
                <a:solidFill>
                  <a:schemeClr val="bg1"/>
                </a:solidFill>
              </a:rPr>
              <a:t>of Gaius, Aristotelian or Peripatetic. Be that as it may be, the Roman lawyers never thought that what was a matter of natural law could trump civil law. But as we saw from </a:t>
            </a:r>
            <a:r>
              <a:rPr lang="en-US" sz="2000" smtClean="0">
                <a:solidFill>
                  <a:schemeClr val="bg1"/>
                </a:solidFill>
              </a:rPr>
              <a:t>Gratian </a:t>
            </a:r>
            <a:r>
              <a:rPr lang="en-US" sz="2000">
                <a:solidFill>
                  <a:schemeClr val="bg1"/>
                </a:solidFill>
              </a:rPr>
              <a:t>in the last lecture, medieval lawyers did. Hence, the stakes were much higher for the medieval jurists.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52195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64096</TotalTime>
  <Words>5114</Words>
  <Application>Microsoft Office PowerPoint</Application>
  <PresentationFormat>On-screen Show (4:3)</PresentationFormat>
  <Paragraphs>340</Paragraphs>
  <Slides>35</Slides>
  <Notes>34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Times New Roman</vt:lpstr>
      <vt:lpstr>bilder constitutionalism</vt:lpstr>
      <vt:lpstr>PowerPoint Presentation</vt:lpstr>
      <vt:lpstr>Periodization: Roman legal history</vt:lpstr>
      <vt:lpstr>The ‘Codification’ of Roman Law</vt:lpstr>
      <vt:lpstr>Corpus Iuris Civilis contents </vt:lpstr>
      <vt:lpstr>The structural features of Justinian’s Institutes</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structural features of Justinian’s Institutes (cont’d)</vt:lpstr>
      <vt:lpstr>The Strucutral Features of Western Law: 19th-Century Codes</vt:lpstr>
      <vt:lpstr>The 19th-Century Codes (cont’d)</vt:lpstr>
      <vt:lpstr>The 19th-Century Codes (cont’d)</vt:lpstr>
      <vt:lpstr>Marriage, wild animals, witnesses in Justinian’s Institutes</vt:lpstr>
      <vt:lpstr>Marriage in Justinian’s Institutes (cont’d)</vt:lpstr>
      <vt:lpstr>Wild animals in Justinian’s Institutes</vt:lpstr>
      <vt:lpstr>Wild animals in Justinian’s Institutes (cont’d)</vt:lpstr>
      <vt:lpstr>Wild animals in Justinian’s Institutes (cont’d)</vt:lpstr>
      <vt:lpstr>Witnesses in Justinian’s Institutes</vt:lpstr>
      <vt:lpstr>Wild animals, marriage and witnesses: 19th-century codes</vt:lpstr>
      <vt:lpstr>19th-century codes: wild animals (cont’d)</vt:lpstr>
      <vt:lpstr>19th-century codes: wild animals (cont’d)</vt:lpstr>
      <vt:lpstr>19th-century codes: wild animals (cont’d)</vt:lpstr>
      <vt:lpstr>19th-century codes: formation of marriage</vt:lpstr>
      <vt:lpstr>19th-century codes: formation of marriage</vt:lpstr>
      <vt:lpstr>19th-century codes: witnesses</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840</cp:revision>
  <dcterms:created xsi:type="dcterms:W3CDTF">2007-01-08T17:13:49Z</dcterms:created>
  <dcterms:modified xsi:type="dcterms:W3CDTF">2021-12-22T18:14:39Z</dcterms:modified>
</cp:coreProperties>
</file>