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383" r:id="rId2"/>
    <p:sldId id="643" r:id="rId3"/>
    <p:sldId id="775" r:id="rId4"/>
    <p:sldId id="853" r:id="rId5"/>
    <p:sldId id="672" r:id="rId6"/>
    <p:sldId id="858" r:id="rId7"/>
    <p:sldId id="738" r:id="rId8"/>
    <p:sldId id="884" r:id="rId9"/>
    <p:sldId id="819" r:id="rId10"/>
    <p:sldId id="834" r:id="rId11"/>
    <p:sldId id="859" r:id="rId12"/>
    <p:sldId id="776" r:id="rId13"/>
    <p:sldId id="885" r:id="rId14"/>
    <p:sldId id="777" r:id="rId15"/>
    <p:sldId id="820" r:id="rId16"/>
    <p:sldId id="821" r:id="rId17"/>
    <p:sldId id="886" r:id="rId18"/>
    <p:sldId id="860" r:id="rId19"/>
    <p:sldId id="822" r:id="rId20"/>
    <p:sldId id="798" r:id="rId21"/>
    <p:sldId id="832" r:id="rId22"/>
    <p:sldId id="887" r:id="rId23"/>
    <p:sldId id="799" r:id="rId24"/>
    <p:sldId id="861" r:id="rId25"/>
    <p:sldId id="800" r:id="rId26"/>
    <p:sldId id="756" r:id="rId27"/>
    <p:sldId id="801" r:id="rId28"/>
    <p:sldId id="862" r:id="rId29"/>
    <p:sldId id="888" r:id="rId30"/>
    <p:sldId id="835" r:id="rId31"/>
    <p:sldId id="889" r:id="rId32"/>
    <p:sldId id="836" r:id="rId33"/>
    <p:sldId id="890" r:id="rId34"/>
    <p:sldId id="883" r:id="rId35"/>
    <p:sldId id="837" r:id="rId36"/>
    <p:sldId id="891" r:id="rId37"/>
    <p:sldId id="838" r:id="rId38"/>
    <p:sldId id="863" r:id="rId39"/>
    <p:sldId id="839" r:id="rId40"/>
    <p:sldId id="864" r:id="rId41"/>
    <p:sldId id="840" r:id="rId42"/>
    <p:sldId id="841" r:id="rId43"/>
    <p:sldId id="844" r:id="rId44"/>
    <p:sldId id="854" r:id="rId45"/>
    <p:sldId id="845" r:id="rId46"/>
    <p:sldId id="846" r:id="rId47"/>
    <p:sldId id="855" r:id="rId48"/>
    <p:sldId id="865" r:id="rId49"/>
    <p:sldId id="856" r:id="rId50"/>
    <p:sldId id="892" r:id="rId51"/>
    <p:sldId id="848" r:id="rId52"/>
    <p:sldId id="893" r:id="rId53"/>
    <p:sldId id="866" r:id="rId54"/>
    <p:sldId id="873" r:id="rId55"/>
    <p:sldId id="867" r:id="rId56"/>
    <p:sldId id="874" r:id="rId57"/>
    <p:sldId id="868" r:id="rId58"/>
    <p:sldId id="894" r:id="rId59"/>
    <p:sldId id="875" r:id="rId60"/>
    <p:sldId id="869" r:id="rId61"/>
    <p:sldId id="870" r:id="rId62"/>
    <p:sldId id="895" r:id="rId63"/>
    <p:sldId id="871" r:id="rId64"/>
    <p:sldId id="876" r:id="rId65"/>
    <p:sldId id="872" r:id="rId66"/>
    <p:sldId id="877" r:id="rId67"/>
    <p:sldId id="878" r:id="rId6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12278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488274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705056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548042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3161407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514666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42849993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28983088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15961880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36554822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19037916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312672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25592898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7180030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4879272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38</a:t>
            </a:fld>
            <a:endParaRPr lang="en-US" altLang="en-US" dirty="0"/>
          </a:p>
        </p:txBody>
      </p:sp>
    </p:spTree>
    <p:extLst>
      <p:ext uri="{BB962C8B-B14F-4D97-AF65-F5344CB8AC3E}">
        <p14:creationId xmlns:p14="http://schemas.microsoft.com/office/powerpoint/2010/main" val="13932141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39</a:t>
            </a:fld>
            <a:endParaRPr lang="en-US" altLang="en-US" dirty="0"/>
          </a:p>
        </p:txBody>
      </p:sp>
    </p:spTree>
    <p:extLst>
      <p:ext uri="{BB962C8B-B14F-4D97-AF65-F5344CB8AC3E}">
        <p14:creationId xmlns:p14="http://schemas.microsoft.com/office/powerpoint/2010/main" val="26844946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40</a:t>
            </a:fld>
            <a:endParaRPr lang="en-US" altLang="en-US" dirty="0"/>
          </a:p>
        </p:txBody>
      </p:sp>
    </p:spTree>
    <p:extLst>
      <p:ext uri="{BB962C8B-B14F-4D97-AF65-F5344CB8AC3E}">
        <p14:creationId xmlns:p14="http://schemas.microsoft.com/office/powerpoint/2010/main" val="2306839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41</a:t>
            </a:fld>
            <a:endParaRPr lang="en-US" altLang="en-US" dirty="0"/>
          </a:p>
        </p:txBody>
      </p:sp>
    </p:spTree>
    <p:extLst>
      <p:ext uri="{BB962C8B-B14F-4D97-AF65-F5344CB8AC3E}">
        <p14:creationId xmlns:p14="http://schemas.microsoft.com/office/powerpoint/2010/main" val="40317962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42</a:t>
            </a:fld>
            <a:endParaRPr lang="en-US" altLang="en-US" dirty="0"/>
          </a:p>
        </p:txBody>
      </p:sp>
    </p:spTree>
    <p:extLst>
      <p:ext uri="{BB962C8B-B14F-4D97-AF65-F5344CB8AC3E}">
        <p14:creationId xmlns:p14="http://schemas.microsoft.com/office/powerpoint/2010/main" val="42258436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43</a:t>
            </a:fld>
            <a:endParaRPr lang="en-US" altLang="en-US" dirty="0"/>
          </a:p>
        </p:txBody>
      </p:sp>
    </p:spTree>
    <p:extLst>
      <p:ext uri="{BB962C8B-B14F-4D97-AF65-F5344CB8AC3E}">
        <p14:creationId xmlns:p14="http://schemas.microsoft.com/office/powerpoint/2010/main" val="8045268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44</a:t>
            </a:fld>
            <a:endParaRPr lang="en-US" altLang="en-US" dirty="0"/>
          </a:p>
        </p:txBody>
      </p:sp>
    </p:spTree>
    <p:extLst>
      <p:ext uri="{BB962C8B-B14F-4D97-AF65-F5344CB8AC3E}">
        <p14:creationId xmlns:p14="http://schemas.microsoft.com/office/powerpoint/2010/main" val="34536049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45</a:t>
            </a:fld>
            <a:endParaRPr lang="en-US" altLang="en-US" dirty="0"/>
          </a:p>
        </p:txBody>
      </p:sp>
    </p:spTree>
    <p:extLst>
      <p:ext uri="{BB962C8B-B14F-4D97-AF65-F5344CB8AC3E}">
        <p14:creationId xmlns:p14="http://schemas.microsoft.com/office/powerpoint/2010/main" val="71780616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46</a:t>
            </a:fld>
            <a:endParaRPr lang="en-US" altLang="en-US" dirty="0"/>
          </a:p>
        </p:txBody>
      </p:sp>
    </p:spTree>
    <p:extLst>
      <p:ext uri="{BB962C8B-B14F-4D97-AF65-F5344CB8AC3E}">
        <p14:creationId xmlns:p14="http://schemas.microsoft.com/office/powerpoint/2010/main" val="125132268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47</a:t>
            </a:fld>
            <a:endParaRPr lang="en-US" altLang="en-US" dirty="0"/>
          </a:p>
        </p:txBody>
      </p:sp>
    </p:spTree>
    <p:extLst>
      <p:ext uri="{BB962C8B-B14F-4D97-AF65-F5344CB8AC3E}">
        <p14:creationId xmlns:p14="http://schemas.microsoft.com/office/powerpoint/2010/main" val="5896541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48</a:t>
            </a:fld>
            <a:endParaRPr lang="en-US" altLang="en-US" dirty="0"/>
          </a:p>
        </p:txBody>
      </p:sp>
    </p:spTree>
    <p:extLst>
      <p:ext uri="{BB962C8B-B14F-4D97-AF65-F5344CB8AC3E}">
        <p14:creationId xmlns:p14="http://schemas.microsoft.com/office/powerpoint/2010/main" val="24540604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49</a:t>
            </a:fld>
            <a:endParaRPr lang="en-US" altLang="en-US" dirty="0"/>
          </a:p>
        </p:txBody>
      </p:sp>
    </p:spTree>
    <p:extLst>
      <p:ext uri="{BB962C8B-B14F-4D97-AF65-F5344CB8AC3E}">
        <p14:creationId xmlns:p14="http://schemas.microsoft.com/office/powerpoint/2010/main" val="179398425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50</a:t>
            </a:fld>
            <a:endParaRPr lang="en-US" altLang="en-US" dirty="0"/>
          </a:p>
        </p:txBody>
      </p:sp>
    </p:spTree>
    <p:extLst>
      <p:ext uri="{BB962C8B-B14F-4D97-AF65-F5344CB8AC3E}">
        <p14:creationId xmlns:p14="http://schemas.microsoft.com/office/powerpoint/2010/main" val="10291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1038464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51</a:t>
            </a:fld>
            <a:endParaRPr lang="en-US" altLang="en-US" dirty="0"/>
          </a:p>
        </p:txBody>
      </p:sp>
    </p:spTree>
    <p:extLst>
      <p:ext uri="{BB962C8B-B14F-4D97-AF65-F5344CB8AC3E}">
        <p14:creationId xmlns:p14="http://schemas.microsoft.com/office/powerpoint/2010/main" val="12517117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52</a:t>
            </a:fld>
            <a:endParaRPr lang="en-US" altLang="en-US" dirty="0"/>
          </a:p>
        </p:txBody>
      </p:sp>
    </p:spTree>
    <p:extLst>
      <p:ext uri="{BB962C8B-B14F-4D97-AF65-F5344CB8AC3E}">
        <p14:creationId xmlns:p14="http://schemas.microsoft.com/office/powerpoint/2010/main" val="38975416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53</a:t>
            </a:fld>
            <a:endParaRPr lang="en-US" altLang="en-US" dirty="0"/>
          </a:p>
        </p:txBody>
      </p:sp>
    </p:spTree>
    <p:extLst>
      <p:ext uri="{BB962C8B-B14F-4D97-AF65-F5344CB8AC3E}">
        <p14:creationId xmlns:p14="http://schemas.microsoft.com/office/powerpoint/2010/main" val="80742560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54</a:t>
            </a:fld>
            <a:endParaRPr lang="en-US" altLang="en-US" dirty="0"/>
          </a:p>
        </p:txBody>
      </p:sp>
    </p:spTree>
    <p:extLst>
      <p:ext uri="{BB962C8B-B14F-4D97-AF65-F5344CB8AC3E}">
        <p14:creationId xmlns:p14="http://schemas.microsoft.com/office/powerpoint/2010/main" val="21037401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55</a:t>
            </a:fld>
            <a:endParaRPr lang="en-US" altLang="en-US" dirty="0"/>
          </a:p>
        </p:txBody>
      </p:sp>
    </p:spTree>
    <p:extLst>
      <p:ext uri="{BB962C8B-B14F-4D97-AF65-F5344CB8AC3E}">
        <p14:creationId xmlns:p14="http://schemas.microsoft.com/office/powerpoint/2010/main" val="211006602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56</a:t>
            </a:fld>
            <a:endParaRPr lang="en-US" altLang="en-US" dirty="0"/>
          </a:p>
        </p:txBody>
      </p:sp>
    </p:spTree>
    <p:extLst>
      <p:ext uri="{BB962C8B-B14F-4D97-AF65-F5344CB8AC3E}">
        <p14:creationId xmlns:p14="http://schemas.microsoft.com/office/powerpoint/2010/main" val="367232807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57</a:t>
            </a:fld>
            <a:endParaRPr lang="en-US" altLang="en-US" dirty="0"/>
          </a:p>
        </p:txBody>
      </p:sp>
    </p:spTree>
    <p:extLst>
      <p:ext uri="{BB962C8B-B14F-4D97-AF65-F5344CB8AC3E}">
        <p14:creationId xmlns:p14="http://schemas.microsoft.com/office/powerpoint/2010/main" val="26909991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58</a:t>
            </a:fld>
            <a:endParaRPr lang="en-US" altLang="en-US" dirty="0"/>
          </a:p>
        </p:txBody>
      </p:sp>
    </p:spTree>
    <p:extLst>
      <p:ext uri="{BB962C8B-B14F-4D97-AF65-F5344CB8AC3E}">
        <p14:creationId xmlns:p14="http://schemas.microsoft.com/office/powerpoint/2010/main" val="12980120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59</a:t>
            </a:fld>
            <a:endParaRPr lang="en-US" altLang="en-US" dirty="0"/>
          </a:p>
        </p:txBody>
      </p:sp>
    </p:spTree>
    <p:extLst>
      <p:ext uri="{BB962C8B-B14F-4D97-AF65-F5344CB8AC3E}">
        <p14:creationId xmlns:p14="http://schemas.microsoft.com/office/powerpoint/2010/main" val="7408257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60</a:t>
            </a:fld>
            <a:endParaRPr lang="en-US" altLang="en-US" dirty="0"/>
          </a:p>
        </p:txBody>
      </p:sp>
    </p:spTree>
    <p:extLst>
      <p:ext uri="{BB962C8B-B14F-4D97-AF65-F5344CB8AC3E}">
        <p14:creationId xmlns:p14="http://schemas.microsoft.com/office/powerpoint/2010/main" val="2372857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61</a:t>
            </a:fld>
            <a:endParaRPr lang="en-US" altLang="en-US" dirty="0"/>
          </a:p>
        </p:txBody>
      </p:sp>
    </p:spTree>
    <p:extLst>
      <p:ext uri="{BB962C8B-B14F-4D97-AF65-F5344CB8AC3E}">
        <p14:creationId xmlns:p14="http://schemas.microsoft.com/office/powerpoint/2010/main" val="382655422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62</a:t>
            </a:fld>
            <a:endParaRPr lang="en-US" altLang="en-US" dirty="0"/>
          </a:p>
        </p:txBody>
      </p:sp>
    </p:spTree>
    <p:extLst>
      <p:ext uri="{BB962C8B-B14F-4D97-AF65-F5344CB8AC3E}">
        <p14:creationId xmlns:p14="http://schemas.microsoft.com/office/powerpoint/2010/main" val="7859780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63</a:t>
            </a:fld>
            <a:endParaRPr lang="en-US" altLang="en-US" dirty="0"/>
          </a:p>
        </p:txBody>
      </p:sp>
    </p:spTree>
    <p:extLst>
      <p:ext uri="{BB962C8B-B14F-4D97-AF65-F5344CB8AC3E}">
        <p14:creationId xmlns:p14="http://schemas.microsoft.com/office/powerpoint/2010/main" val="55009268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64</a:t>
            </a:fld>
            <a:endParaRPr lang="en-US" altLang="en-US" dirty="0"/>
          </a:p>
        </p:txBody>
      </p:sp>
    </p:spTree>
    <p:extLst>
      <p:ext uri="{BB962C8B-B14F-4D97-AF65-F5344CB8AC3E}">
        <p14:creationId xmlns:p14="http://schemas.microsoft.com/office/powerpoint/2010/main" val="3291245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65</a:t>
            </a:fld>
            <a:endParaRPr lang="en-US" altLang="en-US" dirty="0"/>
          </a:p>
        </p:txBody>
      </p:sp>
    </p:spTree>
    <p:extLst>
      <p:ext uri="{BB962C8B-B14F-4D97-AF65-F5344CB8AC3E}">
        <p14:creationId xmlns:p14="http://schemas.microsoft.com/office/powerpoint/2010/main" val="237061230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66</a:t>
            </a:fld>
            <a:endParaRPr lang="en-US" altLang="en-US" dirty="0"/>
          </a:p>
        </p:txBody>
      </p:sp>
    </p:spTree>
    <p:extLst>
      <p:ext uri="{BB962C8B-B14F-4D97-AF65-F5344CB8AC3E}">
        <p14:creationId xmlns:p14="http://schemas.microsoft.com/office/powerpoint/2010/main" val="273750323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67</a:t>
            </a:fld>
            <a:endParaRPr lang="en-US" altLang="en-US" dirty="0"/>
          </a:p>
        </p:txBody>
      </p:sp>
    </p:spTree>
    <p:extLst>
      <p:ext uri="{BB962C8B-B14F-4D97-AF65-F5344CB8AC3E}">
        <p14:creationId xmlns:p14="http://schemas.microsoft.com/office/powerpoint/2010/main" val="2210468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556883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20.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The Seventeenth Century: Politics and Institutions,</a:t>
            </a:r>
            <a:br>
              <a:rPr lang="en-US" altLang="en-US" sz="2400" smtClean="0"/>
            </a:br>
            <a:r>
              <a:rPr lang="en-US" altLang="en-US" sz="2400" smtClean="0"/>
              <a:t>Intellectuals, and Institutes of National Law</a:t>
            </a:r>
            <a:endParaRPr lang="en-US" altLang="en-US" sz="2400" dirty="0" smtClean="0"/>
          </a:p>
          <a:p>
            <a:pPr algn="ctr" eaLnBrk="1" hangingPunct="1">
              <a:buFontTx/>
              <a:buNone/>
            </a:pPr>
            <a:r>
              <a:rPr lang="en-US" altLang="en-US" smtClean="0"/>
              <a:t>Lecture 20</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What  happened to Spain? (cont’d)</a:t>
            </a:r>
            <a:endParaRPr lang="en-US" altLang="en-US" sz="2400" i="1" dirty="0"/>
          </a:p>
        </p:txBody>
      </p:sp>
      <p:sp>
        <p:nvSpPr>
          <p:cNvPr id="8" name="TextBox 7"/>
          <p:cNvSpPr txBox="1"/>
          <p:nvPr/>
        </p:nvSpPr>
        <p:spPr>
          <a:xfrm>
            <a:off x="457200" y="673769"/>
            <a:ext cx="8686800" cy="5632311"/>
          </a:xfrm>
          <a:prstGeom prst="rect">
            <a:avLst/>
          </a:prstGeom>
          <a:noFill/>
        </p:spPr>
        <p:txBody>
          <a:bodyPr wrap="square">
            <a:spAutoFit/>
          </a:bodyPr>
          <a:lstStyle/>
          <a:p>
            <a:r>
              <a:rPr lang="en-US" sz="2000" smtClean="0">
                <a:solidFill>
                  <a:schemeClr val="bg1"/>
                </a:solidFill>
              </a:rPr>
              <a:t>The </a:t>
            </a:r>
            <a:r>
              <a:rPr lang="en-US" sz="2000">
                <a:solidFill>
                  <a:schemeClr val="bg1"/>
                </a:solidFill>
              </a:rPr>
              <a:t>result </a:t>
            </a:r>
            <a:r>
              <a:rPr lang="en-US" sz="2000" smtClean="0">
                <a:solidFill>
                  <a:schemeClr val="bg1"/>
                </a:solidFill>
              </a:rPr>
              <a:t>was the </a:t>
            </a:r>
            <a:r>
              <a:rPr lang="en-US" sz="2000">
                <a:solidFill>
                  <a:schemeClr val="bg1"/>
                </a:solidFill>
              </a:rPr>
              <a:t>partition of Netherlands, a partition that remains with us to this day. It is probably a mistake to see the partition as caused by either religion or </a:t>
            </a:r>
            <a:r>
              <a:rPr lang="en-US" sz="2000" smtClean="0">
                <a:solidFill>
                  <a:schemeClr val="bg1"/>
                </a:solidFill>
              </a:rPr>
              <a:t>nationalism. </a:t>
            </a:r>
            <a:r>
              <a:rPr lang="en-US" sz="2000">
                <a:solidFill>
                  <a:schemeClr val="bg1"/>
                </a:solidFill>
              </a:rPr>
              <a:t>Religion and nationalism ultimately come to play a role, but they are the products of the war, not its cause. There were more Protestants in the Southern Netherlands when the wars began than there were in the Northern. The partition of the Netherlands led to migrations that ultimately divided the countries along religious lines. Similarly, we should be hesitant in seeing the Netherlanders of the mid-16th century as being much inspired by nationalism, a desire to repel a foreign ruler. Rather the cause of the rebellion was a desire to maintain traditional privileges, particularly the privileges of towns against a ruler, Philip II had much more modern ideas about how governments should be organized. As soon as the threat from Spain was removed at the beginning of the 17th century, the so-called United Provinces immediately commenced a fierce internal squabble between one group of Calvinists and another. The country was not really under a single ruler until the threats from France and England made the country unite under </a:t>
            </a:r>
            <a:r>
              <a:rPr lang="en-US" sz="2000" smtClean="0">
                <a:solidFill>
                  <a:schemeClr val="bg1"/>
                </a:solidFill>
              </a:rPr>
              <a:t>William </a:t>
            </a:r>
            <a:r>
              <a:rPr lang="en-US" sz="2000">
                <a:solidFill>
                  <a:schemeClr val="bg1"/>
                </a:solidFill>
              </a:rPr>
              <a:t>the prince of Orange, who </a:t>
            </a:r>
            <a:r>
              <a:rPr lang="en-US" sz="2000" smtClean="0">
                <a:solidFill>
                  <a:schemeClr val="bg1"/>
                </a:solidFill>
              </a:rPr>
              <a:t>ultimately became </a:t>
            </a:r>
            <a:r>
              <a:rPr lang="en-US" sz="2000">
                <a:solidFill>
                  <a:schemeClr val="bg1"/>
                </a:solidFill>
              </a:rPr>
              <a:t>king of England.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What  happened to Spain? (cont’d)</a:t>
            </a:r>
            <a:endParaRPr lang="en-US" altLang="en-US" sz="2400" i="1" dirty="0"/>
          </a:p>
        </p:txBody>
      </p:sp>
      <p:sp>
        <p:nvSpPr>
          <p:cNvPr id="8" name="TextBox 7"/>
          <p:cNvSpPr txBox="1"/>
          <p:nvPr/>
        </p:nvSpPr>
        <p:spPr>
          <a:xfrm>
            <a:off x="457200" y="673769"/>
            <a:ext cx="8686800" cy="4247317"/>
          </a:xfrm>
          <a:prstGeom prst="rect">
            <a:avLst/>
          </a:prstGeom>
          <a:noFill/>
        </p:spPr>
        <p:txBody>
          <a:bodyPr wrap="square">
            <a:spAutoFit/>
          </a:bodyPr>
          <a:lstStyle/>
          <a:p>
            <a:r>
              <a:rPr lang="en-US" sz="2000" smtClean="0">
                <a:solidFill>
                  <a:schemeClr val="bg1"/>
                </a:solidFill>
              </a:rPr>
              <a:t>I </a:t>
            </a:r>
            <a:r>
              <a:rPr lang="en-US" sz="2000">
                <a:solidFill>
                  <a:schemeClr val="bg1"/>
                </a:solidFill>
              </a:rPr>
              <a:t>do not mean in the process to belittle the commercial development of the United Provinces in the 17th century. The Peace of Westphalia had seen to it that the United Provinces controlled the mouth of both the Rhine and the Scheldt. This permitted them to stifle the competition that had traditionally come from the cities of the Southern Netherlands, particularly Antwerp. The United Provinces became a great commercial seafaring power, and left a permanent legacy in a series of mispronounced names in the region of New York where I grew up</a:t>
            </a:r>
            <a:r>
              <a:rPr lang="en-US" sz="2000" smtClean="0">
                <a:solidFill>
                  <a:schemeClr val="bg1"/>
                </a:solidFill>
              </a:rPr>
              <a:t>.</a:t>
            </a:r>
          </a:p>
          <a:p>
            <a:endParaRPr lang="en-US" sz="1000" smtClean="0">
              <a:solidFill>
                <a:schemeClr val="bg1"/>
              </a:solidFill>
            </a:endParaRPr>
          </a:p>
          <a:p>
            <a:r>
              <a:rPr lang="en-US" sz="2000" smtClean="0">
                <a:solidFill>
                  <a:schemeClr val="bg1"/>
                </a:solidFill>
              </a:rPr>
              <a:t>I </a:t>
            </a:r>
            <a:r>
              <a:rPr lang="en-US" sz="2000">
                <a:solidFill>
                  <a:schemeClr val="bg1"/>
                </a:solidFill>
              </a:rPr>
              <a:t>dwell on this development not only because of that and not only because it helps to explain why it is that the Northern Netherlands produced the greatest painter of the 17th century (and loads of lesser ones as well), but also because the next major intellectual movement in the law that we are going to look at will prominently feature the Dutch.</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42733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Brandenburg-Prussia</a:t>
            </a:r>
            <a:endParaRPr lang="en-US" altLang="en-US" sz="2400" i="1" dirty="0"/>
          </a:p>
        </p:txBody>
      </p:sp>
      <p:sp>
        <p:nvSpPr>
          <p:cNvPr id="8" name="TextBox 7"/>
          <p:cNvSpPr txBox="1"/>
          <p:nvPr/>
        </p:nvSpPr>
        <p:spPr>
          <a:xfrm>
            <a:off x="457200" y="539305"/>
            <a:ext cx="8686800" cy="3785652"/>
          </a:xfrm>
          <a:prstGeom prst="rect">
            <a:avLst/>
          </a:prstGeom>
          <a:noFill/>
        </p:spPr>
        <p:txBody>
          <a:bodyPr wrap="square">
            <a:spAutoFit/>
          </a:bodyPr>
          <a:lstStyle/>
          <a:p>
            <a:r>
              <a:rPr lang="en-US" sz="2000" smtClean="0">
                <a:solidFill>
                  <a:schemeClr val="bg1"/>
                </a:solidFill>
              </a:rPr>
              <a:t>Now </a:t>
            </a:r>
            <a:r>
              <a:rPr lang="en-US" sz="2000">
                <a:solidFill>
                  <a:schemeClr val="bg1"/>
                </a:solidFill>
              </a:rPr>
              <a:t>let us return to our political and institutional history.  There is another new player in the picture in the 17th century, particularly in the second half, and it is one that will come to be important both for the intellectual history of law and also the practical. That player was Brandenburg-Prussia. I decided not to bore you and overload the outline with lists of Friedrich’s and Friedrich-Wilhelm’s. The house of Hohenzollern were singularly unimaginative when it came to boys’ names. Suffice it say here that the area had long been the seat of one of the imperial electors. In the late 17th century it began to expand its power, mostly to the East. In the 18th century it participated in the partition of Poland, one of the most unattractive in a series of unattractive events that have characterized the history of Eastern </a:t>
            </a:r>
            <a:r>
              <a:rPr lang="en-US" sz="2000" smtClean="0">
                <a:solidFill>
                  <a:schemeClr val="bg1"/>
                </a:solidFill>
              </a:rPr>
              <a:t>Europe.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Brandenburg-Prussia (cont’d)</a:t>
            </a:r>
            <a:endParaRPr lang="en-US" altLang="en-US" sz="2400" i="1" dirty="0"/>
          </a:p>
        </p:txBody>
      </p:sp>
      <p:sp>
        <p:nvSpPr>
          <p:cNvPr id="8" name="TextBox 7"/>
          <p:cNvSpPr txBox="1"/>
          <p:nvPr/>
        </p:nvSpPr>
        <p:spPr>
          <a:xfrm>
            <a:off x="457200" y="539305"/>
            <a:ext cx="8686800" cy="3785652"/>
          </a:xfrm>
          <a:prstGeom prst="rect">
            <a:avLst/>
          </a:prstGeom>
          <a:noFill/>
        </p:spPr>
        <p:txBody>
          <a:bodyPr wrap="square">
            <a:spAutoFit/>
          </a:bodyPr>
          <a:lstStyle/>
          <a:p>
            <a:r>
              <a:rPr lang="en-US" sz="2000" smtClean="0">
                <a:solidFill>
                  <a:schemeClr val="bg1"/>
                </a:solidFill>
              </a:rPr>
              <a:t>The </a:t>
            </a:r>
            <a:r>
              <a:rPr lang="en-US" sz="2000">
                <a:solidFill>
                  <a:schemeClr val="bg1"/>
                </a:solidFill>
              </a:rPr>
              <a:t>Prussian state was unabashedly militaristic. To it belongs the dubious distinction of having been the first power since the Romans to maintain a standing professional army in peace-time. The power of the state was dependent on the crushing of all representative institutions, an efficient military central government, firmly in control of the elector, who later was called </a:t>
            </a:r>
            <a:r>
              <a:rPr lang="en-US" sz="2000" smtClean="0">
                <a:solidFill>
                  <a:schemeClr val="bg1"/>
                </a:solidFill>
              </a:rPr>
              <a:t>king. The country was </a:t>
            </a:r>
            <a:r>
              <a:rPr lang="en-US" sz="2000">
                <a:solidFill>
                  <a:schemeClr val="bg1"/>
                </a:solidFill>
              </a:rPr>
              <a:t>run by a hereditary nobility, known as the Junker, who lived off the backs of a servile peasantry. The area was poor. It is not until the 1685 when Huguenots migrated to Berlin that we begin to hear of commerce on any real scale. In the 18th century, Frederick the Great’s experiments with culture (he was a friend, at least for a while, of Voltaire’s and an accomplished musician) represent a striking change for an area that had long been decidedly culturally backward.</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46675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France</a:t>
            </a:r>
            <a:endParaRPr lang="en-US" altLang="en-US" sz="2400" i="1" dirty="0"/>
          </a:p>
        </p:txBody>
      </p:sp>
      <p:sp>
        <p:nvSpPr>
          <p:cNvPr id="8" name="TextBox 7"/>
          <p:cNvSpPr txBox="1"/>
          <p:nvPr/>
        </p:nvSpPr>
        <p:spPr>
          <a:xfrm>
            <a:off x="457200" y="673769"/>
            <a:ext cx="8686800" cy="3631763"/>
          </a:xfrm>
          <a:prstGeom prst="rect">
            <a:avLst/>
          </a:prstGeom>
          <a:noFill/>
        </p:spPr>
        <p:txBody>
          <a:bodyPr wrap="square">
            <a:spAutoFit/>
          </a:bodyPr>
          <a:lstStyle/>
          <a:p>
            <a:r>
              <a:rPr lang="en-US" sz="2000" smtClean="0">
                <a:solidFill>
                  <a:schemeClr val="bg1"/>
                </a:solidFill>
              </a:rPr>
              <a:t>The </a:t>
            </a:r>
            <a:r>
              <a:rPr lang="en-US" sz="2000">
                <a:solidFill>
                  <a:schemeClr val="bg1"/>
                </a:solidFill>
              </a:rPr>
              <a:t>rise and fall of nations will always remain mysterious if we do not examine what is going on inside of them. Since our focus has been on France, let us take a brief look at the political and institutional history of that country</a:t>
            </a:r>
            <a:r>
              <a:rPr lang="en-US" sz="2000" smtClean="0">
                <a:solidFill>
                  <a:schemeClr val="bg1"/>
                </a:solidFill>
              </a:rPr>
              <a:t>.</a:t>
            </a:r>
          </a:p>
          <a:p>
            <a:pPr marL="457200" indent="-457200">
              <a:buAutoNum type="arabicPeriod" startAt="4"/>
            </a:pPr>
            <a:endParaRPr lang="en-US" sz="1000">
              <a:solidFill>
                <a:schemeClr val="bg1"/>
              </a:solidFill>
            </a:endParaRPr>
          </a:p>
          <a:p>
            <a:r>
              <a:rPr lang="en-US" sz="2000" smtClean="0">
                <a:solidFill>
                  <a:schemeClr val="bg1"/>
                </a:solidFill>
              </a:rPr>
              <a:t>Henry </a:t>
            </a:r>
            <a:r>
              <a:rPr lang="en-US" sz="2000">
                <a:solidFill>
                  <a:schemeClr val="bg1"/>
                </a:solidFill>
              </a:rPr>
              <a:t>IV came to power in a deeply divided country. With the aid of an extraordinary minister, Maximillian de Béthune, duc de Sully, he was able to do much to restore the country. In particular, Sully pursued an aggressive policy of supporting economic recovery through mercantilism, the judicious grant of state monopolies, the protection of local industry, intense efforts to restore a favorable balance of trade. This was also the economic policy of Colbert, Louis XIV’s great minister at the end of the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France (</a:t>
            </a:r>
            <a:r>
              <a:rPr lang="en-US" sz="2400"/>
              <a:t>cont’d)</a:t>
            </a:r>
            <a:endParaRPr lang="en-US" altLang="en-US" sz="2400" i="1" dirty="0"/>
          </a:p>
        </p:txBody>
      </p:sp>
      <p:sp>
        <p:nvSpPr>
          <p:cNvPr id="8" name="TextBox 7"/>
          <p:cNvSpPr txBox="1"/>
          <p:nvPr/>
        </p:nvSpPr>
        <p:spPr>
          <a:xfrm>
            <a:off x="457200" y="673769"/>
            <a:ext cx="8686800" cy="3477875"/>
          </a:xfrm>
          <a:prstGeom prst="rect">
            <a:avLst/>
          </a:prstGeom>
          <a:noFill/>
        </p:spPr>
        <p:txBody>
          <a:bodyPr wrap="square">
            <a:spAutoFit/>
          </a:bodyPr>
          <a:lstStyle/>
          <a:p>
            <a:r>
              <a:rPr lang="en-US" sz="2000" smtClean="0">
                <a:solidFill>
                  <a:schemeClr val="bg1"/>
                </a:solidFill>
              </a:rPr>
              <a:t>Louis </a:t>
            </a:r>
            <a:r>
              <a:rPr lang="en-US" sz="2000">
                <a:solidFill>
                  <a:schemeClr val="bg1"/>
                </a:solidFill>
              </a:rPr>
              <a:t>XIII was governed by a regent, his mother, Marie de Medici, who was unsuccessful. Gradually power fell into the hands of Cardinal Richelieu. Richelieu’s foreign policy, if unscrupulous, was highly successful. He also sought to control the nobility, basically by appointing royal officers, the </a:t>
            </a:r>
            <a:r>
              <a:rPr lang="en-US" sz="2000" i="1">
                <a:solidFill>
                  <a:schemeClr val="bg1"/>
                </a:solidFill>
              </a:rPr>
              <a:t>intendants</a:t>
            </a:r>
            <a:r>
              <a:rPr lang="en-US" sz="2000">
                <a:solidFill>
                  <a:schemeClr val="bg1"/>
                </a:solidFill>
              </a:rPr>
              <a:t>, in local areas. French foreign adventures were supported by heavy taxation, the burden of which largely fell on the peasantry. Continued religious difficulties led to the calling of the Estates General in 1614. It was unable to resolve the difficulties, and that was the last time that this body met until 1789. The parlements, however, and particularly the Parlement of Paris, continually served as checks on the power of the king, in the name and interest of the nobility, both the nobility of the sword and of the robe.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France (cont’d)</a:t>
            </a:r>
            <a:endParaRPr lang="en-US" altLang="en-US" sz="2400" i="1" dirty="0"/>
          </a:p>
        </p:txBody>
      </p:sp>
      <p:sp>
        <p:nvSpPr>
          <p:cNvPr id="8" name="TextBox 7"/>
          <p:cNvSpPr txBox="1"/>
          <p:nvPr/>
        </p:nvSpPr>
        <p:spPr>
          <a:xfrm>
            <a:off x="337344" y="546179"/>
            <a:ext cx="8686800" cy="4093428"/>
          </a:xfrm>
          <a:prstGeom prst="rect">
            <a:avLst/>
          </a:prstGeom>
          <a:noFill/>
        </p:spPr>
        <p:txBody>
          <a:bodyPr wrap="square">
            <a:spAutoFit/>
          </a:bodyPr>
          <a:lstStyle/>
          <a:p>
            <a:r>
              <a:rPr lang="en-US" sz="2000" smtClean="0">
                <a:solidFill>
                  <a:schemeClr val="bg1"/>
                </a:solidFill>
              </a:rPr>
              <a:t>Louis </a:t>
            </a:r>
            <a:r>
              <a:rPr lang="en-US" sz="2000">
                <a:solidFill>
                  <a:schemeClr val="bg1"/>
                </a:solidFill>
              </a:rPr>
              <a:t>XIV began his reign under the tutelage of his mother Anne of Austria and Cardinal Mazarin. It was Mazarin who presided over the end of the Thirty Years’ War. With Mazarin’s death in 1661, Louis proclaimed his purpose to rule on his own, and he did so for over fifty years, outliving his sons and all his grandsons who could succeed to the throne. (Philip V of Spain was ineligible because the powers of Europe had consented to his remaining king of Spain only if he did not also succeed to France.) The early years of Louis XIV’s reign were disturbed by a number of revolts of the nobility formed into groups known as the </a:t>
            </a:r>
            <a:r>
              <a:rPr lang="en-US" sz="2000" i="1">
                <a:solidFill>
                  <a:schemeClr val="bg1"/>
                </a:solidFill>
              </a:rPr>
              <a:t>frondes</a:t>
            </a:r>
            <a:r>
              <a:rPr lang="en-US" sz="2000">
                <a:solidFill>
                  <a:schemeClr val="bg1"/>
                </a:solidFill>
              </a:rPr>
              <a:t>.  Louis never forgot these revolts, and in his later years he controlled the nobles by requiring their attendance at court and their subservience. In 1685, he revoked the Edict of Nantes and tried to force the conversion of the Huguenots, probably because he saw them as a threat to </a:t>
            </a:r>
            <a:r>
              <a:rPr lang="en-US" sz="2000" smtClean="0">
                <a:solidFill>
                  <a:schemeClr val="bg1"/>
                </a:solidFill>
              </a:rPr>
              <a:t>unity.</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France (cont’d)</a:t>
            </a:r>
            <a:endParaRPr lang="en-US" altLang="en-US" sz="2400" i="1" dirty="0"/>
          </a:p>
        </p:txBody>
      </p:sp>
      <p:sp>
        <p:nvSpPr>
          <p:cNvPr id="8" name="TextBox 7"/>
          <p:cNvSpPr txBox="1"/>
          <p:nvPr/>
        </p:nvSpPr>
        <p:spPr>
          <a:xfrm>
            <a:off x="337344" y="546179"/>
            <a:ext cx="8686800" cy="2862322"/>
          </a:xfrm>
          <a:prstGeom prst="rect">
            <a:avLst/>
          </a:prstGeom>
          <a:noFill/>
        </p:spPr>
        <p:txBody>
          <a:bodyPr wrap="square">
            <a:spAutoFit/>
          </a:bodyPr>
          <a:lstStyle/>
          <a:p>
            <a:r>
              <a:rPr lang="en-US" sz="2000" smtClean="0">
                <a:solidFill>
                  <a:schemeClr val="bg1"/>
                </a:solidFill>
              </a:rPr>
              <a:t>But </a:t>
            </a:r>
            <a:r>
              <a:rPr lang="en-US" sz="2000">
                <a:solidFill>
                  <a:schemeClr val="bg1"/>
                </a:solidFill>
              </a:rPr>
              <a:t>Louis dominated a country that was hardly united administratively. He was able to drain resources from the country by an inefficient system of taxation, and he held it together with a spectacular outpouring of art and architecture, the most striking monument of which still survives at Versailles. But it is wrong to think of Louis XIV as having the control that a modern dictator has. France was too big, too diverse, and too </a:t>
            </a:r>
            <a:r>
              <a:rPr lang="en-US" sz="2000" smtClean="0">
                <a:solidFill>
                  <a:schemeClr val="bg1"/>
                </a:solidFill>
              </a:rPr>
              <a:t>bloody-minded, </a:t>
            </a:r>
            <a:r>
              <a:rPr lang="en-US" sz="2000">
                <a:solidFill>
                  <a:schemeClr val="bg1"/>
                </a:solidFill>
              </a:rPr>
              <a:t>and the resources and technology available too limited for it to be subjected to anything like the control of a Stalin or a Hitler, or even the kind of control that the Hohenzollern had over Prussia.</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6039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France (cont’d)</a:t>
            </a:r>
            <a:endParaRPr lang="en-US" altLang="en-US" sz="2400" i="1" dirty="0"/>
          </a:p>
        </p:txBody>
      </p:sp>
      <p:sp>
        <p:nvSpPr>
          <p:cNvPr id="8" name="TextBox 7"/>
          <p:cNvSpPr txBox="1"/>
          <p:nvPr/>
        </p:nvSpPr>
        <p:spPr>
          <a:xfrm>
            <a:off x="457200" y="673769"/>
            <a:ext cx="8686800" cy="2554545"/>
          </a:xfrm>
          <a:prstGeom prst="rect">
            <a:avLst/>
          </a:prstGeom>
          <a:noFill/>
        </p:spPr>
        <p:txBody>
          <a:bodyPr wrap="square">
            <a:spAutoFit/>
          </a:bodyPr>
          <a:lstStyle/>
          <a:p>
            <a:r>
              <a:rPr lang="en-US" sz="2000" smtClean="0">
                <a:solidFill>
                  <a:schemeClr val="bg1"/>
                </a:solidFill>
              </a:rPr>
              <a:t>Louis’s </a:t>
            </a:r>
            <a:r>
              <a:rPr lang="en-US" sz="2000">
                <a:solidFill>
                  <a:schemeClr val="bg1"/>
                </a:solidFill>
              </a:rPr>
              <a:t>foreign wars ultimately proved his undoing. He had some initial successes in drawing areas east of the Saone into the orbit of France, the Franche-Comté, and for a period parts of Alsace and Lorraine, and he extended the French border northward at the expense of the Spanish Netherlands, but in the War of Spanish Succession, at the end of Louis’ life, the Dutch, the </a:t>
            </a:r>
            <a:r>
              <a:rPr lang="en-US" sz="2000" smtClean="0">
                <a:solidFill>
                  <a:schemeClr val="bg1"/>
                </a:solidFill>
              </a:rPr>
              <a:t>English, </a:t>
            </a:r>
            <a:r>
              <a:rPr lang="en-US" sz="2000">
                <a:solidFill>
                  <a:schemeClr val="bg1"/>
                </a:solidFill>
              </a:rPr>
              <a:t>and the Austrians succeeded in bringing him to </a:t>
            </a:r>
            <a:r>
              <a:rPr lang="en-US" sz="2000" smtClean="0">
                <a:solidFill>
                  <a:schemeClr val="bg1"/>
                </a:solidFill>
              </a:rPr>
              <a:t>heel</a:t>
            </a:r>
            <a:r>
              <a:rPr lang="en-US" sz="2000">
                <a:solidFill>
                  <a:schemeClr val="bg1"/>
                </a:solidFill>
              </a:rPr>
              <a:t>. The Peace of Utrecht in 1714 inaugurated a long period of European peace.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01039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France: </a:t>
            </a:r>
            <a:r>
              <a:rPr lang="en-US" sz="2400" i="1" smtClean="0"/>
              <a:t>institutions</a:t>
            </a:r>
            <a:endParaRPr lang="en-US" altLang="en-US" sz="2400" i="1" dirty="0"/>
          </a:p>
        </p:txBody>
      </p:sp>
      <p:sp>
        <p:nvSpPr>
          <p:cNvPr id="8" name="TextBox 7"/>
          <p:cNvSpPr txBox="1"/>
          <p:nvPr/>
        </p:nvSpPr>
        <p:spPr>
          <a:xfrm>
            <a:off x="457200" y="673769"/>
            <a:ext cx="8686800" cy="3477875"/>
          </a:xfrm>
          <a:prstGeom prst="rect">
            <a:avLst/>
          </a:prstGeom>
          <a:noFill/>
        </p:spPr>
        <p:txBody>
          <a:bodyPr wrap="square">
            <a:spAutoFit/>
          </a:bodyPr>
          <a:lstStyle/>
          <a:p>
            <a:r>
              <a:rPr lang="en-US" sz="2000" smtClean="0">
                <a:solidFill>
                  <a:schemeClr val="bg1"/>
                </a:solidFill>
              </a:rPr>
              <a:t>Again </a:t>
            </a:r>
            <a:r>
              <a:rPr lang="en-US" sz="2000">
                <a:solidFill>
                  <a:schemeClr val="bg1"/>
                </a:solidFill>
              </a:rPr>
              <a:t>focusing on France, though similar developments could be pointed out elsewhere in Europe, I would like to close by focusing on what the French call </a:t>
            </a:r>
            <a:r>
              <a:rPr lang="en-US" sz="2000" i="1">
                <a:solidFill>
                  <a:schemeClr val="bg1"/>
                </a:solidFill>
              </a:rPr>
              <a:t>histoire des institutions</a:t>
            </a:r>
            <a:r>
              <a:rPr lang="en-US" sz="2000">
                <a:solidFill>
                  <a:schemeClr val="bg1"/>
                </a:solidFill>
              </a:rPr>
              <a:t>, history of institutions, though the word “institutions” requires some translation for English-speakers</a:t>
            </a:r>
            <a:r>
              <a:rPr lang="en-US" sz="2000" smtClean="0">
                <a:solidFill>
                  <a:schemeClr val="bg1"/>
                </a:solidFill>
              </a:rPr>
              <a:t>. </a:t>
            </a:r>
            <a:r>
              <a:rPr lang="en-US" sz="2000">
                <a:solidFill>
                  <a:schemeClr val="bg1"/>
                </a:solidFill>
              </a:rPr>
              <a:t>The French tend to focus on the more general aspect of an institution, the military at the expense of the Department of Defense. They also have a tendency not to regard legal recognition as a prerequisite to characterization of something as an institution. Hence, this is a history in which the legal and social combine. An interesting, though difficult, book by a man named Roland Mousnier on </a:t>
            </a:r>
            <a:r>
              <a:rPr lang="en-US" sz="2000" i="1">
                <a:solidFill>
                  <a:schemeClr val="bg1"/>
                </a:solidFill>
              </a:rPr>
              <a:t>histoire des institutions </a:t>
            </a:r>
            <a:r>
              <a:rPr lang="en-US" sz="2000">
                <a:solidFill>
                  <a:schemeClr val="bg1"/>
                </a:solidFill>
              </a:rPr>
              <a:t>in the 17th and 18th centuries makes two important </a:t>
            </a:r>
            <a:r>
              <a:rPr lang="en-US" sz="2000" smtClean="0">
                <a:solidFill>
                  <a:schemeClr val="bg1"/>
                </a:solidFill>
              </a:rPr>
              <a:t>points: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a:t>
            </a:r>
            <a:r>
              <a:rPr lang="en-US" sz="2400"/>
              <a:t>Thirty Years War and the Peace of Westphalia</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5632311"/>
          </a:xfrm>
          <a:prstGeom prst="rect">
            <a:avLst/>
          </a:prstGeom>
          <a:noFill/>
        </p:spPr>
        <p:txBody>
          <a:bodyPr wrap="square" rtlCol="0">
            <a:spAutoFit/>
          </a:bodyPr>
          <a:lstStyle/>
          <a:p>
            <a:r>
              <a:rPr lang="en-US" sz="2000" smtClean="0">
                <a:solidFill>
                  <a:schemeClr val="bg1"/>
                </a:solidFill>
              </a:rPr>
              <a:t>The </a:t>
            </a:r>
            <a:r>
              <a:rPr lang="en-US" sz="2000">
                <a:solidFill>
                  <a:schemeClr val="bg1"/>
                </a:solidFill>
              </a:rPr>
              <a:t>war began when two guys got thrown out of a third-floor window in Prague. Normally such an event would lead to the death or at least serious injury of those who were so thrown. It did not because they landed, so it was said, in a pile of horse manure; so they escaped with all except their dignity intact. But their dignity was important because they were the ambassadors of the Holy Roman Emperor. During the course of the war, the king </a:t>
            </a:r>
            <a:r>
              <a:rPr lang="en-US" sz="2000" smtClean="0">
                <a:solidFill>
                  <a:schemeClr val="bg1"/>
                </a:solidFill>
              </a:rPr>
              <a:t>of </a:t>
            </a:r>
            <a:r>
              <a:rPr lang="en-US" sz="2000">
                <a:solidFill>
                  <a:schemeClr val="bg1"/>
                </a:solidFill>
              </a:rPr>
              <a:t>Sweden, emerged as major player in the international political scene, a great leader and great soldier. The leading general on the other side was a man of great complexity whose character is probably totally unrecoverable because it has become inextricably intertwined with that of the hero of a play cycle by the 19th-century German poet Schiller. Two cardinals of the Roman church formed an alliance with the Lutheran and Calvinist powers of Europe, and central and southern Germany were devastated in what has been called the first modern war. I am, of course, referring to the Thirty Years’ War. The king of Sweden is Gustavus </a:t>
            </a:r>
            <a:r>
              <a:rPr lang="en-US" sz="2000" smtClean="0">
                <a:solidFill>
                  <a:schemeClr val="bg1"/>
                </a:solidFill>
              </a:rPr>
              <a:t>Adolphus; </a:t>
            </a:r>
            <a:r>
              <a:rPr lang="en-US" sz="2000">
                <a:solidFill>
                  <a:schemeClr val="bg1"/>
                </a:solidFill>
              </a:rPr>
              <a:t>the Hapsburg general is Albrecht von </a:t>
            </a:r>
            <a:r>
              <a:rPr lang="en-US" sz="2000" smtClean="0">
                <a:solidFill>
                  <a:schemeClr val="bg1"/>
                </a:solidFill>
              </a:rPr>
              <a:t>Wallenstein; </a:t>
            </a:r>
            <a:r>
              <a:rPr lang="en-US" sz="2000">
                <a:solidFill>
                  <a:schemeClr val="bg1"/>
                </a:solidFill>
              </a:rPr>
              <a:t>the cardinals of the Roman Church Richelieu and Mazarin. Perhaps Ionesco would be a more appropriate poet than Schiller, for the war </a:t>
            </a:r>
            <a:r>
              <a:rPr lang="en-US" sz="2000" smtClean="0">
                <a:solidFill>
                  <a:schemeClr val="bg1"/>
                </a:solidFill>
              </a:rPr>
              <a:t>had </a:t>
            </a:r>
            <a:r>
              <a:rPr lang="en-US" sz="2000">
                <a:solidFill>
                  <a:schemeClr val="bg1"/>
                </a:solidFill>
              </a:rPr>
              <a:t>decided elements of the theatre of the absurd</a:t>
            </a:r>
            <a:r>
              <a:rPr lang="en-US" sz="2000" smtClean="0">
                <a:solidFill>
                  <a:schemeClr val="bg1"/>
                </a:solidFill>
              </a:rPr>
              <a:t>.</a:t>
            </a:r>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France: </a:t>
            </a:r>
            <a:r>
              <a:rPr lang="en-US" sz="2400" i="1"/>
              <a:t>institutions</a:t>
            </a:r>
            <a:r>
              <a:rPr lang="en-US" sz="2400" smtClean="0"/>
              <a:t> </a:t>
            </a:r>
            <a:r>
              <a:rPr lang="en-US" sz="2400"/>
              <a:t>(cont’d)</a:t>
            </a:r>
            <a:endParaRPr lang="en-US" altLang="en-US" sz="2400" i="1" dirty="0"/>
          </a:p>
        </p:txBody>
      </p:sp>
      <p:sp>
        <p:nvSpPr>
          <p:cNvPr id="8" name="TextBox 7"/>
          <p:cNvSpPr txBox="1"/>
          <p:nvPr/>
        </p:nvSpPr>
        <p:spPr>
          <a:xfrm>
            <a:off x="217488" y="479345"/>
            <a:ext cx="9024144" cy="6555641"/>
          </a:xfrm>
          <a:prstGeom prst="rect">
            <a:avLst/>
          </a:prstGeom>
          <a:noFill/>
        </p:spPr>
        <p:txBody>
          <a:bodyPr wrap="square">
            <a:spAutoFit/>
          </a:bodyPr>
          <a:lstStyle/>
          <a:p>
            <a:endParaRPr lang="en-US" sz="500" smtClean="0">
              <a:solidFill>
                <a:schemeClr val="bg1"/>
              </a:solidFill>
            </a:endParaRPr>
          </a:p>
          <a:p>
            <a:r>
              <a:rPr lang="en-US" sz="2000" smtClean="0">
                <a:solidFill>
                  <a:schemeClr val="bg1"/>
                </a:solidFill>
              </a:rPr>
              <a:t>France </a:t>
            </a:r>
            <a:r>
              <a:rPr lang="en-US" sz="2000">
                <a:solidFill>
                  <a:schemeClr val="bg1"/>
                </a:solidFill>
              </a:rPr>
              <a:t>begins the 17th century as a country of orders and estates, and it ends the century as a country of social classes. Now what does this mean? The estates had legal recognition, nobility, </a:t>
            </a:r>
            <a:r>
              <a:rPr lang="en-US" sz="2000" smtClean="0">
                <a:solidFill>
                  <a:schemeClr val="bg1"/>
                </a:solidFill>
              </a:rPr>
              <a:t>clergy, </a:t>
            </a:r>
            <a:r>
              <a:rPr lang="en-US" sz="2000">
                <a:solidFill>
                  <a:schemeClr val="bg1"/>
                </a:solidFill>
              </a:rPr>
              <a:t>and bourgeoisie in 1614 and 1789. The orders had perhaps less legal recognition, though Loyseau writes a treatise on the orders at the beginning of the 17th century in which he clearly conceives of constituent groups in the estates like the nobility of the sword and the nobility of the robe as being legal categories. But these categories also had, perhaps had predominantly, a social meaning as well, and what Mousnier is pointing to is a change in the social understanding of how the world is organized. He also seems to be arguing that this change is not only a change in understanding but also a change in social reality, though I’m not sure that he would be willing to make that distinction quite as sharply as I just did. Now what does this shift mean? It means that the old estates and orders that were defined by function is replaced by a world in which people are organized into social classes without regard to what they do. The distinction is a subtle one, because the classes are to some extent defined by function. One cannot be a bourgeois, at least not for long, if one makes one’s living ploughing fields, but one can be a bourgeois and also be a curé, a parish priest, and it is this class identification that cuts across the traditional estates and orders that comes to be dominant by the end of the 18th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France: </a:t>
            </a:r>
            <a:r>
              <a:rPr lang="en-US" sz="2400" i="1"/>
              <a:t>institutions</a:t>
            </a:r>
            <a:r>
              <a:rPr lang="en-US" sz="2400"/>
              <a:t> (cont’d)</a:t>
            </a:r>
            <a:endParaRPr lang="en-US" sz="2400" dirty="0"/>
          </a:p>
        </p:txBody>
      </p:sp>
      <p:sp>
        <p:nvSpPr>
          <p:cNvPr id="8" name="TextBox 7"/>
          <p:cNvSpPr txBox="1"/>
          <p:nvPr/>
        </p:nvSpPr>
        <p:spPr>
          <a:xfrm>
            <a:off x="478972" y="673769"/>
            <a:ext cx="8686800" cy="3785652"/>
          </a:xfrm>
          <a:prstGeom prst="rect">
            <a:avLst/>
          </a:prstGeom>
          <a:noFill/>
        </p:spPr>
        <p:txBody>
          <a:bodyPr wrap="square">
            <a:spAutoFit/>
          </a:bodyPr>
          <a:lstStyle/>
          <a:p>
            <a:r>
              <a:rPr lang="en-US" sz="2000" smtClean="0">
                <a:solidFill>
                  <a:schemeClr val="bg1"/>
                </a:solidFill>
              </a:rPr>
              <a:t>The </a:t>
            </a:r>
            <a:r>
              <a:rPr lang="en-US" sz="2000">
                <a:solidFill>
                  <a:schemeClr val="bg1"/>
                </a:solidFill>
              </a:rPr>
              <a:t>second major change that Mousnier notes is in the way the government is conducted, but it probably also applies to private activity as well. The 17th century begins, Mousnier tells us, with a government of </a:t>
            </a:r>
            <a:r>
              <a:rPr lang="en-US" sz="2000" i="1">
                <a:solidFill>
                  <a:schemeClr val="bg1"/>
                </a:solidFill>
              </a:rPr>
              <a:t>officiers</a:t>
            </a:r>
            <a:r>
              <a:rPr lang="en-US" sz="2000">
                <a:solidFill>
                  <a:schemeClr val="bg1"/>
                </a:solidFill>
              </a:rPr>
              <a:t> and the 18th century ends with a government of </a:t>
            </a:r>
            <a:r>
              <a:rPr lang="en-US" sz="2000" i="1">
                <a:solidFill>
                  <a:schemeClr val="bg1"/>
                </a:solidFill>
              </a:rPr>
              <a:t>commissaires</a:t>
            </a:r>
            <a:r>
              <a:rPr lang="en-US" sz="2000">
                <a:solidFill>
                  <a:schemeClr val="bg1"/>
                </a:solidFill>
              </a:rPr>
              <a:t>. This is a theme that we have already seen in Bodin and his contemporaries, though we noted that their views on the topic were far from the reality of the 16th century. The shift is also an easier one for us to understand, because we’re more familiar with the ending point. A government of </a:t>
            </a:r>
            <a:r>
              <a:rPr lang="en-US" sz="2000" i="1">
                <a:solidFill>
                  <a:schemeClr val="bg1"/>
                </a:solidFill>
              </a:rPr>
              <a:t>commissaires</a:t>
            </a:r>
            <a:r>
              <a:rPr lang="en-US" sz="2000">
                <a:solidFill>
                  <a:schemeClr val="bg1"/>
                </a:solidFill>
              </a:rPr>
              <a:t> is, after all, a bureaucratic government, one in which functions are delegated and redelegated in a hierarchy, so that each person has something clearly defined to do, subject to overall supervision and, possibly, to change in function by the boss</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France: </a:t>
            </a:r>
            <a:r>
              <a:rPr lang="en-US" sz="2400" i="1"/>
              <a:t>institutions</a:t>
            </a:r>
            <a:r>
              <a:rPr lang="en-US" sz="2400"/>
              <a:t> (cont’d)</a:t>
            </a:r>
            <a:endParaRPr lang="en-US" sz="2400" dirty="0"/>
          </a:p>
        </p:txBody>
      </p:sp>
      <p:sp>
        <p:nvSpPr>
          <p:cNvPr id="8" name="TextBox 7"/>
          <p:cNvSpPr txBox="1"/>
          <p:nvPr/>
        </p:nvSpPr>
        <p:spPr>
          <a:xfrm>
            <a:off x="478972" y="673769"/>
            <a:ext cx="8686800" cy="5478423"/>
          </a:xfrm>
          <a:prstGeom prst="rect">
            <a:avLst/>
          </a:prstGeom>
          <a:noFill/>
        </p:spPr>
        <p:txBody>
          <a:bodyPr wrap="square">
            <a:spAutoFit/>
          </a:bodyPr>
          <a:lstStyle/>
          <a:p>
            <a:r>
              <a:rPr lang="en-US" sz="2000" smtClean="0">
                <a:solidFill>
                  <a:schemeClr val="bg1"/>
                </a:solidFill>
              </a:rPr>
              <a:t>A </a:t>
            </a:r>
            <a:r>
              <a:rPr lang="en-US" sz="2000">
                <a:solidFill>
                  <a:schemeClr val="bg1"/>
                </a:solidFill>
              </a:rPr>
              <a:t>government of </a:t>
            </a:r>
            <a:r>
              <a:rPr lang="en-US" sz="2000" i="1">
                <a:solidFill>
                  <a:schemeClr val="bg1"/>
                </a:solidFill>
              </a:rPr>
              <a:t>officiers</a:t>
            </a:r>
            <a:r>
              <a:rPr lang="en-US" sz="2000">
                <a:solidFill>
                  <a:schemeClr val="bg1"/>
                </a:solidFill>
              </a:rPr>
              <a:t> is a little harder to understand, but perhaps we can capture it by the use of the term “officer”, as it was used until quite recently, in the bureaucratic parlance of Harvard University. Here it describes professors and senior administrators. Many of these people have tenure. They can’t be fired except for gross misconduct. They are subject to the overall supervision of the president and the governing boards, but the supervision is quite indirect, and it is not at all clear how much their functions can be changed by the president and </a:t>
            </a:r>
            <a:r>
              <a:rPr lang="en-US" sz="2000" smtClean="0">
                <a:solidFill>
                  <a:schemeClr val="bg1"/>
                </a:solidFill>
              </a:rPr>
              <a:t>the governing </a:t>
            </a:r>
            <a:r>
              <a:rPr lang="en-US" sz="2000">
                <a:solidFill>
                  <a:schemeClr val="bg1"/>
                </a:solidFill>
              </a:rPr>
              <a:t>boards. Add to those qualities of tenure and loose supervision the notion that an office can be inherited and can be bought and sold, and one gets some idea of what the concept was like in France at the beginning of the 17th century</a:t>
            </a:r>
            <a:r>
              <a:rPr lang="en-US" sz="2000" smtClean="0">
                <a:solidFill>
                  <a:schemeClr val="bg1"/>
                </a:solidFill>
              </a:rPr>
              <a:t>.</a:t>
            </a:r>
          </a:p>
          <a:p>
            <a:endParaRPr lang="en-US" sz="1000">
              <a:solidFill>
                <a:schemeClr val="bg1"/>
              </a:solidFill>
            </a:endParaRPr>
          </a:p>
          <a:p>
            <a:r>
              <a:rPr lang="en-US" sz="2000" smtClean="0">
                <a:solidFill>
                  <a:schemeClr val="bg1"/>
                </a:solidFill>
              </a:rPr>
              <a:t>All </a:t>
            </a:r>
            <a:r>
              <a:rPr lang="en-US" sz="2000">
                <a:solidFill>
                  <a:schemeClr val="bg1"/>
                </a:solidFill>
              </a:rPr>
              <a:t>of these developments were to have a profound effect on the law. It is to that that we must turn now and also in the next lecture. One of the first and most obvious is a flurry of royal statute-making in France, which the French call the </a:t>
            </a:r>
            <a:r>
              <a:rPr lang="en-US" sz="2000" i="1">
                <a:solidFill>
                  <a:schemeClr val="bg1"/>
                </a:solidFill>
              </a:rPr>
              <a:t>grandes ordonnances</a:t>
            </a:r>
            <a:r>
              <a:rPr lang="en-US" sz="2000">
                <a:solidFill>
                  <a:schemeClr val="bg1"/>
                </a:solidFill>
              </a:rPr>
              <a:t>, and which we talked about in the last lecture. But before we get there let us briefly sketch the broader intellectual background of this period.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16136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17th </a:t>
            </a:r>
            <a:r>
              <a:rPr lang="en-US" sz="2400"/>
              <a:t>And 18th century intellectual developments</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a:solidFill>
                  <a:schemeClr val="bg1"/>
                </a:solidFill>
              </a:rPr>
              <a:t>The outline has a massive list of 17th and 18th-century intellectuals and their dates. Intellectually, the period between 1500 and the codifications begins with the </a:t>
            </a:r>
            <a:r>
              <a:rPr lang="en-US" sz="2000" smtClean="0">
                <a:solidFill>
                  <a:schemeClr val="bg1"/>
                </a:solidFill>
              </a:rPr>
              <a:t>humanists </a:t>
            </a:r>
            <a:r>
              <a:rPr lang="en-US" sz="2000">
                <a:solidFill>
                  <a:schemeClr val="bg1"/>
                </a:solidFill>
              </a:rPr>
              <a:t>and ends with the </a:t>
            </a:r>
            <a:r>
              <a:rPr lang="en-US" sz="2000" smtClean="0">
                <a:solidFill>
                  <a:schemeClr val="bg1"/>
                </a:solidFill>
              </a:rPr>
              <a:t>enlightenment </a:t>
            </a:r>
            <a:r>
              <a:rPr lang="en-US" sz="2000">
                <a:solidFill>
                  <a:schemeClr val="bg1"/>
                </a:solidFill>
              </a:rPr>
              <a:t>with something quite complex in between. This intellectual background is of considerable importance for our story. The late Franz Wieacker argued that intellectual movements in this period are the key to understanding legal development. That may be right. We certainly should try to test the proposition. Unfortunately, we can only do a comic-strip version of it, but I hope to remind you of some figures and some movements that are of particular importance for the development of legal ideas. We have already spoken of the humanists as a largely 16th-century phenomenon, though many of them lived into the 17th century. The Spanish neo-Scholastics are also a largely </a:t>
            </a:r>
            <a:r>
              <a:rPr lang="en-US" sz="2000" smtClean="0">
                <a:solidFill>
                  <a:schemeClr val="bg1"/>
                </a:solidFill>
              </a:rPr>
              <a:t>16th-century </a:t>
            </a:r>
            <a:r>
              <a:rPr lang="en-US" sz="2000">
                <a:solidFill>
                  <a:schemeClr val="bg1"/>
                </a:solidFill>
              </a:rPr>
              <a:t>phenomenon, though many of them, too, lived into the 17th century. Suarez is at the head of the list to remind you of where we have been. We’ll say more about the Spanish scholastics in the next lecture, when we will outline the main movements in legal thought in this period.</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17th And 18th century intellectual developments (cont’d)</a:t>
            </a:r>
            <a:endParaRPr lang="en-US" altLang="en-US" sz="2400" i="1" dirty="0"/>
          </a:p>
        </p:txBody>
      </p:sp>
      <p:sp>
        <p:nvSpPr>
          <p:cNvPr id="8" name="TextBox 7"/>
          <p:cNvSpPr txBox="1"/>
          <p:nvPr/>
        </p:nvSpPr>
        <p:spPr>
          <a:xfrm>
            <a:off x="457200" y="673769"/>
            <a:ext cx="8686800" cy="4862870"/>
          </a:xfrm>
          <a:prstGeom prst="rect">
            <a:avLst/>
          </a:prstGeom>
          <a:noFill/>
        </p:spPr>
        <p:txBody>
          <a:bodyPr wrap="square">
            <a:spAutoFit/>
          </a:bodyPr>
          <a:lstStyle/>
          <a:p>
            <a:r>
              <a:rPr lang="en-US" sz="2000" smtClean="0">
                <a:solidFill>
                  <a:schemeClr val="bg1"/>
                </a:solidFill>
              </a:rPr>
              <a:t>Let </a:t>
            </a:r>
            <a:r>
              <a:rPr lang="en-US" sz="2000">
                <a:solidFill>
                  <a:schemeClr val="bg1"/>
                </a:solidFill>
              </a:rPr>
              <a:t>us begin with what has sometimes been called the scientific revolution, sometimes the Copernican revolution (which may put too much stress on astronomy). The name I offer is Galileo’s (Copernicus isn’t on the list because he died in 1543), but you all know that many more were involved. We might add Francis Bacon, who was a lawyer and no real scientist, but who probably did more than anyone else to promote the notion of what today we call the scientific method. What we might focus on is how many thinkers of the 17th century can be classified as mathematicians. Galileo, Descartes, Pascal, Leibniz were all mathematicians of the first rank. So was Newton</a:t>
            </a:r>
            <a:r>
              <a:rPr lang="en-US" sz="2000" smtClean="0">
                <a:solidFill>
                  <a:schemeClr val="bg1"/>
                </a:solidFill>
              </a:rPr>
              <a:t>.</a:t>
            </a:r>
          </a:p>
          <a:p>
            <a:endParaRPr lang="en-US" sz="1000">
              <a:solidFill>
                <a:schemeClr val="bg1"/>
              </a:solidFill>
            </a:endParaRPr>
          </a:p>
          <a:p>
            <a:r>
              <a:rPr lang="en-US" sz="2000" smtClean="0">
                <a:solidFill>
                  <a:schemeClr val="bg1"/>
                </a:solidFill>
              </a:rPr>
              <a:t>One </a:t>
            </a:r>
            <a:r>
              <a:rPr lang="en-US" sz="2000">
                <a:solidFill>
                  <a:schemeClr val="bg1"/>
                </a:solidFill>
              </a:rPr>
              <a:t>can even argue that there is a relationship mathematics and the neo-classicism that dominates the culture of the 17th century, particularly in France. It is most noticeable in architecture, where it considerably antedates the 17th century,  but it can be found as well in painting</a:t>
            </a:r>
            <a:r>
              <a:rPr lang="en-US" sz="2000" smtClean="0">
                <a:solidFill>
                  <a:schemeClr val="bg1"/>
                </a:solidFill>
              </a:rPr>
              <a:t>, </a:t>
            </a:r>
            <a:r>
              <a:rPr lang="en-US" sz="2000">
                <a:solidFill>
                  <a:schemeClr val="bg1"/>
                </a:solidFill>
              </a:rPr>
              <a:t>and there are even some hints of it in the poet and playwright Racine. </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81627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17th And 18th century intellectual developments (cont’d)</a:t>
            </a:r>
            <a:endParaRPr lang="en-US" altLang="en-US" sz="2400" i="1" dirty="0"/>
          </a:p>
        </p:txBody>
      </p:sp>
      <p:sp>
        <p:nvSpPr>
          <p:cNvPr id="8" name="TextBox 7"/>
          <p:cNvSpPr txBox="1"/>
          <p:nvPr/>
        </p:nvSpPr>
        <p:spPr>
          <a:xfrm>
            <a:off x="457200" y="599341"/>
            <a:ext cx="8686800" cy="5632311"/>
          </a:xfrm>
          <a:prstGeom prst="rect">
            <a:avLst/>
          </a:prstGeom>
          <a:noFill/>
        </p:spPr>
        <p:txBody>
          <a:bodyPr wrap="square">
            <a:spAutoFit/>
          </a:bodyPr>
          <a:lstStyle/>
          <a:p>
            <a:r>
              <a:rPr lang="en-US" sz="2000" smtClean="0">
                <a:solidFill>
                  <a:schemeClr val="bg1"/>
                </a:solidFill>
              </a:rPr>
              <a:t>Now </a:t>
            </a:r>
            <a:r>
              <a:rPr lang="en-US" sz="2000">
                <a:solidFill>
                  <a:schemeClr val="bg1"/>
                </a:solidFill>
              </a:rPr>
              <a:t>what I would like to suggest is that scientific method, empiricism, as the traditional accounts of the method would have it and as Bacon certainly did, is really not the same thing as mathematics. Mathematics has turned out to be extraordinarily useful for science, but there’s very little about pure mathematics that is empirical. Nonetheless, mathematics became firmly associated with science, and when intellectual respectability demanded that law be called a science there were those who wanted to make it into a discipline that was rigorously deductive in the way that mathematics is. Spinoza attempted to do this with ethics, though he wrote little about law. Leibniz certainly tried to do it with law, and Liebniz’s views of jurisprudence had considerable influence in Germany in the 18th century. Christian Wolff, whom we’ll talk about in the next lecture as an international lawyer, began his career as a mathematician, and his desire to make law work like mathematics is particularly noticeable in his early treatise on natural law. Such ideas may also have influenced 19th century German thought and from there have passed onto our home-grown Christopher Columbus Langdell, and the 19th-century American school of legal thought that we call formalism.</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17th And 18th century intellectual developments (cont’d)</a:t>
            </a:r>
            <a:endParaRPr lang="en-US" altLang="en-US" sz="2400" i="1" dirty="0"/>
          </a:p>
        </p:txBody>
      </p:sp>
      <p:sp>
        <p:nvSpPr>
          <p:cNvPr id="8" name="TextBox 7"/>
          <p:cNvSpPr txBox="1"/>
          <p:nvPr/>
        </p:nvSpPr>
        <p:spPr>
          <a:xfrm>
            <a:off x="457200" y="619371"/>
            <a:ext cx="8686800" cy="3785652"/>
          </a:xfrm>
          <a:prstGeom prst="rect">
            <a:avLst/>
          </a:prstGeom>
          <a:noFill/>
        </p:spPr>
        <p:txBody>
          <a:bodyPr wrap="square">
            <a:spAutoFit/>
          </a:bodyPr>
          <a:lstStyle/>
          <a:p>
            <a:r>
              <a:rPr lang="en-US" sz="2000" smtClean="0">
                <a:solidFill>
                  <a:schemeClr val="bg1"/>
                </a:solidFill>
              </a:rPr>
              <a:t>Now </a:t>
            </a:r>
            <a:r>
              <a:rPr lang="en-US" sz="2000">
                <a:solidFill>
                  <a:schemeClr val="bg1"/>
                </a:solidFill>
              </a:rPr>
              <a:t>if we are going to make law into a mathematical science, then obviously we have to figure out what the postulates of the science are. Those postulates are certainly not self-evident but perhaps they can be deduced from other postulates, like postulates about the nature of man and of civil society. In this way natural law as a respectable discipline may survive the breakdown of religious uniformity. Perhaps we might even say, as Grotius (who was a deeply religious man) did, that the system of natural law would exist even if there were no God. The idea was not new with him, though he may have thought that it was. Gregory of Rimini who died 1358 had said something quite close to that.  Johannes Althusius who precedes Grotius had separated civil society from the will of God and had made it dependent on contract.</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(cont’d)</a:t>
            </a:r>
            <a:endParaRPr 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smtClean="0">
                <a:solidFill>
                  <a:schemeClr val="bg1"/>
                </a:solidFill>
              </a:rPr>
              <a:t>Mathematics </a:t>
            </a:r>
            <a:r>
              <a:rPr lang="en-US" sz="2000">
                <a:solidFill>
                  <a:schemeClr val="bg1"/>
                </a:solidFill>
              </a:rPr>
              <a:t>does not necessarily lead one to rationalism in other fields. Pascal was a brilliant mathematician, but he also was a Jansenist. This means that he had a profound mistrust of the possibility of human goodness. Human beings could only be saved by God’s grace. No effort of man’s own could benefit his soul. Pascal also had a profound mistrust of man’s ability to know God except through revelation. Bossuet, who was no Jansenist, also disbelieved in man’s ability to govern himself. For him the king governed by divine right; absent that all would be chaos. </a:t>
            </a:r>
            <a:r>
              <a:rPr lang="en-US" sz="2000" smtClean="0">
                <a:solidFill>
                  <a:schemeClr val="bg1"/>
                </a:solidFill>
              </a:rPr>
              <a:t>The </a:t>
            </a:r>
            <a:r>
              <a:rPr lang="en-US" sz="2000">
                <a:solidFill>
                  <a:schemeClr val="bg1"/>
                </a:solidFill>
              </a:rPr>
              <a:t>notion of the divine right of kings, something that we have a lot of trouble understanding, may be easier to understand in the context of firm belief in the fall of man that characterized much of both Protestant and Catholic thought in this period. It took, however, an Englishman whose views on religion were highly unorthodox, writing at the end of the Thirty Years’ War and in the middle of the English Civil Wars, to develop this kind of pessimism into a full-scale political theory. Absent a totalitarian government, Thomas Hobbes wrote, the life of man was “solitary, poor, nasty, brutish and short.”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a:t>
            </a:r>
            <a:r>
              <a:rPr lang="en-US" sz="2400" smtClean="0"/>
              <a:t>cont’d)</a:t>
            </a:r>
            <a:endParaRPr lang="en-US" sz="2400" i="1" dirty="0"/>
          </a:p>
        </p:txBody>
      </p:sp>
      <p:sp>
        <p:nvSpPr>
          <p:cNvPr id="8" name="TextBox 7"/>
          <p:cNvSpPr txBox="1"/>
          <p:nvPr/>
        </p:nvSpPr>
        <p:spPr>
          <a:xfrm>
            <a:off x="457200" y="673769"/>
            <a:ext cx="8686800" cy="2246769"/>
          </a:xfrm>
          <a:prstGeom prst="rect">
            <a:avLst/>
          </a:prstGeom>
          <a:noFill/>
        </p:spPr>
        <p:txBody>
          <a:bodyPr wrap="square">
            <a:spAutoFit/>
          </a:bodyPr>
          <a:lstStyle/>
          <a:p>
            <a:r>
              <a:rPr lang="en-US" sz="2000" smtClean="0">
                <a:solidFill>
                  <a:schemeClr val="bg1"/>
                </a:solidFill>
              </a:rPr>
              <a:t>The </a:t>
            </a:r>
            <a:r>
              <a:rPr lang="en-US" sz="2000">
                <a:solidFill>
                  <a:schemeClr val="bg1"/>
                </a:solidFill>
              </a:rPr>
              <a:t>Peace of Westphalia, of course, did not mean the end of war, any more than the restoration of the monarchy and the Glorious Revolution in England meant the end of all civil strife. It is hard, however, not to see the more optimistic view of man’s nature that is evident in Locke’s </a:t>
            </a:r>
            <a:r>
              <a:rPr lang="en-US" sz="2000" i="1">
                <a:solidFill>
                  <a:schemeClr val="bg1"/>
                </a:solidFill>
              </a:rPr>
              <a:t>Treatises on Government</a:t>
            </a:r>
            <a:r>
              <a:rPr lang="en-US" sz="2000">
                <a:solidFill>
                  <a:schemeClr val="bg1"/>
                </a:solidFill>
              </a:rPr>
              <a:t> and the naively optimistic views of Leibniz’s philosophy as being in some sense the products of the considerably less conflicted situation that prevailed in Europe in the second half of the 17th </a:t>
            </a:r>
            <a:r>
              <a:rPr lang="en-US" sz="2000" smtClean="0">
                <a:solidFill>
                  <a:schemeClr val="bg1"/>
                </a:solidFill>
              </a:rPr>
              <a:t>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22918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a:t>
            </a:r>
            <a:r>
              <a:rPr lang="en-US" sz="2400" smtClean="0"/>
              <a:t>cont’d)</a:t>
            </a:r>
            <a:endParaRPr 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smtClean="0">
                <a:solidFill>
                  <a:schemeClr val="bg1"/>
                </a:solidFill>
              </a:rPr>
              <a:t>We </a:t>
            </a:r>
            <a:r>
              <a:rPr lang="en-US" sz="2000">
                <a:solidFill>
                  <a:schemeClr val="bg1"/>
                </a:solidFill>
              </a:rPr>
              <a:t>will have occasion in the next lectures to trace strains from all three thinkers, Hobbes, Locke, and Leibniz, in legal writers of the late 17th and 18th centuries. Here I would like to focus on two characteristics that Hobbes and Locke have in common. First, they both see government as founded by atomistic individuals. The people as a group are no longer constitutive of government as they had been in the ascending theories of the Middle Ages and Renaissance, or even families, as in Bodin’s theory, or the groups of people in Althusius’ theory. Rather, it is the solitary individual, whether is be the nasty and brutish one of Hobbes’s </a:t>
            </a:r>
            <a:r>
              <a:rPr lang="en-US" sz="2000" i="1">
                <a:solidFill>
                  <a:schemeClr val="bg1"/>
                </a:solidFill>
              </a:rPr>
              <a:t>Leviathan</a:t>
            </a:r>
            <a:r>
              <a:rPr lang="en-US" sz="2000">
                <a:solidFill>
                  <a:schemeClr val="bg1"/>
                </a:solidFill>
              </a:rPr>
              <a:t> or the Indian with his acorns of Locke’s </a:t>
            </a:r>
            <a:r>
              <a:rPr lang="en-US" sz="2000" i="1">
                <a:solidFill>
                  <a:schemeClr val="bg1"/>
                </a:solidFill>
              </a:rPr>
              <a:t>Second Treatise</a:t>
            </a:r>
            <a:r>
              <a:rPr lang="en-US" sz="2000">
                <a:solidFill>
                  <a:schemeClr val="bg1"/>
                </a:solidFill>
              </a:rPr>
              <a:t>. Second, the constitutive mechanism is contract, the original contract or the social compact. Now neither the notion of positing a state of nature nor the notion of contract as constitutive of government was new with Hobbes and Locke – Althusius had preceded them by a generation or two and similar ideas may be found in classical and medieval </a:t>
            </a:r>
            <a:r>
              <a:rPr lang="en-US" sz="2000" smtClean="0">
                <a:solidFill>
                  <a:schemeClr val="bg1"/>
                </a:solidFill>
              </a:rPr>
              <a:t>thought</a:t>
            </a:r>
            <a:r>
              <a:rPr lang="en-US" sz="2000">
                <a:solidFill>
                  <a:schemeClr val="bg1"/>
                </a:solidFill>
              </a:rPr>
              <a:t> – </a:t>
            </a:r>
            <a:r>
              <a:rPr lang="en-US" sz="2000" smtClean="0">
                <a:solidFill>
                  <a:schemeClr val="bg1"/>
                </a:solidFill>
              </a:rPr>
              <a:t>but </a:t>
            </a:r>
            <a:r>
              <a:rPr lang="en-US" sz="2000">
                <a:solidFill>
                  <a:schemeClr val="bg1"/>
                </a:solidFill>
              </a:rPr>
              <a:t>they combined the ideas and emphasized them in a way that had not been done before and they made the combination constitutive of the modern state.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38982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2554545"/>
          </a:xfrm>
          <a:prstGeom prst="rect">
            <a:avLst/>
          </a:prstGeom>
          <a:noFill/>
        </p:spPr>
        <p:txBody>
          <a:bodyPr wrap="square">
            <a:spAutoFit/>
          </a:bodyPr>
          <a:lstStyle/>
          <a:p>
            <a:endParaRPr lang="en-US" sz="2000" dirty="0" smtClean="0">
              <a:solidFill>
                <a:schemeClr val="bg1"/>
              </a:solidFill>
            </a:endParaRPr>
          </a:p>
          <a:p>
            <a:r>
              <a:rPr lang="en-US" sz="2000" smtClean="0">
                <a:solidFill>
                  <a:schemeClr val="bg1"/>
                </a:solidFill>
              </a:rPr>
              <a:t>The </a:t>
            </a:r>
            <a:r>
              <a:rPr lang="en-US" sz="2000">
                <a:solidFill>
                  <a:schemeClr val="bg1"/>
                </a:solidFill>
              </a:rPr>
              <a:t>end result was the Peace of Westphalia of 1648, which fixed the religious map of Europe along national lines and is taken by the international lawyers as the beginning of the modern period in international law. That much at least is of considerable relevance to our story. The success of the Peace of Westphalia, it is said, led to the development of a positivist school of international law to compete with the older, still dominant, natural law school.</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Thirty Years War and the Peace of </a:t>
            </a:r>
            <a:r>
              <a:rPr lang="en-US" sz="2400" smtClean="0"/>
              <a:t>Westphalia (</a:t>
            </a:r>
            <a:r>
              <a:rPr lang="en-US" sz="2400"/>
              <a:t>cont’d</a:t>
            </a:r>
            <a:r>
              <a:rPr lang="en-US" sz="2400" smtClean="0"/>
              <a:t>)</a:t>
            </a:r>
            <a:endParaRPr lang="en-US" altLang="en-US" sz="2400"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a:t>
            </a:r>
            <a:r>
              <a:rPr lang="en-US" sz="2400" smtClean="0"/>
              <a:t>cont’d)</a:t>
            </a:r>
            <a:endParaRPr lang="en-US" sz="2400" i="1" dirty="0"/>
          </a:p>
        </p:txBody>
      </p:sp>
      <p:sp>
        <p:nvSpPr>
          <p:cNvPr id="8" name="TextBox 7"/>
          <p:cNvSpPr txBox="1"/>
          <p:nvPr/>
        </p:nvSpPr>
        <p:spPr>
          <a:xfrm>
            <a:off x="457200" y="701749"/>
            <a:ext cx="8686800" cy="3785652"/>
          </a:xfrm>
          <a:prstGeom prst="rect">
            <a:avLst/>
          </a:prstGeom>
          <a:noFill/>
        </p:spPr>
        <p:txBody>
          <a:bodyPr wrap="square">
            <a:spAutoFit/>
          </a:bodyPr>
          <a:lstStyle/>
          <a:p>
            <a:r>
              <a:rPr lang="en-US" sz="2000" smtClean="0">
                <a:solidFill>
                  <a:schemeClr val="bg1"/>
                </a:solidFill>
              </a:rPr>
              <a:t>With </a:t>
            </a:r>
            <a:r>
              <a:rPr lang="en-US" sz="2000">
                <a:solidFill>
                  <a:schemeClr val="bg1"/>
                </a:solidFill>
              </a:rPr>
              <a:t>Leibniz and Newton there comes a break. The next group of thinkers on the outline are all figures of the Enlightenment, though Ligouri and Wesley not usually thought of as such. Except for Ligouri and Wesley, they are all characterized by a skepticism about religion; they all belong to, or are strongly influenced by, the French </a:t>
            </a:r>
            <a:r>
              <a:rPr lang="en-US" sz="2000" i="1">
                <a:solidFill>
                  <a:schemeClr val="bg1"/>
                </a:solidFill>
              </a:rPr>
              <a:t>philosophe</a:t>
            </a:r>
            <a:r>
              <a:rPr lang="en-US" sz="2000">
                <a:solidFill>
                  <a:schemeClr val="bg1"/>
                </a:solidFill>
              </a:rPr>
              <a:t> movement; they are all highly critical of existing institutions. Otherwise they could not have been more different. Montesquieu is basically a comparativist. He made use of the much greater knowledge that was coming available of the different societies in the world to classify governmental and legal systems, and to make recommendations about the ideal system. He is probably the originator, and he is certainly the popularizer, of the notion of the three functions of government, legislative, judicial and </a:t>
            </a:r>
            <a:r>
              <a:rPr lang="en-US" sz="2000" smtClean="0">
                <a:solidFill>
                  <a:schemeClr val="bg1"/>
                </a:solidFill>
              </a:rPr>
              <a:t>executive.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a:t>
            </a:r>
            <a:r>
              <a:rPr lang="en-US" sz="2400" smtClean="0"/>
              <a:t>cont’d)</a:t>
            </a:r>
            <a:endParaRPr lang="en-US" sz="2400" i="1" dirty="0"/>
          </a:p>
        </p:txBody>
      </p:sp>
      <p:sp>
        <p:nvSpPr>
          <p:cNvPr id="8" name="TextBox 7"/>
          <p:cNvSpPr txBox="1"/>
          <p:nvPr/>
        </p:nvSpPr>
        <p:spPr>
          <a:xfrm>
            <a:off x="457200" y="701749"/>
            <a:ext cx="8686800" cy="4401205"/>
          </a:xfrm>
          <a:prstGeom prst="rect">
            <a:avLst/>
          </a:prstGeom>
          <a:noFill/>
        </p:spPr>
        <p:txBody>
          <a:bodyPr wrap="square">
            <a:spAutoFit/>
          </a:bodyPr>
          <a:lstStyle/>
          <a:p>
            <a:r>
              <a:rPr lang="en-US" sz="2000" smtClean="0">
                <a:solidFill>
                  <a:schemeClr val="bg1"/>
                </a:solidFill>
              </a:rPr>
              <a:t>Voltaire </a:t>
            </a:r>
            <a:r>
              <a:rPr lang="en-US" sz="2000">
                <a:solidFill>
                  <a:schemeClr val="bg1"/>
                </a:solidFill>
              </a:rPr>
              <a:t>was a gadfly and a critic, brilliant in his time and still great fun to read today. He is probably the most characteristic of the </a:t>
            </a:r>
            <a:r>
              <a:rPr lang="en-US" sz="2000" i="1">
                <a:solidFill>
                  <a:schemeClr val="bg1"/>
                </a:solidFill>
              </a:rPr>
              <a:t>philosophes</a:t>
            </a:r>
            <a:r>
              <a:rPr lang="en-US" sz="2000">
                <a:solidFill>
                  <a:schemeClr val="bg1"/>
                </a:solidFill>
              </a:rPr>
              <a:t> in his willingness to subject existing institutions to scathing criticism in the light of common-sense goals. Rousseau is perhaps the most profound political thinker of the 18th century, he carries with him a strain of romanticism about the nature of man and his basic goodness. He is also the only one of the group to place much emphasis on the affective side of man’s nature. The rest of them were highly rationalistic. Smith and Beccaria are basically reformers. Though Smith is the more original of the two, they both are best known for </a:t>
            </a:r>
            <a:r>
              <a:rPr lang="en-US" sz="2000" smtClean="0">
                <a:solidFill>
                  <a:schemeClr val="bg1"/>
                </a:solidFill>
              </a:rPr>
              <a:t>refining and publicizing </a:t>
            </a:r>
            <a:r>
              <a:rPr lang="en-US" sz="2000">
                <a:solidFill>
                  <a:schemeClr val="bg1"/>
                </a:solidFill>
              </a:rPr>
              <a:t>brilliantly ideas that others had had. Smith publicized the attacks on the mercantilism that had been characteristic of </a:t>
            </a:r>
            <a:r>
              <a:rPr lang="en-US" sz="2000" smtClean="0">
                <a:solidFill>
                  <a:schemeClr val="bg1"/>
                </a:solidFill>
              </a:rPr>
              <a:t>Hume and the </a:t>
            </a:r>
            <a:r>
              <a:rPr lang="en-US" sz="2000">
                <a:solidFill>
                  <a:schemeClr val="bg1"/>
                </a:solidFill>
              </a:rPr>
              <a:t>French </a:t>
            </a:r>
            <a:r>
              <a:rPr lang="en-US" sz="2000" smtClean="0">
                <a:solidFill>
                  <a:schemeClr val="bg1"/>
                </a:solidFill>
              </a:rPr>
              <a:t>physiocrats, </a:t>
            </a:r>
            <a:r>
              <a:rPr lang="en-US" sz="2000">
                <a:solidFill>
                  <a:schemeClr val="bg1"/>
                </a:solidFill>
              </a:rPr>
              <a:t>and Beccaria the reforms of the brutal criminal system that were already being put into effect by </a:t>
            </a:r>
            <a:r>
              <a:rPr lang="en-US" sz="2000" smtClean="0">
                <a:solidFill>
                  <a:schemeClr val="bg1"/>
                </a:solidFill>
              </a:rPr>
              <a:t>more </a:t>
            </a:r>
            <a:r>
              <a:rPr lang="en-US" sz="2000">
                <a:solidFill>
                  <a:schemeClr val="bg1"/>
                </a:solidFill>
              </a:rPr>
              <a:t>enlightened governments.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09421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(cont’d)</a:t>
            </a:r>
            <a:endParaRPr lang="en-US" sz="2400" i="1" dirty="0"/>
          </a:p>
        </p:txBody>
      </p:sp>
      <p:sp>
        <p:nvSpPr>
          <p:cNvPr id="8" name="TextBox 7"/>
          <p:cNvSpPr txBox="1"/>
          <p:nvPr/>
        </p:nvSpPr>
        <p:spPr>
          <a:xfrm>
            <a:off x="457200" y="44158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 </a:t>
            </a:r>
            <a:r>
              <a:rPr lang="en-US" sz="2000">
                <a:solidFill>
                  <a:schemeClr val="bg1"/>
                </a:solidFill>
              </a:rPr>
              <a:t>have left Ligouri for the last. He’s not on everyone’s list of the most important thinkers of the 17th and 18th centuries, and he’s there, like many of them, because he’s representative. Representative of the fact that not everyone became a Deist, a skeptic, or an atheist in the 18th century. Indeed, the Deists represent a small proportion even of the educated elite, though they are overrepresented among the leading intellectuals. He’s also there to represent a new strain in religious movements, one that goes back to the 17th century. Not everyone who was interested in religion in 17th century France was either a Jansensist or a Jesuit. The focus on the intellectual that is characteristic of both groups, despite their violent disagreements, was resisted by those who focused on devotion to the person of Jesus and to emphasis on the love of God. Francis de Sales illustrates it quite nicely at the beginning of the 17th century</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98533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(cont’d)</a:t>
            </a:r>
            <a:endParaRPr lang="en-US" sz="2400" i="1" dirty="0"/>
          </a:p>
        </p:txBody>
      </p:sp>
      <p:sp>
        <p:nvSpPr>
          <p:cNvPr id="8" name="TextBox 7"/>
          <p:cNvSpPr txBox="1"/>
          <p:nvPr/>
        </p:nvSpPr>
        <p:spPr>
          <a:xfrm>
            <a:off x="457200" y="441581"/>
            <a:ext cx="8686800" cy="324704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This </a:t>
            </a:r>
            <a:r>
              <a:rPr lang="en-US" sz="2000">
                <a:solidFill>
                  <a:schemeClr val="bg1"/>
                </a:solidFill>
              </a:rPr>
              <a:t>movement toward a more affective religion had its parallels among the pietists and Moravians in Germany. It sees its manifestations in </a:t>
            </a:r>
            <a:r>
              <a:rPr lang="en-US" sz="2000" smtClean="0">
                <a:solidFill>
                  <a:schemeClr val="bg1"/>
                </a:solidFill>
              </a:rPr>
              <a:t>Wesley and </a:t>
            </a:r>
            <a:r>
              <a:rPr lang="en-US" sz="2000">
                <a:solidFill>
                  <a:schemeClr val="bg1"/>
                </a:solidFill>
              </a:rPr>
              <a:t>the Methodist movement, in 18th century England. Ligouri is interesting because he was at once the founder of a religious order, the Redemptorists, a order of preachers to the rural </a:t>
            </a:r>
            <a:r>
              <a:rPr lang="en-US" sz="2000" smtClean="0">
                <a:solidFill>
                  <a:schemeClr val="bg1"/>
                </a:solidFill>
              </a:rPr>
              <a:t>poor, </a:t>
            </a:r>
            <a:r>
              <a:rPr lang="en-US" sz="2000">
                <a:solidFill>
                  <a:schemeClr val="bg1"/>
                </a:solidFill>
              </a:rPr>
              <a:t>devoted to the doctrine that Jesus is Redeemer of all men and women, and also because he was a lawyer and an intellectual. Interestingly, he devoted his attention not to canon law but to moral theology, and he is notable for having humanized the rigid moral teaching of the Roman Church that had been characteristic of the Counter-Reformation since </a:t>
            </a:r>
            <a:r>
              <a:rPr lang="en-US" sz="2000" smtClean="0">
                <a:solidFill>
                  <a:schemeClr val="bg1"/>
                </a:solidFill>
              </a:rPr>
              <a:t>Trent.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260344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(cont’d)</a:t>
            </a:r>
            <a:endParaRPr lang="en-US" sz="2400" i="1" dirty="0"/>
          </a:p>
        </p:txBody>
      </p:sp>
      <p:sp>
        <p:nvSpPr>
          <p:cNvPr id="8" name="TextBox 7"/>
          <p:cNvSpPr txBox="1"/>
          <p:nvPr/>
        </p:nvSpPr>
        <p:spPr>
          <a:xfrm>
            <a:off x="457200" y="44158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Now </a:t>
            </a:r>
            <a:r>
              <a:rPr lang="en-US" sz="2000">
                <a:solidFill>
                  <a:schemeClr val="bg1"/>
                </a:solidFill>
              </a:rPr>
              <a:t>how do we put this all together? It’s not easy because a lot of different things are going on. At the highest level of abstraction we should note that the 17th century begins with neo-Scholastics, men like Suarez who take Aristotle as their base and reason in the manner of Thomas Aquinas, though they don’t always agree with him. A fairly recent, quite brilliant book by </a:t>
            </a:r>
            <a:r>
              <a:rPr lang="en-US" sz="2000" smtClean="0">
                <a:solidFill>
                  <a:schemeClr val="bg1"/>
                </a:solidFill>
              </a:rPr>
              <a:t> James </a:t>
            </a:r>
            <a:r>
              <a:rPr lang="en-US" sz="2000">
                <a:solidFill>
                  <a:schemeClr val="bg1"/>
                </a:solidFill>
              </a:rPr>
              <a:t>Gordley argues that much of modern legal doctrine, including most notably rules about contract, is derived from the works of the neo-Scholastics. What happened was that the Aristotelian base in which these doctrines made sense was lost over the course of the 17th and 18th centuries, but the rules survived. Not surprisingly the theoretical justification for these doctrines became more and more problematic, and </a:t>
            </a:r>
            <a:r>
              <a:rPr lang="en-US" sz="2000" smtClean="0">
                <a:solidFill>
                  <a:schemeClr val="bg1"/>
                </a:solidFill>
              </a:rPr>
              <a:t>also </a:t>
            </a:r>
            <a:r>
              <a:rPr lang="en-US" sz="2000">
                <a:solidFill>
                  <a:schemeClr val="bg1"/>
                </a:solidFill>
              </a:rPr>
              <a:t>not surprisingly, no one today has a satisfactory account of the existing rules. My own work has been more in the field of property and the law of persons, and I am not sure that the same argument can be made as powerfully in these areas, but the overall philosophical point is well taken. Aristotle went out of fashion in the 17th century. He had already gone out of fashion among the humanists, many more of whom Platonists than Aristotelians. Now what are the consequences of this</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23894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(cont’d)</a:t>
            </a:r>
            <a:endParaRPr lang="en-US" sz="2400" i="1" dirty="0"/>
          </a:p>
        </p:txBody>
      </p:sp>
      <p:sp>
        <p:nvSpPr>
          <p:cNvPr id="8" name="TextBox 7"/>
          <p:cNvSpPr txBox="1"/>
          <p:nvPr/>
        </p:nvSpPr>
        <p:spPr>
          <a:xfrm>
            <a:off x="340242" y="441581"/>
            <a:ext cx="8803758"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We </a:t>
            </a:r>
            <a:r>
              <a:rPr lang="en-US" sz="2000">
                <a:solidFill>
                  <a:schemeClr val="bg1"/>
                </a:solidFill>
              </a:rPr>
              <a:t>noted above how one of the striking characteristics of 17th century thought was a commitment both to science and to mathematics. We also suggested that science, at least as we understand it, is empirical, and mathematics is abstract. Of the two great classical philosophers, Plato is much more mathematical and Aristotle much more scientific. Mathematical philosophy as practiced by Descartes, Spinoza and Leibniz has much more in common with Plato than it does with Aristotle. On the other hand, the 18th century is much more empirical. This is obvious in the case of David Hume who is a philosophical empiricist, but it is also apparent in the ancestors of the modern social scientists: Montesquieu, Smith, Beccaria, even Voltaire. None of these men would have been pleased to have found themselves being called an Aristotelian, and in many ways they are far from Aristotle, but they share with Aristotle an interest in observation and a notion that ideas do not have an existence independent of the reality in which they are embedded</a:t>
            </a:r>
            <a:r>
              <a:rPr lang="en-US" sz="2000" smtClean="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408699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(cont’d)</a:t>
            </a:r>
            <a:endParaRPr lang="en-US" sz="2400" i="1" dirty="0"/>
          </a:p>
        </p:txBody>
      </p:sp>
      <p:sp>
        <p:nvSpPr>
          <p:cNvPr id="8" name="TextBox 7"/>
          <p:cNvSpPr txBox="1"/>
          <p:nvPr/>
        </p:nvSpPr>
        <p:spPr>
          <a:xfrm>
            <a:off x="398721" y="473478"/>
            <a:ext cx="8803758"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There’s </a:t>
            </a:r>
            <a:r>
              <a:rPr lang="en-US" sz="2000">
                <a:solidFill>
                  <a:schemeClr val="bg1"/>
                </a:solidFill>
              </a:rPr>
              <a:t>another characteristic of the metaphysicians of the 17th century. They’re all loners. Descartes, Spinoza, and Leibniz are, in anyone’s account, great philosophers, but they didn’t create a school (Descartes, however, had a number of followers) and they didn’t operate in schools. All of them have certain quality of idiosyncrasy that makes them almost comical to read today. One is reminded of Spinoza’s idea of the conatus (the struggle of beings to maintain their being) in his psychology or Leibniz’s of the monad (simple things) in metaphysics. Descartes was probably the most influential and the least eccentric of the three. It is an interesting comment on the Enlightenment that it produced no great philosophers in the sense of metaphysicians. The next great metaphysician is Immanuel Kant, who, though he lived almost entirely in the 18th century (1724–1804), is much more a figure of the 19th century than he is of the 18th.</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376692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(cont’d)</a:t>
            </a:r>
            <a:endParaRPr lang="en-US" sz="2400" i="1" dirty="0"/>
          </a:p>
        </p:txBody>
      </p:sp>
      <p:sp>
        <p:nvSpPr>
          <p:cNvPr id="8" name="TextBox 7"/>
          <p:cNvSpPr txBox="1"/>
          <p:nvPr/>
        </p:nvSpPr>
        <p:spPr>
          <a:xfrm>
            <a:off x="457200" y="418011"/>
            <a:ext cx="8686800" cy="232371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Starting </a:t>
            </a:r>
            <a:r>
              <a:rPr lang="en-US" sz="2000">
                <a:solidFill>
                  <a:schemeClr val="bg1"/>
                </a:solidFill>
              </a:rPr>
              <a:t>with the individual in metaphysics </a:t>
            </a:r>
            <a:r>
              <a:rPr lang="en-US" sz="2000" smtClean="0">
                <a:solidFill>
                  <a:schemeClr val="bg1"/>
                </a:solidFill>
              </a:rPr>
              <a:t>is something </a:t>
            </a:r>
            <a:r>
              <a:rPr lang="en-US" sz="2000">
                <a:solidFill>
                  <a:schemeClr val="bg1"/>
                </a:solidFill>
              </a:rPr>
              <a:t>new. Descartes’ starting point </a:t>
            </a:r>
            <a:r>
              <a:rPr lang="en-US" sz="2000" smtClean="0">
                <a:solidFill>
                  <a:schemeClr val="bg1"/>
                </a:solidFill>
              </a:rPr>
              <a:t>(</a:t>
            </a:r>
            <a:r>
              <a:rPr lang="en-US" sz="2000" i="1" smtClean="0">
                <a:solidFill>
                  <a:schemeClr val="bg1"/>
                </a:solidFill>
              </a:rPr>
              <a:t>cogito </a:t>
            </a:r>
            <a:r>
              <a:rPr lang="en-US" sz="2000" i="1">
                <a:solidFill>
                  <a:schemeClr val="bg1"/>
                </a:solidFill>
              </a:rPr>
              <a:t>ergo sum </a:t>
            </a:r>
            <a:r>
              <a:rPr lang="en-US" sz="2000">
                <a:solidFill>
                  <a:schemeClr val="bg1"/>
                </a:solidFill>
              </a:rPr>
              <a:t>‘I think therefore I am’) leads him to a radical separation of mind and matter. In this regard he </a:t>
            </a:r>
            <a:r>
              <a:rPr lang="en-US" sz="2000" smtClean="0">
                <a:solidFill>
                  <a:schemeClr val="bg1"/>
                </a:solidFill>
              </a:rPr>
              <a:t>is much </a:t>
            </a:r>
            <a:r>
              <a:rPr lang="en-US" sz="2000">
                <a:solidFill>
                  <a:schemeClr val="bg1"/>
                </a:solidFill>
              </a:rPr>
              <a:t>more Platonist than Aristotelian, much more Augustinian than Thomist. Though his thought does not lead him in the direction of a secular political theory (indeed, he said virtually nothing about political theory), one can see how one might use his thought to go in that direction. In some sense, Hobbes does.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081584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17th And 18th century intellectual developments (cont’d)</a:t>
            </a:r>
            <a:endParaRPr lang="en-US" sz="2400" i="1" dirty="0"/>
          </a:p>
        </p:txBody>
      </p:sp>
      <p:sp>
        <p:nvSpPr>
          <p:cNvPr id="8" name="TextBox 7"/>
          <p:cNvSpPr txBox="1"/>
          <p:nvPr/>
        </p:nvSpPr>
        <p:spPr>
          <a:xfrm>
            <a:off x="138223" y="418011"/>
            <a:ext cx="9005777" cy="5863144"/>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Hobbes’s </a:t>
            </a:r>
            <a:r>
              <a:rPr lang="en-US" sz="2000">
                <a:solidFill>
                  <a:schemeClr val="bg1"/>
                </a:solidFill>
              </a:rPr>
              <a:t>skepticism about religion is almost unique in his time. All the great philosophers of the 17th century were believers in God, though their relation to organized religion varied. If we see in the movement to science a movement in the direction of atheism or secularism, we see something in the 17th century that contemporaries saw as a danger, but which they by and large did not follow. Newton was a firm believer, and he believed that his discoveries were discoveries of God’s laws</a:t>
            </a:r>
            <a:r>
              <a:rPr lang="en-US" sz="2000" smtClean="0">
                <a:solidFill>
                  <a:schemeClr val="bg1"/>
                </a:solidFill>
              </a:rPr>
              <a:t>.</a:t>
            </a:r>
          </a:p>
          <a:p>
            <a:endParaRPr lang="en-US" sz="1000">
              <a:solidFill>
                <a:schemeClr val="bg1"/>
              </a:solidFill>
            </a:endParaRPr>
          </a:p>
          <a:p>
            <a:r>
              <a:rPr lang="en-US" sz="2000" smtClean="0">
                <a:solidFill>
                  <a:schemeClr val="bg1"/>
                </a:solidFill>
              </a:rPr>
              <a:t>We </a:t>
            </a:r>
            <a:r>
              <a:rPr lang="en-US" sz="2000">
                <a:solidFill>
                  <a:schemeClr val="bg1"/>
                </a:solidFill>
              </a:rPr>
              <a:t>ought to say something about the separation of law from morals, because it is essential. It’s a characteristic of Stoic thought and of the thought of early Christianity. In the Middle Ages, it plays itself out in the distinction between the internal and the external forum.  Ultimately, the distinction is going to destroy the natural law school. It is not present at all in the Spanish scholastics. Spinoza writes about ethics but not about law. By and large, however, it is not until Hume that we get a radical separation between the two. When we do, the law becomes confined to the utilitarian. Value is matter of morals not of law. Values are personal. This last is only hinted at in </a:t>
            </a:r>
            <a:r>
              <a:rPr lang="en-US" sz="2000" smtClean="0">
                <a:solidFill>
                  <a:schemeClr val="bg1"/>
                </a:solidFill>
              </a:rPr>
              <a:t>Hume, </a:t>
            </a:r>
            <a:r>
              <a:rPr lang="en-US" sz="2000">
                <a:solidFill>
                  <a:schemeClr val="bg1"/>
                </a:solidFill>
              </a:rPr>
              <a:t>and it takes until 19th century fully to work </a:t>
            </a:r>
            <a:r>
              <a:rPr lang="en-US" sz="2000" smtClean="0">
                <a:solidFill>
                  <a:schemeClr val="bg1"/>
                </a:solidFill>
              </a:rPr>
              <a:t>it </a:t>
            </a:r>
            <a:r>
              <a:rPr lang="en-US" sz="2000">
                <a:solidFill>
                  <a:schemeClr val="bg1"/>
                </a:solidFill>
              </a:rPr>
              <a:t>out, with consequences that at least some people regret.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77533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The Institutes of national law: structure</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Now </a:t>
            </a:r>
            <a:r>
              <a:rPr lang="en-US" sz="2000">
                <a:solidFill>
                  <a:schemeClr val="bg1"/>
                </a:solidFill>
              </a:rPr>
              <a:t>I want to turn to something more specifically legal, something that forms a part of a more general discussion of legal developments in the 17th and 18th centuries that we will get to in the next lecture. When we last spoke of the French intellectuals who were concerned with law in the sixteenth century, we suggested that, in addition to the political theorists, whose work cannot be sharply separated from the others, there were four main streams of </a:t>
            </a:r>
            <a:r>
              <a:rPr lang="en-US" sz="2000" smtClean="0">
                <a:solidFill>
                  <a:schemeClr val="bg1"/>
                </a:solidFill>
              </a:rPr>
              <a:t>effort: </a:t>
            </a:r>
            <a:r>
              <a:rPr lang="en-US" sz="2000">
                <a:solidFill>
                  <a:schemeClr val="bg1"/>
                </a:solidFill>
              </a:rPr>
              <a:t>historians of Roman law, comparativists, students of the customs, and systematizers who operated both with Roman law and customary law. We also suggested that one leading modern scholar of the period, Donald Kelley, has argued that the historians, the comparativists and the students of custom had much in common – he attributes to all of them the invention of modern historical method – but that the systematizers were off in a world by themselves. The way in which I presented the story before suggested that I had my doubts. I do, and I would like to make those doubts more explicit here</a:t>
            </a:r>
            <a:r>
              <a:rPr lang="en-US" sz="2000" smtClean="0">
                <a:solidFill>
                  <a:schemeClr val="bg1"/>
                </a:solidFill>
              </a:rPr>
              <a:t>.</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36365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6247864"/>
          </a:xfrm>
          <a:prstGeom prst="rect">
            <a:avLst/>
          </a:prstGeom>
          <a:noFill/>
        </p:spPr>
        <p:txBody>
          <a:bodyPr wrap="square">
            <a:spAutoFit/>
          </a:bodyPr>
          <a:lstStyle/>
          <a:p>
            <a:r>
              <a:rPr lang="en-US" sz="2000" smtClean="0">
                <a:solidFill>
                  <a:schemeClr val="bg1"/>
                </a:solidFill>
              </a:rPr>
              <a:t>There were </a:t>
            </a:r>
            <a:r>
              <a:rPr lang="en-US" sz="2000">
                <a:solidFill>
                  <a:schemeClr val="bg1"/>
                </a:solidFill>
              </a:rPr>
              <a:t>also some side results that are relevant. France emerged as clearly the most powerful monarchy in Europe. (We’ll have to see in a moment what happened to Spain.) Religion was never again a major issue in international power struggles in Europe. The modern historians who see the Thirty Years’ War as more of a power struggle along modern lines than a religious war do not see what contemporaries saw. For them the lesson of the war was that it was disastrous for one </a:t>
            </a:r>
            <a:r>
              <a:rPr lang="en-US" sz="2000" smtClean="0">
                <a:solidFill>
                  <a:schemeClr val="bg1"/>
                </a:solidFill>
              </a:rPr>
              <a:t>nation-state </a:t>
            </a:r>
            <a:r>
              <a:rPr lang="en-US" sz="2000">
                <a:solidFill>
                  <a:schemeClr val="bg1"/>
                </a:solidFill>
              </a:rPr>
              <a:t>to try to impose its religion on another; that is one reason why many Europeans were so appalled at what was going on in the Balkans in the last few years, and to some extent today. The 30 Years War also marked the beginning of the end of internal religious wars. England and France were to take another generation to settle their religious conflicts, and the history of religious intolerance still had a long way to go, but the age in which a country could be destroyed because of religious differences was coming to an end. After the Peace of Westphalia relatively few witches were burned in Europe. Many historians get the dates wrong here because they want to see a connection between the end of the witch craze and the scientific revolution, which, by-and-large, came a generation later. The American witch-craze, like so many things that happen in colonies, comes about fifty years after the matter had ceased to be of concern in the mother country.</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Thirty Years War and the Peace of Westphalia (</a:t>
            </a:r>
            <a:r>
              <a:rPr lang="en-US" sz="2400" smtClean="0"/>
              <a:t>cont’d)</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structure</a:t>
            </a:r>
            <a:r>
              <a:rPr lang="fr-FR" sz="2400" smtClean="0"/>
              <a:t> </a:t>
            </a:r>
            <a:r>
              <a:rPr lang="en-US" sz="2400"/>
              <a:t>(cont’d)</a:t>
            </a:r>
            <a:endParaRPr lang="en-US" sz="2400" i="1" dirty="0"/>
          </a:p>
        </p:txBody>
      </p:sp>
      <p:sp>
        <p:nvSpPr>
          <p:cNvPr id="8" name="TextBox 7"/>
          <p:cNvSpPr txBox="1"/>
          <p:nvPr/>
        </p:nvSpPr>
        <p:spPr>
          <a:xfrm>
            <a:off x="457200" y="418011"/>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My </a:t>
            </a:r>
            <a:r>
              <a:rPr lang="en-US" sz="2000">
                <a:solidFill>
                  <a:schemeClr val="bg1"/>
                </a:solidFill>
              </a:rPr>
              <a:t>problem with Kelley’s thesis is that he doesn’t spend enough time considering what happens next. What happens next is complicated. It includes the </a:t>
            </a:r>
            <a:r>
              <a:rPr lang="en-US" sz="2000" i="1">
                <a:solidFill>
                  <a:schemeClr val="bg1"/>
                </a:solidFill>
              </a:rPr>
              <a:t>grandes ordonnances </a:t>
            </a:r>
            <a:r>
              <a:rPr lang="en-US" sz="2000">
                <a:solidFill>
                  <a:schemeClr val="bg1"/>
                </a:solidFill>
              </a:rPr>
              <a:t>that we talked about  in the last lecture. These display an increasing willingness to adopt a single rule for the whole of France, as in the case of the </a:t>
            </a:r>
            <a:r>
              <a:rPr lang="en-US" sz="2000" i="1">
                <a:solidFill>
                  <a:schemeClr val="bg1"/>
                </a:solidFill>
              </a:rPr>
              <a:t>ordonnance</a:t>
            </a:r>
            <a:r>
              <a:rPr lang="en-US" sz="2000">
                <a:solidFill>
                  <a:schemeClr val="bg1"/>
                </a:solidFill>
              </a:rPr>
              <a:t> of Blois on the topic of marriage, but also by the second half of the 17th century to systematize. We will see in the next lecture that the movement in the direction of natural law is largely of product of places other than France, first, Spain, then the Low Countries, and finally Germany, but the theory of natural law had considerable influence in France, as can be seen in the great 17th century law book by Jean Domat, </a:t>
            </a:r>
            <a:r>
              <a:rPr lang="en-US" sz="2000" i="1">
                <a:solidFill>
                  <a:schemeClr val="bg1"/>
                </a:solidFill>
              </a:rPr>
              <a:t>The Civil Laws in Their Natural Order</a:t>
            </a:r>
            <a:r>
              <a:rPr lang="en-US" sz="2000">
                <a:solidFill>
                  <a:schemeClr val="bg1"/>
                </a:solidFill>
              </a:rPr>
              <a:t>. Now natural law involves a mixture of empiricism and system. The great books of the natural lawyers combine abstract reasoning derived from postulates about the nature of man and human society with empirical inquiry designed to check whether societies the world over have, in fact, followed these rules. We will have to say more about natural law school, but the fact that it appears at the end of the 16th century suggests that the systematizers were not off in world by themselves, but that their efforts were integrated into historical, comparative and customary inquiry.</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663735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structure</a:t>
            </a:r>
            <a:r>
              <a:rPr lang="fr-FR" sz="2400"/>
              <a:t> </a:t>
            </a:r>
            <a:r>
              <a:rPr lang="en-US" sz="2400"/>
              <a:t>(cont’d)</a:t>
            </a:r>
            <a:endParaRPr lang="en-US" sz="2400" i="1" dirty="0"/>
          </a:p>
        </p:txBody>
      </p:sp>
      <p:sp>
        <p:nvSpPr>
          <p:cNvPr id="8" name="TextBox 7"/>
          <p:cNvSpPr txBox="1"/>
          <p:nvPr/>
        </p:nvSpPr>
        <p:spPr>
          <a:xfrm>
            <a:off x="457200" y="783771"/>
            <a:ext cx="8686800" cy="540147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most striking illustration of this proposition appears in the writers of institutional treatises. Justinian’s </a:t>
            </a:r>
            <a:r>
              <a:rPr lang="en-US" sz="2000" i="1">
                <a:solidFill>
                  <a:schemeClr val="bg1"/>
                </a:solidFill>
              </a:rPr>
              <a:t>Institutes</a:t>
            </a:r>
            <a:r>
              <a:rPr lang="en-US" sz="2000">
                <a:solidFill>
                  <a:schemeClr val="bg1"/>
                </a:solidFill>
              </a:rPr>
              <a:t> had been studied from the time of the revival of Roman law, perhaps before, but the principal focus of the glossators and commentators had been on the more complicated books of the </a:t>
            </a:r>
            <a:r>
              <a:rPr lang="en-US" sz="2000" i="1">
                <a:solidFill>
                  <a:schemeClr val="bg1"/>
                </a:solidFill>
              </a:rPr>
              <a:t>Corpus Juris</a:t>
            </a:r>
            <a:r>
              <a:rPr lang="en-US" sz="2000">
                <a:solidFill>
                  <a:schemeClr val="bg1"/>
                </a:solidFill>
              </a:rPr>
              <a:t>, the Digest, the Code and the Novels.   What happens in the late 16th and 17th centuries is an outpouring of literature entitled </a:t>
            </a:r>
            <a:r>
              <a:rPr lang="en-US" sz="2000" i="1">
                <a:solidFill>
                  <a:schemeClr val="bg1"/>
                </a:solidFill>
              </a:rPr>
              <a:t>Institutes</a:t>
            </a:r>
            <a:r>
              <a:rPr lang="en-US" sz="2000">
                <a:solidFill>
                  <a:schemeClr val="bg1"/>
                </a:solidFill>
              </a:rPr>
              <a:t> or some linguistic variation of the word. It appears in virtually every country. Coquille, Loisel, and Argou are notable in France, but there are a number of others. Even England is not </a:t>
            </a:r>
            <a:r>
              <a:rPr lang="en-US" sz="2000" smtClean="0">
                <a:solidFill>
                  <a:schemeClr val="bg1"/>
                </a:solidFill>
              </a:rPr>
              <a:t>immune. Sir </a:t>
            </a:r>
            <a:r>
              <a:rPr lang="en-US" sz="2000">
                <a:solidFill>
                  <a:schemeClr val="bg1"/>
                </a:solidFill>
              </a:rPr>
              <a:t>Edward Coke’s four-volume treatise on the laws of England is known as the </a:t>
            </a:r>
            <a:r>
              <a:rPr lang="en-US" sz="2000" i="1">
                <a:solidFill>
                  <a:schemeClr val="bg1"/>
                </a:solidFill>
              </a:rPr>
              <a:t>Institutes</a:t>
            </a:r>
            <a:r>
              <a:rPr lang="en-US" sz="2000">
                <a:solidFill>
                  <a:schemeClr val="bg1"/>
                </a:solidFill>
              </a:rPr>
              <a:t>. That work, however, shows very little conscious application of the learned law or of the scheme of the </a:t>
            </a:r>
            <a:r>
              <a:rPr lang="en-US" sz="2000" i="1">
                <a:solidFill>
                  <a:schemeClr val="bg1"/>
                </a:solidFill>
              </a:rPr>
              <a:t>Institutes</a:t>
            </a:r>
            <a:r>
              <a:rPr lang="en-US" sz="2000">
                <a:solidFill>
                  <a:schemeClr val="bg1"/>
                </a:solidFill>
              </a:rPr>
              <a:t>.  Roughly contemporary with Coke (1605), however, a civilian named John Cowell, tried his hand at institutional treatise of English law, and called it </a:t>
            </a:r>
            <a:r>
              <a:rPr lang="en-US" sz="2000" i="1">
                <a:solidFill>
                  <a:schemeClr val="bg1"/>
                </a:solidFill>
              </a:rPr>
              <a:t>Institutiones juris anglicani ad methodum et seriem institutionum imperialium compositae &amp; digestae </a:t>
            </a:r>
            <a:r>
              <a:rPr lang="en-US" sz="2000">
                <a:solidFill>
                  <a:schemeClr val="bg1"/>
                </a:solidFill>
              </a:rPr>
              <a:t>“The Institutes of English law composed and digested according to the method and order of the Imperial institutes.”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15215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structure</a:t>
            </a:r>
            <a:r>
              <a:rPr lang="fr-FR" sz="2400"/>
              <a:t> </a:t>
            </a:r>
            <a:r>
              <a:rPr lang="en-US" sz="2400"/>
              <a:t>(cont’d)</a:t>
            </a:r>
            <a:endParaRPr lang="en-US" sz="2400" i="1" dirty="0"/>
          </a:p>
        </p:txBody>
      </p:sp>
      <p:sp>
        <p:nvSpPr>
          <p:cNvPr id="8" name="TextBox 7"/>
          <p:cNvSpPr txBox="1"/>
          <p:nvPr/>
        </p:nvSpPr>
        <p:spPr>
          <a:xfrm>
            <a:off x="457200" y="653142"/>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These </a:t>
            </a:r>
            <a:r>
              <a:rPr lang="en-US" sz="2000">
                <a:solidFill>
                  <a:schemeClr val="bg1"/>
                </a:solidFill>
              </a:rPr>
              <a:t>institutional treatises are quite varied. I’m going to look at three of them in reverse chronological order. The institutional treatises are remembered in the standard historiography for having applied the scheme of Justinian’s </a:t>
            </a:r>
            <a:r>
              <a:rPr lang="en-US" sz="2000" i="1">
                <a:solidFill>
                  <a:schemeClr val="bg1"/>
                </a:solidFill>
              </a:rPr>
              <a:t>Institutes</a:t>
            </a:r>
            <a:r>
              <a:rPr lang="en-US" sz="2000">
                <a:solidFill>
                  <a:schemeClr val="bg1"/>
                </a:solidFill>
              </a:rPr>
              <a:t> to customary law. That is certainly what some of them do. Argou in France, at the end of the 17th century, shows the strongest tendency in this direction, and Argou’s treatise was very successful, probably because it made it easier for university-trained lawyers to learn customary law. I do not want to belittle the achievement of Argou. It takes a considerable amount of craft to jam a legal system that has no structure, or which has a quite different structure, from that of the </a:t>
            </a:r>
            <a:r>
              <a:rPr lang="en-US" sz="2000" i="1">
                <a:solidFill>
                  <a:schemeClr val="bg1"/>
                </a:solidFill>
              </a:rPr>
              <a:t>Institutes</a:t>
            </a:r>
            <a:r>
              <a:rPr lang="en-US" sz="2000">
                <a:solidFill>
                  <a:schemeClr val="bg1"/>
                </a:solidFill>
              </a:rPr>
              <a:t> into the sausage skin of the </a:t>
            </a:r>
            <a:r>
              <a:rPr lang="en-US" sz="2000" i="1">
                <a:solidFill>
                  <a:schemeClr val="bg1"/>
                </a:solidFill>
              </a:rPr>
              <a:t>Institutes</a:t>
            </a:r>
            <a:r>
              <a:rPr lang="en-US" sz="2000">
                <a:solidFill>
                  <a:schemeClr val="bg1"/>
                </a:solidFill>
              </a:rPr>
              <a:t> and end up with something that is not an obvious misfit. Cowell’s treatise in England was a total flop. This was partly for political reasons. Rightly or wrongly, Roman law in England was associated with absolutism and with James I, whereas the common law was associated with parliamentary opposition to James I. I think, however, that I am far enough away from the political controversies of the English 17th century to be able to say that Cowell just doesn’t do a very good job. His mixture of Justinian and English law is not true to either.</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84887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structure</a:t>
            </a:r>
            <a:r>
              <a:rPr lang="fr-FR" sz="2400"/>
              <a:t> </a:t>
            </a:r>
            <a:r>
              <a:rPr lang="en-US" sz="2400"/>
              <a:t>(cont’d)</a:t>
            </a:r>
            <a:endParaRPr lang="en-US" sz="2400" i="1" dirty="0"/>
          </a:p>
        </p:txBody>
      </p:sp>
      <p:sp>
        <p:nvSpPr>
          <p:cNvPr id="8" name="TextBox 7"/>
          <p:cNvSpPr txBox="1"/>
          <p:nvPr/>
        </p:nvSpPr>
        <p:spPr>
          <a:xfrm>
            <a:off x="457200" y="418011"/>
            <a:ext cx="8686800" cy="140038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Let </a:t>
            </a:r>
            <a:r>
              <a:rPr lang="en-US" sz="2000">
                <a:solidFill>
                  <a:schemeClr val="bg1"/>
                </a:solidFill>
              </a:rPr>
              <a:t>us look more carefully at the overall structure of the three treatises that we have extracted in the </a:t>
            </a:r>
            <a:r>
              <a:rPr lang="en-US" sz="2000" i="1">
                <a:solidFill>
                  <a:schemeClr val="bg1"/>
                </a:solidFill>
              </a:rPr>
              <a:t>Materials</a:t>
            </a:r>
            <a:r>
              <a:rPr lang="en-US" sz="2000">
                <a:solidFill>
                  <a:schemeClr val="bg1"/>
                </a:solidFill>
              </a:rPr>
              <a:t>, beginning with Argou on p. XVII-8. The titles of all three works are listed on the outline.</a:t>
            </a: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915324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structure</a:t>
            </a:r>
            <a:r>
              <a:rPr lang="fr-FR" sz="2400"/>
              <a:t> </a:t>
            </a:r>
            <a:r>
              <a:rPr lang="en-US" sz="2400"/>
              <a:t>(cont’d)</a:t>
            </a:r>
            <a:endParaRPr lang="en-US" sz="2400" i="1" dirty="0"/>
          </a:p>
        </p:txBody>
      </p:sp>
      <p:sp>
        <p:nvSpPr>
          <p:cNvPr id="8" name="TextBox 7"/>
          <p:cNvSpPr txBox="1"/>
          <p:nvPr/>
        </p:nvSpPr>
        <p:spPr>
          <a:xfrm>
            <a:off x="457200" y="418011"/>
            <a:ext cx="8686800"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Argou</a:t>
            </a:r>
            <a:r>
              <a:rPr lang="en-US" sz="2000">
                <a:solidFill>
                  <a:schemeClr val="bg1"/>
                </a:solidFill>
              </a:rPr>
              <a:t>, as I have said, shows the most obvious influence of Justinian’s </a:t>
            </a:r>
            <a:r>
              <a:rPr lang="en-US" sz="2000" i="1">
                <a:solidFill>
                  <a:schemeClr val="bg1"/>
                </a:solidFill>
              </a:rPr>
              <a:t>Institutes</a:t>
            </a:r>
            <a:r>
              <a:rPr lang="en-US" sz="2000">
                <a:solidFill>
                  <a:schemeClr val="bg1"/>
                </a:solidFill>
              </a:rPr>
              <a:t>. It is divided into four books, persons, things, obligations, and – here he departs from J’s titles – accessories and consequences of obligations, but it turns out that this book includes at the end (title 11 forward) the law of actions, including a relatively full treatment of the ordo. Except for two sections on crimes (3.38-39), which turn out to have to do largely with delict, and one on seigneurial justice (2.5), public law is no place to be found. Commercial law receives a skimpy treatment at the end (4.20), something of an afterthought. The topics within the books are treated in the order that we would expect from reading Justinian, the law of things proceeds from single things to testaments, to intestate succession to obligations, beginning with contract. There’s one notable exception to Justinian’s order: marriage and marital property are treated as part of the law of obligations, rather than as part of the law of persons and of single things. The law of obligations as Justinian would have understood it, however, is largely derived from Roman law, as can be seen from the titles </a:t>
            </a:r>
            <a:r>
              <a:rPr lang="en-US" sz="2000" smtClean="0">
                <a:solidFill>
                  <a:schemeClr val="bg1"/>
                </a:solidFill>
              </a:rPr>
              <a:t>3.23-39. </a:t>
            </a:r>
            <a:r>
              <a:rPr lang="en-US" sz="2000">
                <a:solidFill>
                  <a:schemeClr val="bg1"/>
                </a:solidFill>
              </a:rPr>
              <a:t>The law of things, on the other hand, incorporates much of French customary law. We learn of fiefs and free-alods, the </a:t>
            </a:r>
            <a:r>
              <a:rPr lang="en-US" sz="2000" i="1">
                <a:solidFill>
                  <a:schemeClr val="bg1"/>
                </a:solidFill>
              </a:rPr>
              <a:t>retrait lignagier</a:t>
            </a:r>
            <a:r>
              <a:rPr lang="en-US" sz="2000">
                <a:solidFill>
                  <a:schemeClr val="bg1"/>
                </a:solidFill>
              </a:rPr>
              <a:t>, dower, and the distinction between </a:t>
            </a:r>
            <a:r>
              <a:rPr lang="en-US" sz="2000" i="1" smtClean="0">
                <a:solidFill>
                  <a:schemeClr val="bg1"/>
                </a:solidFill>
              </a:rPr>
              <a:t>propres</a:t>
            </a:r>
            <a:r>
              <a:rPr lang="en-US" sz="2000" smtClean="0">
                <a:solidFill>
                  <a:schemeClr val="bg1"/>
                </a:solidFill>
              </a:rPr>
              <a:t> (inherited land) </a:t>
            </a:r>
            <a:r>
              <a:rPr lang="en-US" sz="2000">
                <a:solidFill>
                  <a:schemeClr val="bg1"/>
                </a:solidFill>
              </a:rPr>
              <a:t>and </a:t>
            </a:r>
            <a:r>
              <a:rPr lang="en-US" sz="2000" i="1" smtClean="0">
                <a:solidFill>
                  <a:schemeClr val="bg1"/>
                </a:solidFill>
              </a:rPr>
              <a:t>conquêts</a:t>
            </a:r>
            <a:r>
              <a:rPr lang="en-US" sz="2000" smtClean="0">
                <a:solidFill>
                  <a:schemeClr val="bg1"/>
                </a:solidFill>
              </a:rPr>
              <a:t> (acquired land).</a:t>
            </a:r>
            <a:endParaRPr lang="en-US" sz="5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911560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structure</a:t>
            </a:r>
            <a:r>
              <a:rPr lang="fr-FR" sz="2400"/>
              <a:t> </a:t>
            </a:r>
            <a:r>
              <a:rPr lang="en-US" sz="2400"/>
              <a:t>(cont’d)</a:t>
            </a:r>
            <a:endParaRPr lang="en-US" sz="2400" i="1" dirty="0"/>
          </a:p>
        </p:txBody>
      </p:sp>
      <p:sp>
        <p:nvSpPr>
          <p:cNvPr id="8" name="TextBox 7"/>
          <p:cNvSpPr txBox="1"/>
          <p:nvPr/>
        </p:nvSpPr>
        <p:spPr>
          <a:xfrm>
            <a:off x="457200" y="41801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Loisel</a:t>
            </a:r>
            <a:r>
              <a:rPr lang="en-US" sz="2000">
                <a:solidFill>
                  <a:schemeClr val="bg1"/>
                </a:solidFill>
              </a:rPr>
              <a:t>, early in the 17th century, </a:t>
            </a:r>
            <a:r>
              <a:rPr lang="en-US" sz="2000" smtClean="0">
                <a:solidFill>
                  <a:schemeClr val="bg1"/>
                </a:solidFill>
              </a:rPr>
              <a:t>has </a:t>
            </a:r>
            <a:r>
              <a:rPr lang="en-US" sz="2000">
                <a:solidFill>
                  <a:schemeClr val="bg1"/>
                </a:solidFill>
              </a:rPr>
              <a:t>six books, further away from Justinian’s basic scheme. But he, too, follows the basic scheme of the </a:t>
            </a:r>
            <a:r>
              <a:rPr lang="en-US" sz="2000" i="1">
                <a:solidFill>
                  <a:schemeClr val="bg1"/>
                </a:solidFill>
              </a:rPr>
              <a:t>Institutes</a:t>
            </a:r>
            <a:r>
              <a:rPr lang="en-US" sz="2000">
                <a:solidFill>
                  <a:schemeClr val="bg1"/>
                </a:solidFill>
              </a:rPr>
              <a:t> in that he proceeds from persons to things to actions. Within the law of things, the basic pattern runs from single things, to succession, to obligations, but the law of obligations is far less contractual than it is Justinian and more concerned with property. Public law appears a bit more frequently in Loisel than it does in Argou. There is, for example, section on taxes (6.6), but public law is still not prominent.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302368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structure</a:t>
            </a:r>
            <a:r>
              <a:rPr lang="fr-FR" sz="2400"/>
              <a:t> </a:t>
            </a:r>
            <a:r>
              <a:rPr lang="en-US" sz="2400"/>
              <a:t>(cont’d)</a:t>
            </a:r>
            <a:endParaRPr lang="en-US" sz="2400" i="1" dirty="0"/>
          </a:p>
        </p:txBody>
      </p:sp>
      <p:sp>
        <p:nvSpPr>
          <p:cNvPr id="8" name="TextBox 7"/>
          <p:cNvSpPr txBox="1"/>
          <p:nvPr/>
        </p:nvSpPr>
        <p:spPr>
          <a:xfrm>
            <a:off x="457200"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Coquille</a:t>
            </a:r>
            <a:r>
              <a:rPr lang="en-US" sz="2000">
                <a:solidFill>
                  <a:schemeClr val="bg1"/>
                </a:solidFill>
              </a:rPr>
              <a:t>, written in the late 16th century, though not published until the beginning of the 17th, is the least concerned with the order and content of Justinian’s </a:t>
            </a:r>
            <a:r>
              <a:rPr lang="en-US" sz="2000" i="1">
                <a:solidFill>
                  <a:schemeClr val="bg1"/>
                </a:solidFill>
              </a:rPr>
              <a:t>Institutes</a:t>
            </a:r>
            <a:r>
              <a:rPr lang="en-US" sz="2000">
                <a:solidFill>
                  <a:schemeClr val="bg1"/>
                </a:solidFill>
              </a:rPr>
              <a:t>. His pattern largely follows the pattern of the titles of the custom of Nivernais on which he is </a:t>
            </a:r>
            <a:r>
              <a:rPr lang="en-US" sz="2000" smtClean="0">
                <a:solidFill>
                  <a:schemeClr val="bg1"/>
                </a:solidFill>
              </a:rPr>
              <a:t>commenting. </a:t>
            </a:r>
            <a:r>
              <a:rPr lang="en-US" sz="2000">
                <a:solidFill>
                  <a:schemeClr val="bg1"/>
                </a:solidFill>
              </a:rPr>
              <a:t>It begins with a kind of law of persons, proceeding from the king through the peers to castellans to rights of feudal justice. Then there is a longish series of titles on the law of things. The final titles, however, are decidedly mixed up from the point of view of Justinian. Titles concerning persons are mixed in with titles concerning obligations with titles concerning property. The final title (on </a:t>
            </a:r>
            <a:r>
              <a:rPr lang="en-US" sz="2000" i="1">
                <a:solidFill>
                  <a:schemeClr val="bg1"/>
                </a:solidFill>
              </a:rPr>
              <a:t>chaptel</a:t>
            </a:r>
            <a:r>
              <a:rPr lang="en-US" sz="2000">
                <a:solidFill>
                  <a:schemeClr val="bg1"/>
                </a:solidFill>
              </a:rPr>
              <a:t>, a kind of partnership in herd animals) has all the hallmarks of an afterthought, as it may well have been in the </a:t>
            </a:r>
            <a:r>
              <a:rPr lang="en-US" sz="2000" smtClean="0">
                <a:solidFill>
                  <a:schemeClr val="bg1"/>
                </a:solidFill>
              </a:rPr>
              <a:t>original homologated custom.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971137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a:t>
            </a:r>
            <a:r>
              <a:rPr lang="en-US" sz="2400" smtClean="0"/>
              <a:t>principles</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Important </a:t>
            </a:r>
            <a:r>
              <a:rPr lang="en-US" sz="2000">
                <a:solidFill>
                  <a:schemeClr val="bg1"/>
                </a:solidFill>
              </a:rPr>
              <a:t>as the overall structure is, I would like to focus this morning on another aspect of the institutional treatises, their focus on principle. This is most obvious in Loisel. The content of his treatise is a series of maxims, pithy statements of rules, derived, for the most part, from customary law. We </a:t>
            </a:r>
            <a:r>
              <a:rPr lang="en-US" sz="2000" smtClean="0">
                <a:solidFill>
                  <a:schemeClr val="bg1"/>
                </a:solidFill>
              </a:rPr>
              <a:t>should </a:t>
            </a:r>
            <a:r>
              <a:rPr lang="en-US" sz="2000">
                <a:solidFill>
                  <a:schemeClr val="bg1"/>
                </a:solidFill>
              </a:rPr>
              <a:t>say something about maxim jurisprudence, because we have said little about it so far.  Title 17 of Book 50 of the Digest contains 211 maxims derived from juristic writing, some of which almost certainly did not have the status of maxims in classical law, although some of them may have. One of them (D.50.17.30) is quite relevant to our topic of marriage: “Marriages are not made by bedding together but by consent.” Another maxim, not in D.50.17 and almost certainly torn out of context, was to have, as we have seen, an important role in developing western political thought: “The prince is not bound by the laws.” (D.1.3.31)</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954858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principles</a:t>
            </a:r>
            <a:r>
              <a:rPr lang="fr-FR" sz="2400" smtClean="0"/>
              <a:t> </a:t>
            </a:r>
            <a:r>
              <a:rPr lang="en-US" sz="2400"/>
              <a:t>(cont’d)</a:t>
            </a:r>
            <a:endParaRPr lang="en-US" sz="2400" i="1" dirty="0"/>
          </a:p>
        </p:txBody>
      </p:sp>
      <p:sp>
        <p:nvSpPr>
          <p:cNvPr id="8" name="TextBox 7"/>
          <p:cNvSpPr txBox="1"/>
          <p:nvPr/>
        </p:nvSpPr>
        <p:spPr>
          <a:xfrm>
            <a:off x="457200" y="418011"/>
            <a:ext cx="8686800" cy="201593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Digest </a:t>
            </a:r>
            <a:r>
              <a:rPr lang="en-US" sz="2000">
                <a:solidFill>
                  <a:schemeClr val="bg1"/>
                </a:solidFill>
              </a:rPr>
              <a:t>50.17 attracted the interest of the medieval jurists quite early on. Bulgarus wrote a commentary on D.50.17, and works in this genre appear throughout the Middle Ages and into the early modern period. Parallel developments occurred among the canonists. There is a short title on </a:t>
            </a:r>
            <a:r>
              <a:rPr lang="en-US" sz="2000" i="1" smtClean="0">
                <a:solidFill>
                  <a:schemeClr val="bg1"/>
                </a:solidFill>
              </a:rPr>
              <a:t>regulae </a:t>
            </a:r>
            <a:r>
              <a:rPr lang="en-US" sz="2000" i="1">
                <a:solidFill>
                  <a:schemeClr val="bg1"/>
                </a:solidFill>
              </a:rPr>
              <a:t>juris</a:t>
            </a:r>
            <a:r>
              <a:rPr lang="en-US" sz="2000">
                <a:solidFill>
                  <a:schemeClr val="bg1"/>
                </a:solidFill>
              </a:rPr>
              <a:t> </a:t>
            </a:r>
            <a:r>
              <a:rPr lang="en-US" sz="2000" smtClean="0">
                <a:solidFill>
                  <a:schemeClr val="bg1"/>
                </a:solidFill>
              </a:rPr>
              <a:t>(rules of law) in </a:t>
            </a:r>
            <a:r>
              <a:rPr lang="en-US" sz="2000">
                <a:solidFill>
                  <a:schemeClr val="bg1"/>
                </a:solidFill>
              </a:rPr>
              <a:t>the Decretals, and a considerably longer one in the Sext, and these too were subject to commentary</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728068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principles</a:t>
            </a:r>
            <a:r>
              <a:rPr lang="fr-FR" sz="2400"/>
              <a:t> </a:t>
            </a:r>
            <a:r>
              <a:rPr lang="en-US" sz="2400"/>
              <a:t>(cont’d)</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Maxim </a:t>
            </a:r>
            <a:r>
              <a:rPr lang="en-US" sz="2000">
                <a:solidFill>
                  <a:schemeClr val="bg1"/>
                </a:solidFill>
              </a:rPr>
              <a:t>jurisprudence does not have a very good press these days. It particularly doesn’t have a very good press in the Anglo-American world. We need to be reminded that as smart a jurist as Francis Bacon, who was an almost exact contemporary of Loisel’s, thought that a truly scientific approach to English law would involve extracting principles from the amorphous mass of case law and arranging these principles in a structured and logical fashion. His effort in this regard is interesting but odd, and like most of his works, he probably never finished it. Loisel did finish, and his work was an instant success. What it did show was that there were guiding principles in the customary law. Some of them looked very much like Roman law; some of them had probably in fact been borrowed from Roman law (the same was true of Bacon’s maxims and even those of Coke in </a:t>
            </a:r>
            <a:r>
              <a:rPr lang="en-US" sz="2000" smtClean="0">
                <a:solidFill>
                  <a:schemeClr val="bg1"/>
                </a:solidFill>
              </a:rPr>
              <a:t>England).</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1522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What  happened to Spain?</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4708981"/>
          </a:xfrm>
          <a:prstGeom prst="rect">
            <a:avLst/>
          </a:prstGeom>
        </p:spPr>
        <p:txBody>
          <a:bodyPr wrap="square">
            <a:spAutoFit/>
          </a:bodyPr>
          <a:lstStyle/>
          <a:p>
            <a:r>
              <a:rPr lang="en-US" sz="2000" smtClean="0">
                <a:solidFill>
                  <a:schemeClr val="bg1"/>
                </a:solidFill>
              </a:rPr>
              <a:t>I </a:t>
            </a:r>
            <a:r>
              <a:rPr lang="en-US" sz="2000">
                <a:solidFill>
                  <a:schemeClr val="bg1"/>
                </a:solidFill>
              </a:rPr>
              <a:t>have said that the Peace of Westphalia marked the end of Spain as the dominant European power. The hegemony passed to France which was to dominate the second half of the century under the leadership of Louis XIV. The traditional explanations of this shift have always seemed to me to be unsatisfactory. To say that Philip III and Philip IV were not the men that their respective father and grandfather were, is, of course, true, but Louis XIII was not the man that his father was either, and Louis XIV, though he certainly was a powerful personality, can hardly be given the entire credit for the age that goes under his name. Yet if one takes the explanation favored by Weber and Tawney, particularly the </a:t>
            </a:r>
            <a:r>
              <a:rPr lang="en-US" sz="2000" smtClean="0">
                <a:solidFill>
                  <a:schemeClr val="bg1"/>
                </a:solidFill>
              </a:rPr>
              <a:t>latter</a:t>
            </a:r>
            <a:r>
              <a:rPr lang="en-US" sz="2000">
                <a:solidFill>
                  <a:schemeClr val="bg1"/>
                </a:solidFill>
              </a:rPr>
              <a:t>, that Protestantism encouraged capitalism, and that the wealth generated by capitalism made it inevitable that Protestant countries would dominate the European political scene, one is hard-pressed to explain the dominance of Catholic France. A more sophisticated, multi-causal explanation would seek to combine a series of elements, more along the lines of the following:</a:t>
            </a:r>
            <a:endParaRPr lang="en-US" sz="5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principles</a:t>
            </a:r>
            <a:r>
              <a:rPr lang="fr-FR" sz="2400"/>
              <a:t> </a:t>
            </a:r>
            <a:r>
              <a:rPr lang="en-US" sz="2400"/>
              <a:t>(cont’d)</a:t>
            </a:r>
            <a:endParaRPr lang="en-US" sz="2400" i="1" dirty="0"/>
          </a:p>
        </p:txBody>
      </p:sp>
      <p:sp>
        <p:nvSpPr>
          <p:cNvPr id="8" name="TextBox 7"/>
          <p:cNvSpPr txBox="1"/>
          <p:nvPr/>
        </p:nvSpPr>
        <p:spPr>
          <a:xfrm>
            <a:off x="457200"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Part </a:t>
            </a:r>
            <a:r>
              <a:rPr lang="en-US" sz="2000">
                <a:solidFill>
                  <a:schemeClr val="bg1"/>
                </a:solidFill>
              </a:rPr>
              <a:t>of the difficulty that we have with maxim jurisprudence today probably did not concern the jurists of the 17th century. We have difficulty with maxim jurisprudence because we do not regard it as a precise solvent of cases. I’m not sure that anyone in the 17th century thought that it was. The notion that a judge can be bound by the law to reach a unique result in any given case is a product largely of the 18th and 19th </a:t>
            </a:r>
            <a:r>
              <a:rPr lang="en-US" sz="2000" smtClean="0">
                <a:solidFill>
                  <a:schemeClr val="bg1"/>
                </a:solidFill>
              </a:rPr>
              <a:t>centuries, </a:t>
            </a:r>
            <a:r>
              <a:rPr lang="en-US" sz="2000">
                <a:solidFill>
                  <a:schemeClr val="bg1"/>
                </a:solidFill>
              </a:rPr>
              <a:t>not of any earlier period. I think that the jurists of the earlier period liked maxims and brocards because they expressed central tendencies of the law, ways of organizing a mass of disorganized material, ways of creating presumptions about a result that would then admit exceptions if reasons could be found for making the exception.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377112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principles</a:t>
            </a:r>
            <a:r>
              <a:rPr lang="fr-FR" sz="2400"/>
              <a:t> </a:t>
            </a:r>
            <a:r>
              <a:rPr lang="en-US" sz="2400"/>
              <a:t>(cont’d)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other reason why today we are uncomfortable with maxim jurisprudence is that a careful study of many maxims shows that there are frequently maxims on opposite sides of the same proposition. Let me take an example from Loisel (p. XVII-7), one that touches upon one of our major institutional themes, the relationship between the tenure of land and feudal jurisdiction. In this regard French customary law had two maxims: </a:t>
            </a:r>
            <a:r>
              <a:rPr lang="en-US" sz="2000" i="1">
                <a:solidFill>
                  <a:schemeClr val="bg1"/>
                </a:solidFill>
              </a:rPr>
              <a:t>fief et justice sont tout un</a:t>
            </a:r>
            <a:r>
              <a:rPr lang="en-US" sz="2000">
                <a:solidFill>
                  <a:schemeClr val="bg1"/>
                </a:solidFill>
              </a:rPr>
              <a:t>  (“fief and justice are all one”) and </a:t>
            </a:r>
            <a:r>
              <a:rPr lang="en-US" sz="2000" i="1">
                <a:solidFill>
                  <a:schemeClr val="bg1"/>
                </a:solidFill>
              </a:rPr>
              <a:t>fief et justice n’ont rien de commun</a:t>
            </a:r>
            <a:r>
              <a:rPr lang="en-US" sz="2000">
                <a:solidFill>
                  <a:schemeClr val="bg1"/>
                </a:solidFill>
              </a:rPr>
              <a:t> (“fief and justice have nothing in common”).  Obviously, confrontation with such seemingly contradictory principles makes for thought. In a world that is seeing increasing distinctions between public and private law, the second of the two maxims sounds more like what makes sense. Remember how Bodin insisted that all jurisdiction came, at least in some sense, by delegation from the crown. Loisel avoids the contradiction by changing the </a:t>
            </a:r>
            <a:r>
              <a:rPr lang="en-US" sz="2000" smtClean="0">
                <a:solidFill>
                  <a:schemeClr val="bg1"/>
                </a:solidFill>
              </a:rPr>
              <a:t>first maxim to </a:t>
            </a:r>
            <a:r>
              <a:rPr lang="en-US" sz="2000" i="1">
                <a:solidFill>
                  <a:schemeClr val="bg1"/>
                </a:solidFill>
              </a:rPr>
              <a:t>la justice est </a:t>
            </a:r>
            <a:r>
              <a:rPr lang="en-US" sz="2000" i="1" smtClean="0">
                <a:solidFill>
                  <a:schemeClr val="bg1"/>
                </a:solidFill>
              </a:rPr>
              <a:t>patrimoniale</a:t>
            </a:r>
            <a:r>
              <a:rPr lang="en-US" sz="2000" smtClean="0">
                <a:solidFill>
                  <a:schemeClr val="bg1"/>
                </a:solidFill>
              </a:rPr>
              <a:t> (“justice is patrimonial”).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042702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principles</a:t>
            </a:r>
            <a:r>
              <a:rPr lang="fr-FR" sz="2400"/>
              <a:t> </a:t>
            </a:r>
            <a:r>
              <a:rPr lang="en-US" sz="2400"/>
              <a:t>(cont’d)</a:t>
            </a:r>
            <a:endParaRPr lang="en-US" sz="2400" i="1" dirty="0"/>
          </a:p>
        </p:txBody>
      </p:sp>
      <p:sp>
        <p:nvSpPr>
          <p:cNvPr id="8" name="TextBox 7"/>
          <p:cNvSpPr txBox="1"/>
          <p:nvPr/>
        </p:nvSpPr>
        <p:spPr>
          <a:xfrm>
            <a:off x="457200"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question is whether that principle could be reconciled with the notion that </a:t>
            </a:r>
            <a:r>
              <a:rPr lang="en-US" sz="2000" i="1">
                <a:solidFill>
                  <a:schemeClr val="bg1"/>
                </a:solidFill>
              </a:rPr>
              <a:t>fief et justice n’ont rien de commun</a:t>
            </a:r>
            <a:r>
              <a:rPr lang="en-US" sz="2000">
                <a:solidFill>
                  <a:schemeClr val="bg1"/>
                </a:solidFill>
              </a:rPr>
              <a:t>. Ultimately it was in this way: What the first maxim means, the 17th century lawyers said, as had apparently some of the medieval lawyers – it is not at all clear that this is what it meant originally – is that someone who has the right to hold a feudal court cannot separate that right from the land to which it is attached. Fief and justice are all one means that one cannot sever the justice from the fief, granting the fief to one person and the justice to another. One the other hand, fief and justice have nothing in common, one is a matter of private law, the other of public, and the king can certainly create jurisdiction independent of land-holding</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77162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principles</a:t>
            </a:r>
            <a:r>
              <a:rPr lang="fr-FR" sz="2400"/>
              <a:t> </a:t>
            </a:r>
            <a:r>
              <a:rPr lang="en-US" sz="2400"/>
              <a:t>(cont’d)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We </a:t>
            </a:r>
            <a:r>
              <a:rPr lang="en-US" sz="2000">
                <a:solidFill>
                  <a:schemeClr val="bg1"/>
                </a:solidFill>
              </a:rPr>
              <a:t>can see how it all came out in Argou’s treatment of the topic</a:t>
            </a:r>
            <a:r>
              <a:rPr lang="en-US" sz="2000" smtClean="0">
                <a:solidFill>
                  <a:schemeClr val="bg1"/>
                </a:solidFill>
              </a:rPr>
              <a:t>:</a:t>
            </a:r>
          </a:p>
          <a:p>
            <a:endParaRPr lang="en-US" sz="1000">
              <a:solidFill>
                <a:schemeClr val="bg1"/>
              </a:solidFill>
            </a:endParaRPr>
          </a:p>
          <a:p>
            <a:r>
              <a:rPr lang="en-US" sz="2000" smtClean="0">
                <a:solidFill>
                  <a:schemeClr val="bg1"/>
                </a:solidFill>
              </a:rPr>
              <a:t>“</a:t>
            </a:r>
            <a:r>
              <a:rPr lang="en-US" sz="2000">
                <a:solidFill>
                  <a:schemeClr val="bg1"/>
                </a:solidFill>
              </a:rPr>
              <a:t>The justice of lords is patrimonial in France. It gives many rights to those who possess it, but some of these rights are purely of public law, such as the nomination or provision of officers, the exercise of justice, the matters of which their officers can have cognizance</a:t>
            </a:r>
            <a:r>
              <a:rPr lang="en-US" sz="2000" smtClean="0">
                <a:solidFill>
                  <a:schemeClr val="bg1"/>
                </a:solidFill>
              </a:rPr>
              <a:t>.</a:t>
            </a:r>
          </a:p>
          <a:p>
            <a:endParaRPr lang="en-US" sz="1000">
              <a:solidFill>
                <a:schemeClr val="bg1"/>
              </a:solidFill>
            </a:endParaRPr>
          </a:p>
          <a:p>
            <a:r>
              <a:rPr lang="en-US" sz="2000" smtClean="0">
                <a:solidFill>
                  <a:schemeClr val="bg1"/>
                </a:solidFill>
              </a:rPr>
              <a:t>“</a:t>
            </a:r>
            <a:r>
              <a:rPr lang="en-US" sz="2000">
                <a:solidFill>
                  <a:schemeClr val="bg1"/>
                </a:solidFill>
              </a:rPr>
              <a:t>There are other rights purely lucrative or honorary and which can be considered as a true patrimony. Even though the lords enjoy them only by reason of the high justice which pertains to them, one can nonetheless put these rights among the rights of property.” </a:t>
            </a:r>
            <a:endParaRPr lang="en-US" sz="2000" smtClean="0">
              <a:solidFill>
                <a:schemeClr val="bg1"/>
              </a:solidFill>
            </a:endParaRPr>
          </a:p>
          <a:p>
            <a:endParaRPr lang="en-US" sz="1000">
              <a:solidFill>
                <a:schemeClr val="bg1"/>
              </a:solidFill>
            </a:endParaRPr>
          </a:p>
          <a:p>
            <a:r>
              <a:rPr lang="en-US" sz="2000" smtClean="0">
                <a:solidFill>
                  <a:schemeClr val="bg1"/>
                </a:solidFill>
              </a:rPr>
              <a:t>Just </a:t>
            </a:r>
            <a:r>
              <a:rPr lang="en-US" sz="2000">
                <a:solidFill>
                  <a:schemeClr val="bg1"/>
                </a:solidFill>
              </a:rPr>
              <a:t>in case you missed the point, the 1753 edition adds at the beginning: “All justice, royal or seigneurial, comes from the king, and is dependent on him mediately or immediately.”</a:t>
            </a:r>
          </a:p>
          <a:p>
            <a:r>
              <a:rPr lang="en-US" sz="2000" smtClean="0">
                <a:solidFill>
                  <a:schemeClr val="bg1"/>
                </a:solidFill>
              </a:rPr>
              <a:t>.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269022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a:t>
            </a:r>
            <a:r>
              <a:rPr lang="en-US" sz="2400" smtClean="0"/>
              <a:t>method: Coquille</a:t>
            </a:r>
            <a:endParaRPr lang="en-US" sz="2400" i="1" dirty="0"/>
          </a:p>
        </p:txBody>
      </p:sp>
      <p:sp>
        <p:nvSpPr>
          <p:cNvPr id="8" name="TextBox 7"/>
          <p:cNvSpPr txBox="1"/>
          <p:nvPr/>
        </p:nvSpPr>
        <p:spPr>
          <a:xfrm>
            <a:off x="457200" y="418011"/>
            <a:ext cx="8686800" cy="232371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Guy </a:t>
            </a:r>
            <a:r>
              <a:rPr lang="en-US" sz="2000">
                <a:solidFill>
                  <a:schemeClr val="bg1"/>
                </a:solidFill>
              </a:rPr>
              <a:t>Coquille, 1523-1603, was a practicing lawyer in the customary courts. All of his works were published posthumously. Nivernais, where Coquille practiced, is a small duchy located at the eastern end of the Loire plain; </a:t>
            </a:r>
            <a:r>
              <a:rPr lang="en-US" sz="2000" smtClean="0">
                <a:solidFill>
                  <a:schemeClr val="bg1"/>
                </a:solidFill>
              </a:rPr>
              <a:t>it’s </a:t>
            </a:r>
            <a:r>
              <a:rPr lang="en-US" sz="2000">
                <a:solidFill>
                  <a:schemeClr val="bg1"/>
                </a:solidFill>
              </a:rPr>
              <a:t>shown on the map on the outline.  Its custom, like that of Clermont en </a:t>
            </a:r>
            <a:r>
              <a:rPr lang="en-US" sz="2000" smtClean="0">
                <a:solidFill>
                  <a:schemeClr val="bg1"/>
                </a:solidFill>
              </a:rPr>
              <a:t>Beauvaisis, </a:t>
            </a:r>
            <a:r>
              <a:rPr lang="en-US" sz="2000">
                <a:solidFill>
                  <a:schemeClr val="bg1"/>
                </a:solidFill>
              </a:rPr>
              <a:t>about which Beaumanoir wrote so famously in the thirteenth century, would not be important were it not for the fact that Coquille wrote a commentary on it in the late 16th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4791383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a:t>
            </a:r>
            <a:r>
              <a:rPr lang="en-US" sz="2400" smtClean="0"/>
              <a:t>Coquille (</a:t>
            </a:r>
            <a:r>
              <a:rPr lang="en-US" sz="2400"/>
              <a:t>cont’d</a:t>
            </a:r>
            <a:r>
              <a:rPr lang="en-US" sz="2400" smtClean="0"/>
              <a:t>)</a:t>
            </a:r>
            <a:endParaRPr lang="en-US" sz="2400" i="1" dirty="0"/>
          </a:p>
        </p:txBody>
      </p:sp>
      <p:sp>
        <p:nvSpPr>
          <p:cNvPr id="8" name="TextBox 7"/>
          <p:cNvSpPr txBox="1"/>
          <p:nvPr/>
        </p:nvSpPr>
        <p:spPr>
          <a:xfrm>
            <a:off x="457200" y="418011"/>
            <a:ext cx="8686800" cy="6247864"/>
          </a:xfrm>
          <a:prstGeom prst="rect">
            <a:avLst/>
          </a:prstGeom>
          <a:noFill/>
        </p:spPr>
        <p:txBody>
          <a:bodyPr wrap="square">
            <a:spAutoFit/>
          </a:bodyPr>
          <a:lstStyle/>
          <a:p>
            <a:r>
              <a:rPr lang="en-US" sz="2000" smtClean="0">
                <a:solidFill>
                  <a:schemeClr val="bg1"/>
                </a:solidFill>
              </a:rPr>
              <a:t>The </a:t>
            </a:r>
            <a:r>
              <a:rPr lang="en-US" sz="2000">
                <a:solidFill>
                  <a:schemeClr val="bg1"/>
                </a:solidFill>
              </a:rPr>
              <a:t>fact that all the customs of France, some 285 of them, were homologated in the 16th century made it possible for Coquille to do the kind of exercise that we see him doing here. What makes his work interesting is that, like many of the customary lawyers of this period, Coquille went far beyond the specific custom on which he was commenting to do an exhaustive comparison of the rules of the custom of Nivernais with other customary jurisdictions and with Roman law. The results of the comparative method can be seen in the extract from Coquille in Part 17A of the </a:t>
            </a:r>
            <a:r>
              <a:rPr lang="en-US" sz="2000" i="1">
                <a:solidFill>
                  <a:schemeClr val="bg1"/>
                </a:solidFill>
              </a:rPr>
              <a:t>Mats</a:t>
            </a:r>
            <a:r>
              <a:rPr lang="en-US" sz="2000">
                <a:solidFill>
                  <a:schemeClr val="bg1"/>
                </a:solidFill>
              </a:rPr>
              <a:t>. In one sense it is quite mechanical. Once the customs had been redacted, it is a relatively simple task to lay them side by side the way he does in the title on marital property in his </a:t>
            </a:r>
            <a:r>
              <a:rPr lang="en-US" sz="2000" i="1">
                <a:solidFill>
                  <a:schemeClr val="bg1"/>
                </a:solidFill>
              </a:rPr>
              <a:t>Institutions</a:t>
            </a:r>
            <a:r>
              <a:rPr lang="en-US" sz="2000">
                <a:solidFill>
                  <a:schemeClr val="bg1"/>
                </a:solidFill>
              </a:rPr>
              <a:t> to see how the rules are similar and how they differ. But there is much more to Coquille’s effort than simply </a:t>
            </a:r>
            <a:r>
              <a:rPr lang="en-US" sz="2000" smtClean="0">
                <a:solidFill>
                  <a:schemeClr val="bg1"/>
                </a:solidFill>
              </a:rPr>
              <a:t>making the comparisons. </a:t>
            </a:r>
            <a:r>
              <a:rPr lang="en-US" sz="2000">
                <a:solidFill>
                  <a:schemeClr val="bg1"/>
                </a:solidFill>
              </a:rPr>
              <a:t>There is running throughout Coquille’s work a sense that once one makes the comparative effort one is also obliged to ask the question what is the right rule. In this way, very early on the stream that runs from the comparativists and the historians connects with that being espoused by the systematizers. If the historians never ceased to remind Frenchmen how it was that their institutions and laws had come to be the way they were, the systematizers never ceased to remind them what they could be. The comparativists, then, provided the link between the two.</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6352669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57200" y="418011"/>
            <a:ext cx="8686800" cy="5863144"/>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That </a:t>
            </a:r>
            <a:r>
              <a:rPr lang="en-US" sz="2000">
                <a:solidFill>
                  <a:schemeClr val="bg1"/>
                </a:solidFill>
              </a:rPr>
              <a:t>might suggest that the </a:t>
            </a:r>
            <a:r>
              <a:rPr lang="en-US" sz="2000" i="1">
                <a:solidFill>
                  <a:schemeClr val="bg1"/>
                </a:solidFill>
              </a:rPr>
              <a:t>ius commune</a:t>
            </a:r>
            <a:r>
              <a:rPr lang="en-US" sz="2000">
                <a:solidFill>
                  <a:schemeClr val="bg1"/>
                </a:solidFill>
              </a:rPr>
              <a:t> </a:t>
            </a:r>
            <a:r>
              <a:rPr lang="en-US" sz="2000" smtClean="0">
                <a:solidFill>
                  <a:schemeClr val="bg1"/>
                </a:solidFill>
              </a:rPr>
              <a:t>always </a:t>
            </a:r>
            <a:r>
              <a:rPr lang="en-US" sz="2000">
                <a:solidFill>
                  <a:schemeClr val="bg1"/>
                </a:solidFill>
              </a:rPr>
              <a:t>wins the day. But the </a:t>
            </a:r>
            <a:r>
              <a:rPr lang="en-US" sz="2000" i="1">
                <a:solidFill>
                  <a:schemeClr val="bg1"/>
                </a:solidFill>
              </a:rPr>
              <a:t>ius commune</a:t>
            </a:r>
            <a:r>
              <a:rPr lang="en-US" sz="2000">
                <a:solidFill>
                  <a:schemeClr val="bg1"/>
                </a:solidFill>
              </a:rPr>
              <a:t> was malleable stuff. Let us take a look at how Coquille handles the problem of when a marriage is deemed to be complete for marital property purposes </a:t>
            </a:r>
            <a:r>
              <a:rPr lang="en-US" sz="2000" smtClean="0">
                <a:solidFill>
                  <a:schemeClr val="bg1"/>
                </a:solidFill>
              </a:rPr>
              <a:t>(p</a:t>
            </a:r>
            <a:r>
              <a:rPr lang="en-US" sz="2000">
                <a:solidFill>
                  <a:schemeClr val="bg1"/>
                </a:solidFill>
              </a:rPr>
              <a:t>. XVII-3):</a:t>
            </a:r>
          </a:p>
          <a:p>
            <a:endParaRPr lang="en-US" sz="1000">
              <a:solidFill>
                <a:schemeClr val="bg1"/>
              </a:solidFill>
            </a:endParaRPr>
          </a:p>
          <a:p>
            <a:r>
              <a:rPr lang="en-US" sz="2000">
                <a:solidFill>
                  <a:schemeClr val="bg1"/>
                </a:solidFill>
              </a:rPr>
              <a:t>“A married man and woman are common, without there being any agreement, [in] movables, debts, and movable credits, made and to be made, and in conquests made during the marriage. This is said in almost all the customs of France</a:t>
            </a:r>
            <a:r>
              <a:rPr lang="en-US" sz="2000" smtClean="0">
                <a:solidFill>
                  <a:schemeClr val="bg1"/>
                </a:solidFill>
              </a:rPr>
              <a:t>.”</a:t>
            </a:r>
          </a:p>
          <a:p>
            <a:endParaRPr lang="en-US" sz="1000">
              <a:solidFill>
                <a:schemeClr val="bg1"/>
              </a:solidFill>
            </a:endParaRPr>
          </a:p>
          <a:p>
            <a:r>
              <a:rPr lang="en-US" sz="2000">
                <a:solidFill>
                  <a:schemeClr val="bg1"/>
                </a:solidFill>
              </a:rPr>
              <a:t>We begin with the basic proposition, almost all the customary jurisdictions have community property. Indeed, almost all of them have the version that is the basic version in France today, community property of moveables and acquests. The community bears the debts and has the benefit of the moveable credits. Each of the spouses keeps his or her own patrimonial land. The question is when are they married for purposes of establishing the community? We have already gotten some indication of how Coquille is going to come out on this issue by the way in which he treats the question of coverture, the contractual incapacity of married women (p. XVII-2):</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446362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31074" y="418011"/>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Here’s what Coquille has to say about when community property arises</a:t>
            </a:r>
            <a:r>
              <a:rPr lang="en-US" sz="2000" smtClean="0">
                <a:solidFill>
                  <a:schemeClr val="bg1"/>
                </a:solidFill>
              </a:rPr>
              <a:t>:</a:t>
            </a:r>
          </a:p>
          <a:p>
            <a:endParaRPr lang="en-US" sz="1000">
              <a:solidFill>
                <a:schemeClr val="bg1"/>
              </a:solidFill>
            </a:endParaRPr>
          </a:p>
          <a:p>
            <a:r>
              <a:rPr lang="en-US" sz="2000">
                <a:solidFill>
                  <a:schemeClr val="bg1"/>
                </a:solidFill>
              </a:rPr>
              <a:t>“Nivernais, concerning the rights of married people, art. 2, and in the first article, speaks of solemnization in the face of the church. Paris art. 220 speaks of from the day of the nuptial blessing. Poitou, art. 229, speaks of the nuptial blessing in the face of holy church. Nivernais in speaking of the solemnization of marriage in the face of holy church speaks with greater efficacy than Paris which speaks simply of the nuptial blessing for two reasons. The first is that the nuptial blessing can be made by the priest in a private house, or clandestinely without assembly. The second reason is that all weddings are not subject to the nuptial blessing, for second and third weddings do not receive the ceremony of blessing and blessing is there forbidden, </a:t>
            </a:r>
            <a:r>
              <a:rPr lang="en-US" sz="2000" smtClean="0">
                <a:solidFill>
                  <a:schemeClr val="bg1"/>
                </a:solidFill>
              </a:rPr>
              <a:t>[X </a:t>
            </a:r>
            <a:r>
              <a:rPr lang="en-US" sz="2000">
                <a:solidFill>
                  <a:schemeClr val="bg1"/>
                </a:solidFill>
              </a:rPr>
              <a:t>4.21.1, .</a:t>
            </a:r>
            <a:r>
              <a:rPr lang="en-US" sz="2000" smtClean="0">
                <a:solidFill>
                  <a:schemeClr val="bg1"/>
                </a:solidFill>
              </a:rPr>
              <a:t>3]. </a:t>
            </a:r>
            <a:r>
              <a:rPr lang="en-US" sz="2000">
                <a:solidFill>
                  <a:schemeClr val="bg1"/>
                </a:solidFill>
              </a:rPr>
              <a:t>And that this public ceremony is required was decided by my teacher, Mariano Socini, the younger [in two </a:t>
            </a:r>
            <a:r>
              <a:rPr lang="en-US" sz="2000" i="1">
                <a:solidFill>
                  <a:schemeClr val="bg1"/>
                </a:solidFill>
              </a:rPr>
              <a:t>consilia</a:t>
            </a:r>
            <a:r>
              <a:rPr lang="en-US" sz="2000">
                <a:solidFill>
                  <a:schemeClr val="bg1"/>
                </a:solidFill>
              </a:rPr>
              <a:t>].  And he cites [Panormitanus on the decretals (X 4.17.15)], and the same [Panormitanus] decided this in Consilium 1, vol. 1,  saying that when there are only words of the present tense, they are called sponsalia de presenti and the words “matrimony” and “husband and wife” are used if the marriage has been fully consummated. </a:t>
            </a:r>
            <a:r>
              <a:rPr lang="en-US" sz="2000" smtClean="0">
                <a:solidFill>
                  <a:schemeClr val="bg1"/>
                </a:solidFill>
              </a:rPr>
              <a:t>(cont’d on next slide)</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426563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31074"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“This </a:t>
            </a:r>
            <a:r>
              <a:rPr lang="en-US" sz="2000">
                <a:solidFill>
                  <a:schemeClr val="bg1"/>
                </a:solidFill>
              </a:rPr>
              <a:t>modification of the public ceremony ought to be general, for although the words of the present tense make the marriage according to the canon law so far as the bond of marriage is concerned, nonetheless with regard to those matters of the civil law, such as marital power, the community, and the dower, publication and ceremony is necessary, which consists not only in the ministry of the priest by the nuptial blessing but also in a grand and notable assembly of Christians in the place where Christians are accustomed to assemble, for “church” signifies both the assembly of Christians and the place where they assemble. Sens, art. 272. Auxerre, art. 190. Berry, marriages, art. 7, which speaks of deflowering or consummation as the solemnization, but Poitou and Nivernais speak more properly.”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3726004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31074" y="41801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That is to say, in Nivernais community property doesn’t arise until there are words of the present tense and solemnization of the marriage in the face of the church. The Paris custom makes it arise at the nuptial blessing. But this, C. tells us, makes no sense because in canon law a blessing can be done privately or clandestinely without assembly. </a:t>
            </a:r>
            <a:r>
              <a:rPr lang="en-US" sz="2000" smtClean="0">
                <a:solidFill>
                  <a:schemeClr val="bg1"/>
                </a:solidFill>
              </a:rPr>
              <a:t>Strikingly</a:t>
            </a:r>
            <a:r>
              <a:rPr lang="en-US" sz="2000">
                <a:solidFill>
                  <a:schemeClr val="bg1"/>
                </a:solidFill>
              </a:rPr>
              <a:t>, he does not mention the ordonnance of Blois. Rather, he relies on two </a:t>
            </a:r>
            <a:r>
              <a:rPr lang="en-US" sz="2000" i="1">
                <a:solidFill>
                  <a:schemeClr val="bg1"/>
                </a:solidFill>
              </a:rPr>
              <a:t>consilia</a:t>
            </a:r>
            <a:r>
              <a:rPr lang="en-US" sz="2000">
                <a:solidFill>
                  <a:schemeClr val="bg1"/>
                </a:solidFill>
              </a:rPr>
              <a:t> of his teacher, Mariano Socini, junior. </a:t>
            </a:r>
            <a:r>
              <a:rPr lang="en-US" sz="2000" smtClean="0">
                <a:solidFill>
                  <a:schemeClr val="bg1"/>
                </a:solidFill>
              </a:rPr>
              <a:t>He </a:t>
            </a:r>
            <a:r>
              <a:rPr lang="en-US" sz="2000">
                <a:solidFill>
                  <a:schemeClr val="bg1"/>
                </a:solidFill>
              </a:rPr>
              <a:t>also relies on one of the </a:t>
            </a:r>
            <a:r>
              <a:rPr lang="en-US" sz="2000" i="1">
                <a:solidFill>
                  <a:schemeClr val="bg1"/>
                </a:solidFill>
              </a:rPr>
              <a:t>consilia</a:t>
            </a:r>
            <a:r>
              <a:rPr lang="en-US" sz="2000">
                <a:solidFill>
                  <a:schemeClr val="bg1"/>
                </a:solidFill>
              </a:rPr>
              <a:t> of Panormitanus that we have already examined.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39829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What  happened to Spain</a:t>
            </a:r>
            <a:r>
              <a:rPr lang="en-US" sz="2400" smtClean="0"/>
              <a:t>? (</a:t>
            </a:r>
            <a:r>
              <a:rPr lang="en-US" sz="2400"/>
              <a:t>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3170099"/>
          </a:xfrm>
          <a:prstGeom prst="rect">
            <a:avLst/>
          </a:prstGeom>
        </p:spPr>
        <p:txBody>
          <a:bodyPr wrap="square">
            <a:spAutoFit/>
          </a:bodyPr>
          <a:lstStyle/>
          <a:p>
            <a:r>
              <a:rPr lang="en-US" sz="2000" smtClean="0">
                <a:solidFill>
                  <a:schemeClr val="bg1"/>
                </a:solidFill>
              </a:rPr>
              <a:t>The </a:t>
            </a:r>
            <a:r>
              <a:rPr lang="en-US" sz="2000">
                <a:solidFill>
                  <a:schemeClr val="bg1"/>
                </a:solidFill>
              </a:rPr>
              <a:t>most dramatic indication of the breakup of Spanish power came in the year 1640 when both Catalonia and Portugal rebelled. The Portuguese rebellion resulted in a separate kingdom that has lasted to this day. The Catalan rebellion, some would say, continues to this day. Dramatic as these instances are I would hesitate to say that Spain was destroyed by regionalism. Regionalism was very strong in France in the 17th century too, but France emerged as the strongest power in Europe. There is, however, this difference. In Spain effective power was always in the hands of Castilians; in France, though </a:t>
            </a:r>
            <a:r>
              <a:rPr lang="en-US" sz="2000" smtClean="0">
                <a:solidFill>
                  <a:schemeClr val="bg1"/>
                </a:solidFill>
              </a:rPr>
              <a:t>northerners </a:t>
            </a:r>
            <a:r>
              <a:rPr lang="en-US" sz="2000">
                <a:solidFill>
                  <a:schemeClr val="bg1"/>
                </a:solidFill>
              </a:rPr>
              <a:t>were dominant, men from many regions exercised power.</a:t>
            </a:r>
            <a:endParaRPr lang="en-US" sz="2000" dirty="0">
              <a:solidFill>
                <a:schemeClr val="bg1"/>
              </a:solidFill>
            </a:endParaRPr>
          </a:p>
        </p:txBody>
      </p:sp>
    </p:spTree>
    <p:extLst>
      <p:ext uri="{BB962C8B-B14F-4D97-AF65-F5344CB8AC3E}">
        <p14:creationId xmlns:p14="http://schemas.microsoft.com/office/powerpoint/2010/main" val="424448995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57200"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Now Panormitanus, you will recall, had been willing to import a requirement that for purposes of dowry there must be a </a:t>
            </a:r>
            <a:r>
              <a:rPr lang="en-US" sz="2000" i="1">
                <a:solidFill>
                  <a:schemeClr val="bg1"/>
                </a:solidFill>
              </a:rPr>
              <a:t>deductio in domum</a:t>
            </a:r>
            <a:r>
              <a:rPr lang="en-US" sz="2000">
                <a:solidFill>
                  <a:schemeClr val="bg1"/>
                </a:solidFill>
              </a:rPr>
              <a:t>; he considers, but apparently rejects, a requirement that the marriage be consummated. But what Panormitanus was concerned about was the notion that the husband had to bear the expenses of the wedding and maintaining the wife in his household. Coquille is concerned about publicity. He simply rejects the </a:t>
            </a:r>
            <a:r>
              <a:rPr lang="en-US" sz="2000" smtClean="0">
                <a:solidFill>
                  <a:schemeClr val="bg1"/>
                </a:solidFill>
              </a:rPr>
              <a:t>custom </a:t>
            </a:r>
            <a:r>
              <a:rPr lang="en-US" sz="2000">
                <a:solidFill>
                  <a:schemeClr val="bg1"/>
                </a:solidFill>
              </a:rPr>
              <a:t>that call for consummation. He sharply distinguishes the canonic requirements from the civil requirements. He does not say so, but he almost certainly goes off in this direction because it is critically important in a community property system that creditors know with whom they are dealing. Publicity is essential for community property not only for the rare instances when the a dispute arises as upon the division of the property but for the </a:t>
            </a:r>
            <a:r>
              <a:rPr lang="en-US" sz="2000" smtClean="0">
                <a:solidFill>
                  <a:schemeClr val="bg1"/>
                </a:solidFill>
              </a:rPr>
              <a:t>day-to-day </a:t>
            </a:r>
            <a:r>
              <a:rPr lang="en-US" sz="2000">
                <a:solidFill>
                  <a:schemeClr val="bg1"/>
                </a:solidFill>
              </a:rPr>
              <a:t>dealings of the community with the couple.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96759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Sometimes </a:t>
            </a:r>
            <a:r>
              <a:rPr lang="en-US" sz="2000">
                <a:solidFill>
                  <a:schemeClr val="bg1"/>
                </a:solidFill>
              </a:rPr>
              <a:t>Coquille seems to be saying that all the customs are just wrong</a:t>
            </a:r>
            <a:r>
              <a:rPr lang="en-US" sz="2000" smtClean="0">
                <a:solidFill>
                  <a:schemeClr val="bg1"/>
                </a:solidFill>
              </a:rPr>
              <a:t>:</a:t>
            </a:r>
          </a:p>
          <a:p>
            <a:endParaRPr lang="en-US" sz="1000">
              <a:solidFill>
                <a:schemeClr val="bg1"/>
              </a:solidFill>
            </a:endParaRPr>
          </a:p>
          <a:p>
            <a:r>
              <a:rPr lang="en-US" sz="2000">
                <a:solidFill>
                  <a:schemeClr val="bg1"/>
                </a:solidFill>
              </a:rPr>
              <a:t>“A married woman, after the words of present tense and solemnization of the marriage in the face of the church, is in the power of her husband and out of the power of her father, and cannot contract or go to court without the authority of her husband. Nivernais, tit. concerning the rights of married persons, ar. 1. Paris, art. 223. Poitou, art. 225. Sens, art. 111. Auxerre, art. 221. Melun, art. 213. Bourbon, art. 232. Orleans, art. 194. Troyes, art. 80. Laon, art. 19. Reims, 12.13. Blois, art. 3. Bourgogne, art. 20. None of said customs remits the nullity of the contracts which the wife makes without authority after the dissolution of the marriage, either with regard to her husband, or herself or her heirs. [Citations omitted.] </a:t>
            </a:r>
            <a:r>
              <a:rPr lang="en-US" sz="200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4660348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“This </a:t>
            </a:r>
            <a:r>
              <a:rPr lang="en-US" sz="2000">
                <a:solidFill>
                  <a:schemeClr val="bg1"/>
                </a:solidFill>
              </a:rPr>
              <a:t>decision of absolute nullity has been taken from the subtleties of the Roman law, in that an act done by a </a:t>
            </a:r>
            <a:r>
              <a:rPr lang="en-US" sz="2000" i="1">
                <a:solidFill>
                  <a:schemeClr val="bg1"/>
                </a:solidFill>
              </a:rPr>
              <a:t>filiusfamilias</a:t>
            </a:r>
            <a:r>
              <a:rPr lang="en-US" sz="2000">
                <a:solidFill>
                  <a:schemeClr val="bg1"/>
                </a:solidFill>
              </a:rPr>
              <a:t> when he is in power, remains null, even after his emancipation [citing the Digest] [D.29.1.33 (an odd cite for this proposition); D.19.6.1.2 (on point)], and so it was desired to infer the same of the wife in power of her husband. But it seems that since the power of the husband is all that renders the woman incapable of disposition that only the respect of the husband ought to make the nullity and not that the nullity be in and of itself. A woman considered in herself, who has reached the age of majority, can without difficulty make all sorts of contracts, so that her person does not carry any prohibition. Only the survival of the husband, who has the wife in his power, clouds and covers that liberty of the woman. It is therefore only in respect of the said power that there is a prohibition, which is a temporary hindrance, not inherent in the person, but being outside and causative, it ought to cease when the cause ceases.”</a:t>
            </a:r>
          </a:p>
          <a:p>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9144077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r>
              <a:rPr lang="en-US" sz="2400" smtClean="0"/>
              <a:t>)</a:t>
            </a:r>
            <a:endParaRPr lang="en-US" sz="2400" i="1" dirty="0"/>
          </a:p>
        </p:txBody>
      </p:sp>
      <p:sp>
        <p:nvSpPr>
          <p:cNvPr id="8" name="TextBox 7"/>
          <p:cNvSpPr txBox="1"/>
          <p:nvPr/>
        </p:nvSpPr>
        <p:spPr>
          <a:xfrm>
            <a:off x="457200" y="41801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All the customs that Coquille cites makes the contract of a married woman absolutely void. This means that the contract has no effect even after the death of the husband or the divorce of the couple. Coquille does not like this rule. </a:t>
            </a:r>
            <a:r>
              <a:rPr lang="en-US" sz="2000" smtClean="0">
                <a:solidFill>
                  <a:schemeClr val="bg1"/>
                </a:solidFill>
              </a:rPr>
              <a:t>He </a:t>
            </a:r>
            <a:r>
              <a:rPr lang="en-US" sz="2000">
                <a:solidFill>
                  <a:schemeClr val="bg1"/>
                </a:solidFill>
              </a:rPr>
              <a:t>doesn’t think that there as anything about being a woman that makes a woman incompetent to contract, and he cites the proposition that an unmarried woman who has reached the age of majority can contract. He also (in the next paragraph) notes that women may be sued for their delicts, that they can trade, and that they have capacity sue when there has been a separation of goods. We may speculate that C. feels that absolute incapacity does not correspond to social reality. In any event the problem is how is he going to get around the unanimous testimony of his authorities. He does it by saying that the rule was derived from Roman law. Not only that, it was derived from Roman law and it was by analogy. Therefore the authorities do not require it. The true rule, he says, is that a woman is incapacitated from contracting only in respect of the power of her husband. Take away the power and the rule ceases. It is not a personal incapacity but a relational incapacity. I’m not sure that it’s such a great argument. What is interesting is that makes it.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6290036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next issue that C. takes up is the will made by a married woman without the authority of the husband</a:t>
            </a:r>
            <a:r>
              <a:rPr lang="en-US" sz="2000" smtClean="0">
                <a:solidFill>
                  <a:schemeClr val="bg1"/>
                </a:solidFill>
              </a:rPr>
              <a:t>.</a:t>
            </a:r>
          </a:p>
          <a:p>
            <a:endParaRPr lang="en-US" sz="1000">
              <a:solidFill>
                <a:schemeClr val="bg1"/>
              </a:solidFill>
            </a:endParaRPr>
          </a:p>
          <a:p>
            <a:r>
              <a:rPr lang="en-US" sz="2000">
                <a:solidFill>
                  <a:schemeClr val="bg1"/>
                </a:solidFill>
              </a:rPr>
              <a:t>“The customs of Nivernais in the said art. 1 and Burgundy art. 20 do not permit the wife to make a will without the authority of her husband. But Poitou, art. 275, Auxerre, art. 238, Berry, concerning wills, art. 3 and Reims, art. 12, permit the married woman to make a will without the authority of her husband. In truth the will cannot and ought not be subject to the authority nor depend in any way on the will of another, so that it ought to move of the pure and entire liberty of the testator. [D.28.5.32 (on point)]. Wherefore it would seem that if the prohibition of the custom ceases, or if the husband doesn't complain, one cannot challenge the validity of a will made without the authority of the husband in those provinces where a woman is forbidden to make a will without the authority of her husband.”</a:t>
            </a:r>
          </a:p>
          <a:p>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1155504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57200" y="418011"/>
            <a:ext cx="8686800" cy="6632585"/>
          </a:xfrm>
          <a:prstGeom prst="rect">
            <a:avLst/>
          </a:prstGeom>
          <a:noFill/>
        </p:spPr>
        <p:txBody>
          <a:bodyPr wrap="square">
            <a:spAutoFit/>
          </a:bodyPr>
          <a:lstStyle/>
          <a:p>
            <a:r>
              <a:rPr lang="en-US" sz="2000" smtClean="0">
                <a:solidFill>
                  <a:schemeClr val="bg1"/>
                </a:solidFill>
              </a:rPr>
              <a:t>Here </a:t>
            </a:r>
            <a:r>
              <a:rPr lang="en-US" sz="2000">
                <a:solidFill>
                  <a:schemeClr val="bg1"/>
                </a:solidFill>
              </a:rPr>
              <a:t>C’s method is much more typical of the rest of the work. Nivernais and Burgundy require that a married woman have the consent of her husband in order to make a will. Poitou, Auxerre, Berry and Reims are to the contrary. This is the kind of conflict that comparative analysis uncovered quite quickly in dealing with 285 diverse customs. One way to resolve such a conflict would be simply to say that when in Nivernais or Burgundy get the husband’s permission and when in Poitou, Auxerre, Berry and Reims don’t. But in general that is not the way these guys thought. The question to ask is what is the “true rule.” This would suggest that we are still in a world in which there is a true rule; law is not simply a matter of the will of the legislator or even of the will of the community expressed in the homologated custom. The true rule is that a will cannot depend on the will of another. That is in the nature of a will. How does he know that? Because Roman law says so. But we don’t simply override the custom of Nivernais or Burgundy. The rule still has some force in those areas. But what we will do is limit the scope of the rule. If the custom is abolished, then the rule has no force because the </a:t>
            </a:r>
            <a:r>
              <a:rPr lang="en-US" sz="2000" i="1">
                <a:solidFill>
                  <a:schemeClr val="bg1"/>
                </a:solidFill>
              </a:rPr>
              <a:t>ius commune</a:t>
            </a:r>
            <a:r>
              <a:rPr lang="en-US" sz="2000">
                <a:solidFill>
                  <a:schemeClr val="bg1"/>
                </a:solidFill>
              </a:rPr>
              <a:t> is to the contrary. But even more important, we limit the people who can raise the objection. If the husband in Nivernais or Burgundy does not raise the objection, then no one can. A rule contrary to the </a:t>
            </a:r>
            <a:r>
              <a:rPr lang="en-US" sz="2000" i="1">
                <a:solidFill>
                  <a:schemeClr val="bg1"/>
                </a:solidFill>
              </a:rPr>
              <a:t>ius commune</a:t>
            </a:r>
            <a:r>
              <a:rPr lang="en-US" sz="2000">
                <a:solidFill>
                  <a:schemeClr val="bg1"/>
                </a:solidFill>
              </a:rPr>
              <a:t> will be held to be a kind of privilege, exercisable only by those who have been granted it.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9410397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57200" y="418011"/>
            <a:ext cx="8686800" cy="293926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There’s </a:t>
            </a:r>
            <a:r>
              <a:rPr lang="en-US" sz="2000">
                <a:solidFill>
                  <a:schemeClr val="bg1"/>
                </a:solidFill>
              </a:rPr>
              <a:t>very complicated issue involving assignments for dotal payments on p. XIV-4 of the Mats. It’s too long to read in full, and even if we did read it, I’m not sure that we could understand it, or even that I fully understand it. The important point about it is that Coquille is willing to assign a purpose for these assignments, and on the basis of this purpose to criticize the custom of Nivernais and perhaps that of Burgundy for what they do with them. American lawyers have a tendency to think that examining law from a teleological point of view is an invention of the American legal realists of the early twentieth century. I think that we can see here in the late sixteenth.</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96633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Institutes of national law: method: Coquille (cont’d)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Perhaps </a:t>
            </a:r>
            <a:r>
              <a:rPr lang="en-US" sz="2000">
                <a:solidFill>
                  <a:schemeClr val="bg1"/>
                </a:solidFill>
              </a:rPr>
              <a:t>the easiest of Coquille’s moves to see is where he makes a comparison and the comparison reveals that there is a difference among the customs. Here he has a tendency to look to the Roman law rule, the rule of the </a:t>
            </a:r>
            <a:r>
              <a:rPr lang="en-US" sz="2000" i="1">
                <a:solidFill>
                  <a:schemeClr val="bg1"/>
                </a:solidFill>
              </a:rPr>
              <a:t>ius commune</a:t>
            </a:r>
            <a:r>
              <a:rPr lang="en-US" sz="2000">
                <a:solidFill>
                  <a:schemeClr val="bg1"/>
                </a:solidFill>
              </a:rPr>
              <a:t>, and to privilege that rule. He won’t deny that the contrary custom exists but he will require that it be clearly stated and he will apply it only in those situations to which it applies. We saw basically the same techniques being used by the Italian jurists in the 15th century when they were dealing with statutes that were contrary to the </a:t>
            </a:r>
            <a:r>
              <a:rPr lang="en-US" sz="2000" i="1">
                <a:solidFill>
                  <a:schemeClr val="bg1"/>
                </a:solidFill>
              </a:rPr>
              <a:t>ius commune</a:t>
            </a:r>
            <a:r>
              <a:rPr lang="en-US" sz="2000">
                <a:solidFill>
                  <a:schemeClr val="bg1"/>
                </a:solidFill>
              </a:rPr>
              <a:t>. But Coquille’s search for principle goes further. Sometimes he will ask what the purpose of the custom is and will refuse to apply it in situations where he does not believe that its purpose applies. Again, we saw the same technique in Panormitanus’ interpretation of the statutes of the Italian city-states. Occasionally we will find an argument that the custom is just flat-out wrong, either that it contradicts higher principles or that it – this argument is usually only hinted at – that it does not correspond with social reality.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75800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What  happened to Spain? (cont’d)</a:t>
            </a:r>
            <a:endParaRPr lang="en-US" altLang="en-US" sz="2400" i="1" dirty="0"/>
          </a:p>
        </p:txBody>
      </p:sp>
      <p:sp>
        <p:nvSpPr>
          <p:cNvPr id="8" name="TextBox 7"/>
          <p:cNvSpPr txBox="1"/>
          <p:nvPr/>
        </p:nvSpPr>
        <p:spPr>
          <a:xfrm>
            <a:off x="318977" y="673769"/>
            <a:ext cx="8825023" cy="4401205"/>
          </a:xfrm>
          <a:prstGeom prst="rect">
            <a:avLst/>
          </a:prstGeom>
          <a:noFill/>
        </p:spPr>
        <p:txBody>
          <a:bodyPr wrap="square">
            <a:spAutoFit/>
          </a:bodyPr>
          <a:lstStyle/>
          <a:p>
            <a:r>
              <a:rPr lang="en-US" sz="2000" smtClean="0">
                <a:solidFill>
                  <a:schemeClr val="bg1"/>
                </a:solidFill>
              </a:rPr>
              <a:t>Economics </a:t>
            </a:r>
            <a:r>
              <a:rPr lang="en-US" sz="2000">
                <a:solidFill>
                  <a:schemeClr val="bg1"/>
                </a:solidFill>
              </a:rPr>
              <a:t>does have something to do with it. Anyone who has driven from the narrow fertile regions along the Spanish coast into the harsh high plateau that dominates the center of the country surrounding Madrid will have realized that Spain is not particularly well-endowed by nature. In this it stands in marked contrast to England, </a:t>
            </a:r>
            <a:r>
              <a:rPr lang="en-US" sz="2000" smtClean="0">
                <a:solidFill>
                  <a:schemeClr val="bg1"/>
                </a:solidFill>
              </a:rPr>
              <a:t>France, </a:t>
            </a:r>
            <a:r>
              <a:rPr lang="en-US" sz="2000">
                <a:solidFill>
                  <a:schemeClr val="bg1"/>
                </a:solidFill>
              </a:rPr>
              <a:t>and parts of Germany. Now a strong agricultural base may not be a necessary condition for economic expansion in early modern Europe – the example of the United Provinces (what we call The Netherlands) shows that it is not – but it certainly helps. Spain was able to overcome this difficulty in the second half of the 16th century by drawing on the riches of the New World. But the riches of the New World were not inexhaustible; they had to be cultivated, and Spain proved unsuccessful at doing this. Here I will buy into the Tawney-Weber thesis, at least to the extent of saying that some Protestant countries succeeded in developing a mercantile class more successfully than did </a:t>
            </a:r>
            <a:r>
              <a:rPr lang="en-US" sz="2000" smtClean="0">
                <a:solidFill>
                  <a:schemeClr val="bg1"/>
                </a:solidFill>
              </a:rPr>
              <a:t>Spain.</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What  happened to Spain? (cont’d)</a:t>
            </a:r>
            <a:endParaRPr lang="en-US" altLang="en-US" sz="2400" i="1" dirty="0"/>
          </a:p>
        </p:txBody>
      </p:sp>
      <p:sp>
        <p:nvSpPr>
          <p:cNvPr id="8" name="TextBox 7"/>
          <p:cNvSpPr txBox="1"/>
          <p:nvPr/>
        </p:nvSpPr>
        <p:spPr>
          <a:xfrm>
            <a:off x="318977" y="673769"/>
            <a:ext cx="8825023" cy="3477875"/>
          </a:xfrm>
          <a:prstGeom prst="rect">
            <a:avLst/>
          </a:prstGeom>
          <a:noFill/>
        </p:spPr>
        <p:txBody>
          <a:bodyPr wrap="square">
            <a:spAutoFit/>
          </a:bodyPr>
          <a:lstStyle/>
          <a:p>
            <a:r>
              <a:rPr lang="en-US" sz="2000" smtClean="0">
                <a:solidFill>
                  <a:schemeClr val="bg1"/>
                </a:solidFill>
              </a:rPr>
              <a:t>Having </a:t>
            </a:r>
            <a:r>
              <a:rPr lang="en-US" sz="2000">
                <a:solidFill>
                  <a:schemeClr val="bg1"/>
                </a:solidFill>
              </a:rPr>
              <a:t>said this, however, I have never seen exactly what the connection between Protestantism and capitalism is. The northern Italians were the first capitalists, and the Northern Italians, by and large, remained Catholic. That the Italian merchants were ultimately not able to keep up with those in Western Europe is largely the result of the fact that they had no access to the New World, that they were thwarted in the East by the Ottomans, and that Italian political development remained fragmented and chaotic throughout the early modern period. France did have a bourgeoisie. They were not as prominent as those in the Low Countries and not as prominent as the English were to become, but they were there, and they had been there since the Middle Ages, as they had not been in most places in Spain.</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31042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What  happened to Spain? (cont’d)</a:t>
            </a:r>
            <a:endParaRPr lang="en-US" altLang="en-US" sz="2400" i="1" dirty="0"/>
          </a:p>
        </p:txBody>
      </p:sp>
      <p:sp>
        <p:nvSpPr>
          <p:cNvPr id="8" name="TextBox 7"/>
          <p:cNvSpPr txBox="1"/>
          <p:nvPr/>
        </p:nvSpPr>
        <p:spPr>
          <a:xfrm>
            <a:off x="457200" y="673769"/>
            <a:ext cx="8686800" cy="3785652"/>
          </a:xfrm>
          <a:prstGeom prst="rect">
            <a:avLst/>
          </a:prstGeom>
          <a:noFill/>
        </p:spPr>
        <p:txBody>
          <a:bodyPr wrap="square">
            <a:spAutoFit/>
          </a:bodyPr>
          <a:lstStyle/>
          <a:p>
            <a:r>
              <a:rPr lang="en-US" sz="2000" smtClean="0">
                <a:solidFill>
                  <a:schemeClr val="bg1"/>
                </a:solidFill>
              </a:rPr>
              <a:t>Spain’s </a:t>
            </a:r>
            <a:r>
              <a:rPr lang="en-US" sz="2000">
                <a:solidFill>
                  <a:schemeClr val="bg1"/>
                </a:solidFill>
              </a:rPr>
              <a:t>most persistent problem was strategic. Her interests beyond the Iberian peninsula were widely scattered. She controlled Naples in Southern Italy, the Burgundian part of the Empire on the eastern border of France, and the Low Countries. France blocked, or could block, her route to two of these areas, the Mediterranean and a group of islands put a barrier between Spain and her access to the third. Spain could field armies in all three areas, could and did. She was engaged in fighting in the Netherlands throughout most of the second half of the 16th century and well into the 17th. She remained in control of modern Belgium into the 18th century.  But fielding armies in these places was fearsomely expensive, and exhausted an economic base that was too fragile to sustain such warfare over the course of generations.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103796</TotalTime>
  <Words>12764</Words>
  <Application>Microsoft Office PowerPoint</Application>
  <PresentationFormat>On-screen Show (4:3)</PresentationFormat>
  <Paragraphs>334</Paragraphs>
  <Slides>67</Slides>
  <Notes>66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67</vt:i4>
      </vt:variant>
    </vt:vector>
  </HeadingPairs>
  <TitlesOfParts>
    <vt:vector size="69" baseType="lpstr">
      <vt:lpstr>Arial</vt:lpstr>
      <vt:lpstr>bilder constitutionalism</vt:lpstr>
      <vt:lpstr>PowerPoint Presentation</vt:lpstr>
      <vt:lpstr>The Thirty Years War and the Peace of Westphalia</vt:lpstr>
      <vt:lpstr>The Thirty Years War and the Peace of Westphalia (cont’d)</vt:lpstr>
      <vt:lpstr>The Thirty Years War and the Peace of Westphalia (cont’d)</vt:lpstr>
      <vt:lpstr>What  happened to Spain?</vt:lpstr>
      <vt:lpstr>What  happened to Spain? (cont’d)</vt:lpstr>
      <vt:lpstr>What  happened to Spain? (cont’d)</vt:lpstr>
      <vt:lpstr>What  happened to Spain? (cont’d)</vt:lpstr>
      <vt:lpstr>What  happened to Spain? (cont’d)</vt:lpstr>
      <vt:lpstr>What  happened to Spain? (cont’d)</vt:lpstr>
      <vt:lpstr>What  happened to Spain? (cont’d)</vt:lpstr>
      <vt:lpstr>Brandenburg-Prussia</vt:lpstr>
      <vt:lpstr>Brandenburg-Prussia (cont’d)</vt:lpstr>
      <vt:lpstr>France</vt:lpstr>
      <vt:lpstr>France (cont’d)</vt:lpstr>
      <vt:lpstr>France (cont’d)</vt:lpstr>
      <vt:lpstr>France (cont’d)</vt:lpstr>
      <vt:lpstr>France (cont’d)</vt:lpstr>
      <vt:lpstr>France: institutions</vt:lpstr>
      <vt:lpstr>France: institutions (cont’d)</vt:lpstr>
      <vt:lpstr>France: institutions (cont’d)</vt:lpstr>
      <vt:lpstr>France: institutions (cont’d)</vt:lpstr>
      <vt:lpstr>17th And 18th century intellectual developments</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17th And 18th century intellectual developments (cont’d)</vt:lpstr>
      <vt:lpstr>The Institutes of national law: structure</vt:lpstr>
      <vt:lpstr>The Institutes of national law: structure (cont’d)</vt:lpstr>
      <vt:lpstr>The Institutes of national law: structure (cont’d)</vt:lpstr>
      <vt:lpstr>The Institutes of national law: structure (cont’d)</vt:lpstr>
      <vt:lpstr>The Institutes of national law: structure (cont’d)</vt:lpstr>
      <vt:lpstr>The Institutes of national law: structure (cont’d)</vt:lpstr>
      <vt:lpstr>The Institutes of national law: structure (cont’d)</vt:lpstr>
      <vt:lpstr>The Institutes of national law: structure (cont’d)</vt:lpstr>
      <vt:lpstr>The Institutes of national law: principles</vt:lpstr>
      <vt:lpstr>The Institutes of national law: principles (cont’d)</vt:lpstr>
      <vt:lpstr>The Institutes of national law: principles (cont’d)</vt:lpstr>
      <vt:lpstr>The Institutes of national law: principles (cont’d)</vt:lpstr>
      <vt:lpstr>The Institutes of national law: principles (cont’d)</vt:lpstr>
      <vt:lpstr>The Institutes of national law: principles (cont’d)</vt:lpstr>
      <vt:lpstr>The Institutes of national law: principles (cont’d)</vt:lpstr>
      <vt:lpstr>The Institutes of national law: method: Coquille</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lpstr>The Institutes of national law: method: Coquille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1349</cp:revision>
  <dcterms:created xsi:type="dcterms:W3CDTF">2007-01-08T17:13:49Z</dcterms:created>
  <dcterms:modified xsi:type="dcterms:W3CDTF">2022-03-17T18:51:37Z</dcterms:modified>
</cp:coreProperties>
</file>