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383" r:id="rId2"/>
    <p:sldId id="425" r:id="rId3"/>
    <p:sldId id="619" r:id="rId4"/>
    <p:sldId id="620" r:id="rId5"/>
    <p:sldId id="621" r:id="rId6"/>
    <p:sldId id="471" r:id="rId7"/>
    <p:sldId id="622" r:id="rId8"/>
    <p:sldId id="623" r:id="rId9"/>
    <p:sldId id="612" r:id="rId10"/>
    <p:sldId id="614" r:id="rId11"/>
    <p:sldId id="584" r:id="rId12"/>
    <p:sldId id="615" r:id="rId13"/>
    <p:sldId id="625" r:id="rId14"/>
    <p:sldId id="626" r:id="rId15"/>
    <p:sldId id="627" r:id="rId16"/>
    <p:sldId id="628" r:id="rId17"/>
    <p:sldId id="597" r:id="rId18"/>
    <p:sldId id="586" r:id="rId19"/>
    <p:sldId id="624" r:id="rId20"/>
    <p:sldId id="616" r:id="rId21"/>
    <p:sldId id="629" r:id="rId22"/>
    <p:sldId id="617" r:id="rId23"/>
    <p:sldId id="630" r:id="rId24"/>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12" autoAdjust="0"/>
    <p:restoredTop sz="89701" autoAdjust="0"/>
  </p:normalViewPr>
  <p:slideViewPr>
    <p:cSldViewPr snapToGrid="0">
      <p:cViewPr varScale="1">
        <p:scale>
          <a:sx n="98" d="100"/>
          <a:sy n="98" d="100"/>
        </p:scale>
        <p:origin x="57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2" d="100"/>
          <a:sy n="82" d="100"/>
        </p:scale>
        <p:origin x="19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4154782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39541944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13</a:t>
            </a:fld>
            <a:endParaRPr lang="en-US" altLang="en-US" dirty="0"/>
          </a:p>
        </p:txBody>
      </p:sp>
    </p:spTree>
    <p:extLst>
      <p:ext uri="{BB962C8B-B14F-4D97-AF65-F5344CB8AC3E}">
        <p14:creationId xmlns:p14="http://schemas.microsoft.com/office/powerpoint/2010/main" val="14438154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14</a:t>
            </a:fld>
            <a:endParaRPr lang="en-US" altLang="en-US" dirty="0"/>
          </a:p>
        </p:txBody>
      </p:sp>
    </p:spTree>
    <p:extLst>
      <p:ext uri="{BB962C8B-B14F-4D97-AF65-F5344CB8AC3E}">
        <p14:creationId xmlns:p14="http://schemas.microsoft.com/office/powerpoint/2010/main" val="28462543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15</a:t>
            </a:fld>
            <a:endParaRPr lang="en-US" altLang="en-US" dirty="0"/>
          </a:p>
        </p:txBody>
      </p:sp>
    </p:spTree>
    <p:extLst>
      <p:ext uri="{BB962C8B-B14F-4D97-AF65-F5344CB8AC3E}">
        <p14:creationId xmlns:p14="http://schemas.microsoft.com/office/powerpoint/2010/main" val="33411630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16</a:t>
            </a:fld>
            <a:endParaRPr lang="en-US" altLang="en-US" dirty="0"/>
          </a:p>
        </p:txBody>
      </p:sp>
    </p:spTree>
    <p:extLst>
      <p:ext uri="{BB962C8B-B14F-4D97-AF65-F5344CB8AC3E}">
        <p14:creationId xmlns:p14="http://schemas.microsoft.com/office/powerpoint/2010/main" val="13210266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17</a:t>
            </a:fld>
            <a:endParaRPr lang="en-US" altLang="en-US" dirty="0"/>
          </a:p>
        </p:txBody>
      </p:sp>
    </p:spTree>
    <p:extLst>
      <p:ext uri="{BB962C8B-B14F-4D97-AF65-F5344CB8AC3E}">
        <p14:creationId xmlns:p14="http://schemas.microsoft.com/office/powerpoint/2010/main" val="33931681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18</a:t>
            </a:fld>
            <a:endParaRPr lang="en-US" altLang="en-US" dirty="0"/>
          </a:p>
        </p:txBody>
      </p:sp>
    </p:spTree>
    <p:extLst>
      <p:ext uri="{BB962C8B-B14F-4D97-AF65-F5344CB8AC3E}">
        <p14:creationId xmlns:p14="http://schemas.microsoft.com/office/powerpoint/2010/main" val="30433539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19</a:t>
            </a:fld>
            <a:endParaRPr lang="en-US" altLang="en-US" dirty="0"/>
          </a:p>
        </p:txBody>
      </p:sp>
    </p:spTree>
    <p:extLst>
      <p:ext uri="{BB962C8B-B14F-4D97-AF65-F5344CB8AC3E}">
        <p14:creationId xmlns:p14="http://schemas.microsoft.com/office/powerpoint/2010/main" val="12474342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20</a:t>
            </a:fld>
            <a:endParaRPr lang="en-US" altLang="en-US" dirty="0"/>
          </a:p>
        </p:txBody>
      </p:sp>
    </p:spTree>
    <p:extLst>
      <p:ext uri="{BB962C8B-B14F-4D97-AF65-F5344CB8AC3E}">
        <p14:creationId xmlns:p14="http://schemas.microsoft.com/office/powerpoint/2010/main" val="3749983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29697579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21</a:t>
            </a:fld>
            <a:endParaRPr lang="en-US" altLang="en-US" dirty="0"/>
          </a:p>
        </p:txBody>
      </p:sp>
    </p:spTree>
    <p:extLst>
      <p:ext uri="{BB962C8B-B14F-4D97-AF65-F5344CB8AC3E}">
        <p14:creationId xmlns:p14="http://schemas.microsoft.com/office/powerpoint/2010/main" val="14925256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22</a:t>
            </a:fld>
            <a:endParaRPr lang="en-US" altLang="en-US" dirty="0"/>
          </a:p>
        </p:txBody>
      </p:sp>
    </p:spTree>
    <p:extLst>
      <p:ext uri="{BB962C8B-B14F-4D97-AF65-F5344CB8AC3E}">
        <p14:creationId xmlns:p14="http://schemas.microsoft.com/office/powerpoint/2010/main" val="28457346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23</a:t>
            </a:fld>
            <a:endParaRPr lang="en-US" altLang="en-US" dirty="0"/>
          </a:p>
        </p:txBody>
      </p:sp>
    </p:spTree>
    <p:extLst>
      <p:ext uri="{BB962C8B-B14F-4D97-AF65-F5344CB8AC3E}">
        <p14:creationId xmlns:p14="http://schemas.microsoft.com/office/powerpoint/2010/main" val="3577029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10113907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3167661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28583239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100557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16285408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1168087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3644824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CLH/lectures/outl01.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397565" y="1600200"/>
            <a:ext cx="840850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smtClean="0"/>
              <a:t>Continental European </a:t>
            </a:r>
            <a:r>
              <a:rPr lang="en-US" altLang="en-US" sz="2400" dirty="0"/>
              <a:t>Constitutional and Legal History:</a:t>
            </a:r>
            <a:br>
              <a:rPr lang="en-US" altLang="en-US" sz="2400" dirty="0"/>
            </a:br>
            <a:r>
              <a:rPr lang="en-US" altLang="en-US" sz="2400" dirty="0" smtClean="0"/>
              <a:t>The Legacy of the Ancient World: Christianity</a:t>
            </a:r>
            <a:r>
              <a:rPr lang="en-US" altLang="en-US" dirty="0"/>
              <a:t/>
            </a:r>
            <a:br>
              <a:rPr lang="en-US" altLang="en-US" dirty="0"/>
            </a:br>
            <a:r>
              <a:rPr lang="en-US" altLang="en-US" dirty="0"/>
              <a:t>Lecture </a:t>
            </a:r>
            <a:r>
              <a:rPr lang="en-US" altLang="en-US" dirty="0" smtClean="0"/>
              <a:t>1b</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98773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The argument of the letter to the Romans: A new law for a new covenant</a:t>
            </a:r>
            <a:r>
              <a:rPr lang="en-US" sz="2400" dirty="0" smtClean="0"/>
              <a:t>.(13:8–9, 13:1–9)</a:t>
            </a:r>
            <a:endParaRPr lang="en-US" altLang="en-US" sz="2400" dirty="0"/>
          </a:p>
        </p:txBody>
      </p:sp>
      <p:sp>
        <p:nvSpPr>
          <p:cNvPr id="8" name="TextBox 7"/>
          <p:cNvSpPr txBox="1"/>
          <p:nvPr/>
        </p:nvSpPr>
        <p:spPr>
          <a:xfrm>
            <a:off x="457200" y="1467853"/>
            <a:ext cx="8686800" cy="3477875"/>
          </a:xfrm>
          <a:prstGeom prst="rect">
            <a:avLst/>
          </a:prstGeom>
          <a:noFill/>
        </p:spPr>
        <p:txBody>
          <a:bodyPr wrap="square">
            <a:spAutoFit/>
          </a:bodyPr>
          <a:lstStyle/>
          <a:p>
            <a:pPr>
              <a:defRPr/>
            </a:pPr>
            <a:r>
              <a:rPr lang="en-US" sz="2000" dirty="0">
                <a:solidFill>
                  <a:schemeClr val="bg1"/>
                </a:solidFill>
              </a:rPr>
              <a:t>“Avoid getting into debt except the debt of mutual love. If you love your fellow men you have carried out your obligations. All the commandments . . . are summed up in this single command: You must love your neighbor as yourself.” 13:1: “You must obey the governing authorities. Since all government comes from God, the civil authorities were appointed by God, and so anyone who resists authority is rebelling against God’s decision . . . . The state is there to serve God for your benefit. If you break the law, however, you may well have fear; the bearing of the sword has its own significance. The authorities . . . carry out God’s revenge by punishing wrongdoers . . . . This is also the reason why you must pay taxes since all government officials are God’s officers . . . .”</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0086301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45834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Some themes of the letter to the Romans</a:t>
            </a:r>
            <a:endParaRPr lang="en-US" altLang="en-US" sz="2400" dirty="0"/>
          </a:p>
        </p:txBody>
      </p:sp>
      <p:sp>
        <p:nvSpPr>
          <p:cNvPr id="8" name="TextBox 7"/>
          <p:cNvSpPr txBox="1"/>
          <p:nvPr/>
        </p:nvSpPr>
        <p:spPr>
          <a:xfrm>
            <a:off x="457200" y="1163781"/>
            <a:ext cx="8063345" cy="3323987"/>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descending theory of power: “Since all government comes from God, the civil authorities were appointed by </a:t>
            </a:r>
            <a:r>
              <a:rPr lang="en-US" sz="2000" dirty="0" smtClean="0">
                <a:solidFill>
                  <a:schemeClr val="bg1"/>
                </a:solidFill>
              </a:rPr>
              <a:t>God.”</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sword imagery: “the bearing of the sword has its significance</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notion of natural law: “Pagans who never heard of the law but are led by reason to do what the law </a:t>
            </a:r>
            <a:r>
              <a:rPr lang="en-US" sz="2000" dirty="0" smtClean="0">
                <a:solidFill>
                  <a:schemeClr val="bg1"/>
                </a:solidFill>
              </a:rPr>
              <a:t>commands.”</a:t>
            </a:r>
          </a:p>
          <a:p>
            <a:pPr marL="342900" indent="-342900">
              <a:buFont typeface="Arial" panose="020B0604020202020204" pitchFamily="34" charset="0"/>
              <a:buChar char="•"/>
              <a:defRPr/>
            </a:pPr>
            <a:endParaRPr lang="en-US" sz="1000" dirty="0" smtClean="0">
              <a:solidFill>
                <a:schemeClr val="bg1"/>
              </a:solidFill>
            </a:endParaRPr>
          </a:p>
          <a:p>
            <a:pPr marL="342900" indent="-342900">
              <a:buFont typeface="Arial" panose="020B0604020202020204" pitchFamily="34" charset="0"/>
              <a:buChar char="•"/>
              <a:defRPr/>
            </a:pPr>
            <a:r>
              <a:rPr lang="en-US" sz="2000" dirty="0" smtClean="0">
                <a:solidFill>
                  <a:schemeClr val="bg1"/>
                </a:solidFill>
              </a:rPr>
              <a:t>Winnow </a:t>
            </a:r>
            <a:r>
              <a:rPr lang="en-US" sz="2000" dirty="0">
                <a:solidFill>
                  <a:schemeClr val="bg1"/>
                </a:solidFill>
              </a:rPr>
              <a:t>out the essential from the Mosaic law</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importance of authority but also freedom and equality</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multiplicity of meanings of the word “</a:t>
            </a:r>
            <a:r>
              <a:rPr lang="en-US" sz="2000" dirty="0" smtClean="0">
                <a:solidFill>
                  <a:schemeClr val="bg1"/>
                </a:solidFill>
              </a:rPr>
              <a:t>law.”</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0743553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11678"/>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Marriage: the </a:t>
            </a:r>
            <a:r>
              <a:rPr lang="en-US" sz="2400" i="1" dirty="0" smtClean="0"/>
              <a:t>logia</a:t>
            </a:r>
            <a:r>
              <a:rPr lang="en-US" sz="2400" dirty="0" smtClean="0"/>
              <a:t> on divorce</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625642" y="995339"/>
            <a:ext cx="8518358" cy="4708981"/>
          </a:xfrm>
          <a:prstGeom prst="rect">
            <a:avLst/>
          </a:prstGeom>
        </p:spPr>
        <p:txBody>
          <a:bodyPr wrap="square">
            <a:spAutoFit/>
          </a:bodyPr>
          <a:lstStyle/>
          <a:p>
            <a:pPr marL="342900" indent="-342900">
              <a:buFont typeface="Arial" panose="020B0604020202020204" pitchFamily="34" charset="0"/>
              <a:buChar char="•"/>
            </a:pPr>
            <a:r>
              <a:rPr lang="en-US" sz="2000" dirty="0">
                <a:solidFill>
                  <a:schemeClr val="bg1"/>
                </a:solidFill>
              </a:rPr>
              <a:t>Mark 10:9: “What God has united, man must not divide</a:t>
            </a:r>
            <a:r>
              <a:rPr lang="en-US" sz="2000" dirty="0" smtClean="0">
                <a:solidFill>
                  <a:schemeClr val="bg1"/>
                </a:solidFill>
              </a:rPr>
              <a:t>.”</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a:solidFill>
                  <a:schemeClr val="bg1"/>
                </a:solidFill>
              </a:rPr>
              <a:t>Mark 10:11–12: “The man who divorces his wife and marries another is guilty of adultery against her. And if a woman divorces her husband and marries another she is guilty of adultery too</a:t>
            </a:r>
            <a:r>
              <a:rPr lang="en-US" sz="2000" dirty="0" smtClean="0">
                <a:solidFill>
                  <a:schemeClr val="bg1"/>
                </a:solidFill>
              </a:rPr>
              <a:t>.”</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a:solidFill>
                  <a:schemeClr val="bg1"/>
                </a:solidFill>
              </a:rPr>
              <a:t>Luke 16:18: “Everyone who divorces his wife and marries another is guilty of adultery, and the man who marries a woman divorced by her husband commits adultery</a:t>
            </a:r>
            <a:r>
              <a:rPr lang="en-US" sz="2000" dirty="0" smtClean="0">
                <a:solidFill>
                  <a:schemeClr val="bg1"/>
                </a:solidFill>
              </a:rPr>
              <a:t>.”</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a:solidFill>
                  <a:schemeClr val="bg1"/>
                </a:solidFill>
              </a:rPr>
              <a:t>Matthew 5:32: “Everyone who divorces his wife, except for the case of fornication, makes her an adulteress; and anyone who marries a divorced woman commits adultery</a:t>
            </a:r>
            <a:r>
              <a:rPr lang="en-US" sz="2000" dirty="0" smtClean="0">
                <a:solidFill>
                  <a:schemeClr val="bg1"/>
                </a:solidFill>
              </a:rPr>
              <a:t>.”</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a:solidFill>
                  <a:schemeClr val="bg1"/>
                </a:solidFill>
              </a:rPr>
              <a:t>Matthew 19:6: “What God has united, man must not divide.”</a:t>
            </a:r>
          </a:p>
        </p:txBody>
      </p:sp>
    </p:spTree>
    <p:extLst>
      <p:ext uri="{BB962C8B-B14F-4D97-AF65-F5344CB8AC3E}">
        <p14:creationId xmlns:p14="http://schemas.microsoft.com/office/powerpoint/2010/main" val="38844902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11678"/>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Marriage: the </a:t>
            </a:r>
            <a:r>
              <a:rPr lang="en-US" sz="2400" i="1" dirty="0" smtClean="0"/>
              <a:t>logia</a:t>
            </a:r>
            <a:r>
              <a:rPr lang="en-US" sz="2400" dirty="0" smtClean="0"/>
              <a:t> on divorce (cont’d)</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625642" y="995339"/>
            <a:ext cx="8518358" cy="3170099"/>
          </a:xfrm>
          <a:prstGeom prst="rect">
            <a:avLst/>
          </a:prstGeom>
        </p:spPr>
        <p:txBody>
          <a:bodyPr wrap="square">
            <a:spAutoFit/>
          </a:bodyPr>
          <a:lstStyle/>
          <a:p>
            <a:pPr marL="342900" indent="-342900">
              <a:buFont typeface="Arial" panose="020B0604020202020204" pitchFamily="34" charset="0"/>
              <a:buChar char="•"/>
            </a:pPr>
            <a:r>
              <a:rPr lang="en-US" sz="2000" dirty="0">
                <a:solidFill>
                  <a:schemeClr val="bg1"/>
                </a:solidFill>
              </a:rPr>
              <a:t>Matthew 19:9: “The man who divorces his wife—I am not speaking of fornication—and marries another, is guilty of adultery</a:t>
            </a:r>
            <a:r>
              <a:rPr lang="en-US" sz="2000" dirty="0" smtClean="0">
                <a:solidFill>
                  <a:schemeClr val="bg1"/>
                </a:solidFill>
              </a:rPr>
              <a:t>.”</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a:solidFill>
                  <a:schemeClr val="bg1"/>
                </a:solidFill>
              </a:rPr>
              <a:t>1 Corinthians 7:10–12: “A wife must not leave her husband—or if she does leave him, she must either remain unmarried or else make it up with her husband—nor must a husband send his wife away</a:t>
            </a:r>
            <a:r>
              <a:rPr lang="en-US" sz="2000" dirty="0" smtClean="0">
                <a:solidFill>
                  <a:schemeClr val="bg1"/>
                </a:solidFill>
              </a:rPr>
              <a:t>.”</a:t>
            </a:r>
          </a:p>
          <a:p>
            <a:pPr marL="342900" indent="-342900">
              <a:buFont typeface="Arial" panose="020B0604020202020204" pitchFamily="34" charset="0"/>
              <a:buChar char="•"/>
            </a:pPr>
            <a:endParaRPr lang="en-US" sz="2000" dirty="0">
              <a:solidFill>
                <a:schemeClr val="bg1"/>
              </a:solidFill>
            </a:endParaRPr>
          </a:p>
          <a:p>
            <a:r>
              <a:rPr lang="en-US" sz="2000" dirty="0">
                <a:solidFill>
                  <a:schemeClr val="bg1"/>
                </a:solidFill>
              </a:rPr>
              <a:t>Hypothetical reconstruction of the earliest form of the more common logion: “The man who divorces his wife and marries another is guilty of adultery.”</a:t>
            </a:r>
          </a:p>
        </p:txBody>
      </p:sp>
    </p:spTree>
    <p:extLst>
      <p:ext uri="{BB962C8B-B14F-4D97-AF65-F5344CB8AC3E}">
        <p14:creationId xmlns:p14="http://schemas.microsoft.com/office/powerpoint/2010/main" val="37639682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11678"/>
            <a:ext cx="8686800" cy="45834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The </a:t>
            </a:r>
            <a:r>
              <a:rPr lang="en-US" sz="2400" i="1" dirty="0" smtClean="0"/>
              <a:t>logia</a:t>
            </a:r>
            <a:r>
              <a:rPr lang="en-US" sz="2400" dirty="0"/>
              <a:t> on divorce (cont’d): the context </a:t>
            </a:r>
            <a:r>
              <a:rPr lang="en-US" sz="2400" dirty="0" smtClean="0"/>
              <a:t>(Mt</a:t>
            </a:r>
            <a:r>
              <a:rPr lang="en-US" sz="2400" dirty="0"/>
              <a:t>. </a:t>
            </a:r>
            <a:r>
              <a:rPr lang="en-US" sz="2400" dirty="0" smtClean="0"/>
              <a:t>19:3–12)</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625642" y="995339"/>
            <a:ext cx="8518358" cy="4401205"/>
          </a:xfrm>
          <a:prstGeom prst="rect">
            <a:avLst/>
          </a:prstGeom>
        </p:spPr>
        <p:txBody>
          <a:bodyPr wrap="square">
            <a:spAutoFit/>
          </a:bodyPr>
          <a:lstStyle/>
          <a:p>
            <a:r>
              <a:rPr lang="en-US" sz="2000" baseline="30000" dirty="0">
                <a:solidFill>
                  <a:schemeClr val="bg1"/>
                </a:solidFill>
              </a:rPr>
              <a:t>3</a:t>
            </a:r>
            <a:r>
              <a:rPr lang="en-US" sz="2000" dirty="0">
                <a:solidFill>
                  <a:schemeClr val="bg1"/>
                </a:solidFill>
              </a:rPr>
              <a:t>Some Pharisees approached him, and to test him they said, “Is it against the Law for a man to divorce his wife on any pretext whatever?” </a:t>
            </a:r>
            <a:r>
              <a:rPr lang="en-US" sz="2000" baseline="30000" dirty="0">
                <a:solidFill>
                  <a:schemeClr val="bg1"/>
                </a:solidFill>
              </a:rPr>
              <a:t>4</a:t>
            </a:r>
            <a:r>
              <a:rPr lang="en-US" sz="2000" dirty="0">
                <a:solidFill>
                  <a:schemeClr val="bg1"/>
                </a:solidFill>
              </a:rPr>
              <a:t>He answered, “Have you not read that the creator from the beginning made them male and female [</a:t>
            </a:r>
            <a:r>
              <a:rPr lang="en-US" sz="2000" dirty="0" smtClean="0">
                <a:solidFill>
                  <a:schemeClr val="bg1"/>
                </a:solidFill>
              </a:rPr>
              <a:t>Gn. </a:t>
            </a:r>
            <a:r>
              <a:rPr lang="en-US" sz="2000" dirty="0">
                <a:solidFill>
                  <a:schemeClr val="bg1"/>
                </a:solidFill>
              </a:rPr>
              <a:t>1:27] </a:t>
            </a:r>
            <a:r>
              <a:rPr lang="en-US" sz="2000" baseline="30000" dirty="0">
                <a:solidFill>
                  <a:schemeClr val="bg1"/>
                </a:solidFill>
              </a:rPr>
              <a:t>5</a:t>
            </a:r>
            <a:r>
              <a:rPr lang="en-US" sz="2000" dirty="0">
                <a:solidFill>
                  <a:schemeClr val="bg1"/>
                </a:solidFill>
              </a:rPr>
              <a:t>and that he said: This is why a man must leave his father and mother, and cling to his wife, and the two become one body? [</a:t>
            </a:r>
            <a:r>
              <a:rPr lang="en-US" sz="2000" dirty="0" smtClean="0">
                <a:solidFill>
                  <a:schemeClr val="bg1"/>
                </a:solidFill>
              </a:rPr>
              <a:t>Gn. </a:t>
            </a:r>
            <a:r>
              <a:rPr lang="en-US" sz="2000" dirty="0">
                <a:solidFill>
                  <a:schemeClr val="bg1"/>
                </a:solidFill>
              </a:rPr>
              <a:t>2:24] </a:t>
            </a:r>
            <a:r>
              <a:rPr lang="en-US" sz="2000" baseline="30000" dirty="0">
                <a:solidFill>
                  <a:schemeClr val="bg1"/>
                </a:solidFill>
              </a:rPr>
              <a:t>6</a:t>
            </a:r>
            <a:r>
              <a:rPr lang="en-US" sz="2000" dirty="0">
                <a:solidFill>
                  <a:schemeClr val="bg1"/>
                </a:solidFill>
              </a:rPr>
              <a:t>They are no longer two, therefore, but one body. So then, what God has united, man must not divide</a:t>
            </a:r>
            <a:r>
              <a:rPr lang="en-US" sz="2000" dirty="0" smtClean="0">
                <a:solidFill>
                  <a:schemeClr val="bg1"/>
                </a:solidFill>
              </a:rPr>
              <a:t>.</a:t>
            </a:r>
          </a:p>
          <a:p>
            <a:endParaRPr lang="en-US" sz="2000" dirty="0">
              <a:solidFill>
                <a:schemeClr val="bg1"/>
              </a:solidFill>
            </a:endParaRPr>
          </a:p>
          <a:p>
            <a:r>
              <a:rPr lang="en-US" sz="2000" baseline="30000" dirty="0">
                <a:solidFill>
                  <a:schemeClr val="bg1"/>
                </a:solidFill>
              </a:rPr>
              <a:t>7</a:t>
            </a:r>
            <a:r>
              <a:rPr lang="en-US" sz="2000" dirty="0">
                <a:solidFill>
                  <a:schemeClr val="bg1"/>
                </a:solidFill>
              </a:rPr>
              <a:t>They said to him, “Then why did Moses command that a writ of dismissal should be given in cases of divorce?’ </a:t>
            </a:r>
            <a:r>
              <a:rPr lang="en-US" sz="2000" baseline="30000" dirty="0">
                <a:solidFill>
                  <a:schemeClr val="bg1"/>
                </a:solidFill>
              </a:rPr>
              <a:t>8</a:t>
            </a:r>
            <a:r>
              <a:rPr lang="en-US" sz="2000" dirty="0">
                <a:solidFill>
                  <a:schemeClr val="bg1"/>
                </a:solidFill>
              </a:rPr>
              <a:t>“It was because you were so unteachable’ he said “that Moses allowed you to divorce your wives, but it was not like this from the beginning. </a:t>
            </a:r>
            <a:r>
              <a:rPr lang="en-US" sz="2000" baseline="30000" dirty="0">
                <a:solidFill>
                  <a:schemeClr val="bg1"/>
                </a:solidFill>
              </a:rPr>
              <a:t>9</a:t>
            </a:r>
            <a:r>
              <a:rPr lang="en-US" sz="2000" dirty="0">
                <a:solidFill>
                  <a:schemeClr val="bg1"/>
                </a:solidFill>
              </a:rPr>
              <a:t>Now I say this to you: the man who divorces his wife—I am not speaking of fornication—and marries another, is guilty of adultery.</a:t>
            </a:r>
          </a:p>
        </p:txBody>
      </p:sp>
    </p:spTree>
    <p:extLst>
      <p:ext uri="{BB962C8B-B14F-4D97-AF65-F5344CB8AC3E}">
        <p14:creationId xmlns:p14="http://schemas.microsoft.com/office/powerpoint/2010/main" val="26773587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45834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The </a:t>
            </a:r>
            <a:r>
              <a:rPr lang="en-US" sz="2400" i="1" dirty="0" smtClean="0"/>
              <a:t>logia</a:t>
            </a:r>
            <a:r>
              <a:rPr lang="en-US" sz="2400" dirty="0"/>
              <a:t> on divorce (cont’d): </a:t>
            </a:r>
            <a:r>
              <a:rPr lang="en-US" sz="2400" dirty="0" smtClean="0"/>
              <a:t>context (Mt</a:t>
            </a:r>
            <a:r>
              <a:rPr lang="en-US" sz="2400" dirty="0"/>
              <a:t>. </a:t>
            </a:r>
            <a:r>
              <a:rPr lang="en-US" sz="2400" dirty="0" smtClean="0"/>
              <a:t>19:3–12) (cont’d)</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541421" y="754707"/>
            <a:ext cx="8518358" cy="6093976"/>
          </a:xfrm>
          <a:prstGeom prst="rect">
            <a:avLst/>
          </a:prstGeom>
        </p:spPr>
        <p:txBody>
          <a:bodyPr wrap="square">
            <a:spAutoFit/>
          </a:bodyPr>
          <a:lstStyle/>
          <a:p>
            <a:r>
              <a:rPr lang="en-US" sz="2000" baseline="30000" dirty="0">
                <a:solidFill>
                  <a:schemeClr val="bg1"/>
                </a:solidFill>
              </a:rPr>
              <a:t>10</a:t>
            </a:r>
            <a:r>
              <a:rPr lang="en-US" sz="2000" dirty="0">
                <a:solidFill>
                  <a:schemeClr val="bg1"/>
                </a:solidFill>
              </a:rPr>
              <a:t>The disciples said to him, “If that is how things are between husband and wife, it is not advisable to marry.” </a:t>
            </a:r>
            <a:r>
              <a:rPr lang="en-US" sz="2000" baseline="30000" dirty="0">
                <a:solidFill>
                  <a:schemeClr val="bg1"/>
                </a:solidFill>
              </a:rPr>
              <a:t>11</a:t>
            </a:r>
            <a:r>
              <a:rPr lang="en-US" sz="2000" dirty="0">
                <a:solidFill>
                  <a:schemeClr val="bg1"/>
                </a:solidFill>
              </a:rPr>
              <a:t>But he replied, “It is not everyone who can accept what I have said, but only those to whom it is granted. </a:t>
            </a:r>
            <a:r>
              <a:rPr lang="en-US" sz="2000" baseline="30000" dirty="0">
                <a:solidFill>
                  <a:schemeClr val="bg1"/>
                </a:solidFill>
              </a:rPr>
              <a:t>12</a:t>
            </a:r>
            <a:r>
              <a:rPr lang="en-US" sz="2000" dirty="0">
                <a:solidFill>
                  <a:schemeClr val="bg1"/>
                </a:solidFill>
              </a:rPr>
              <a:t>There are eunuchs born that way from their mother’s womb, there are eunuchs made so by men and there are eunuchs who have made themselves that way for the sake of the kingdom. Let anyone accept this who can</a:t>
            </a:r>
            <a:r>
              <a:rPr lang="en-US" sz="2000" dirty="0" smtClean="0">
                <a:solidFill>
                  <a:schemeClr val="bg1"/>
                </a:solidFill>
              </a:rPr>
              <a:t>.</a:t>
            </a:r>
          </a:p>
          <a:p>
            <a:endParaRPr lang="en-US" sz="1000" dirty="0">
              <a:solidFill>
                <a:schemeClr val="bg1"/>
              </a:solidFill>
            </a:endParaRPr>
          </a:p>
          <a:p>
            <a:r>
              <a:rPr lang="en-US" sz="2000" dirty="0">
                <a:solidFill>
                  <a:schemeClr val="bg1"/>
                </a:solidFill>
              </a:rPr>
              <a:t>Mishna Gitin </a:t>
            </a:r>
            <a:r>
              <a:rPr lang="en-US" sz="2000" dirty="0" smtClean="0">
                <a:solidFill>
                  <a:schemeClr val="bg1"/>
                </a:solidFill>
              </a:rPr>
              <a:t>9:10 (Babylonian </a:t>
            </a:r>
            <a:r>
              <a:rPr lang="en-US" sz="2000" dirty="0">
                <a:solidFill>
                  <a:schemeClr val="bg1"/>
                </a:solidFill>
              </a:rPr>
              <a:t>Talmud Gitin </a:t>
            </a:r>
            <a:r>
              <a:rPr lang="en-US" sz="2000" dirty="0" smtClean="0">
                <a:solidFill>
                  <a:schemeClr val="bg1"/>
                </a:solidFill>
              </a:rPr>
              <a:t>90a): </a:t>
            </a:r>
            <a:r>
              <a:rPr lang="en-US" sz="2000" dirty="0">
                <a:solidFill>
                  <a:schemeClr val="bg1"/>
                </a:solidFill>
              </a:rPr>
              <a:t>“The school of Shammai say: a man should not divorce his wife unless he has found her guilty of some unseemly conduct, as it says, because he hath found some unseemly thing in her. [See Deuteronomy 24:1]. The school of Hillel, however, say [that he may divorce her] even if she has merely spoilt his food, since it says, because he hath found some unseemly thing in her. R. Akiba says, [he may divorce her] even if he finds another woman more beautiful than she is, as it says, it comes to pass, if she find no favour in his eyes. </a:t>
            </a:r>
            <a:r>
              <a:rPr lang="en-US" sz="2000" dirty="0" smtClean="0">
                <a:solidFill>
                  <a:schemeClr val="bg1"/>
                </a:solidFill>
              </a:rPr>
              <a:t>Dt 24:1: “Suppose </a:t>
            </a:r>
            <a:r>
              <a:rPr lang="en-US" sz="2000" dirty="0">
                <a:solidFill>
                  <a:schemeClr val="bg1"/>
                </a:solidFill>
              </a:rPr>
              <a:t>a man enters into marriage with a woman, but she does not please him because he finds something objectionable about her, and so he writes her a certificate of divorce, puts it in her hand, and sends her out of his </a:t>
            </a:r>
            <a:r>
              <a:rPr lang="en-US" sz="2000" dirty="0" smtClean="0">
                <a:solidFill>
                  <a:schemeClr val="bg1"/>
                </a:solidFill>
              </a:rPr>
              <a:t>house.” </a:t>
            </a:r>
            <a:r>
              <a:rPr lang="en-US" sz="2000" dirty="0">
                <a:solidFill>
                  <a:schemeClr val="bg1"/>
                </a:solidFill>
              </a:rPr>
              <a:t>The Hebrew is </a:t>
            </a:r>
            <a:r>
              <a:rPr lang="en-US" sz="2000" dirty="0" smtClean="0">
                <a:solidFill>
                  <a:schemeClr val="bg1"/>
                </a:solidFill>
              </a:rPr>
              <a:t>more ambiguous</a:t>
            </a:r>
            <a:r>
              <a:rPr lang="en-US" sz="2000" dirty="0">
                <a:solidFill>
                  <a:schemeClr val="bg1"/>
                </a:solidFill>
              </a:rPr>
              <a:t>.</a:t>
            </a:r>
          </a:p>
        </p:txBody>
      </p:sp>
    </p:spTree>
    <p:extLst>
      <p:ext uri="{BB962C8B-B14F-4D97-AF65-F5344CB8AC3E}">
        <p14:creationId xmlns:p14="http://schemas.microsoft.com/office/powerpoint/2010/main" val="1328120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Marriage: Paul on divorce 1 Cor. 7:12–15 </a:t>
            </a:r>
            <a:endParaRPr lang="en-US" altLang="en-US" sz="2400" dirty="0"/>
          </a:p>
        </p:txBody>
      </p:sp>
      <p:sp>
        <p:nvSpPr>
          <p:cNvPr id="8" name="TextBox 7"/>
          <p:cNvSpPr txBox="1"/>
          <p:nvPr/>
        </p:nvSpPr>
        <p:spPr>
          <a:xfrm>
            <a:off x="457200" y="1163781"/>
            <a:ext cx="8063345" cy="1938992"/>
          </a:xfrm>
          <a:prstGeom prst="rect">
            <a:avLst/>
          </a:prstGeom>
          <a:noFill/>
        </p:spPr>
        <p:txBody>
          <a:bodyPr wrap="square">
            <a:spAutoFit/>
          </a:bodyPr>
          <a:lstStyle/>
          <a:p>
            <a:pPr>
              <a:defRPr/>
            </a:pPr>
            <a:r>
              <a:rPr lang="en-US" sz="2000" dirty="0">
                <a:solidFill>
                  <a:schemeClr val="bg1"/>
                </a:solidFill>
              </a:rPr>
              <a:t>If a brother has a wife who is an unbeliever, and she is content to live with him, he must not send her away; </a:t>
            </a:r>
            <a:r>
              <a:rPr lang="en-US" sz="2000" baseline="30000" dirty="0">
                <a:solidFill>
                  <a:schemeClr val="bg1"/>
                </a:solidFill>
              </a:rPr>
              <a:t>13</a:t>
            </a:r>
            <a:r>
              <a:rPr lang="en-US" sz="2000" dirty="0">
                <a:solidFill>
                  <a:schemeClr val="bg1"/>
                </a:solidFill>
              </a:rPr>
              <a:t>and if a woman has an unbeliever for a husband, and he is content to live with her, she must not leave him . . . . However, if the unbelieving partner does not consent, they may separate; in these circumstances, the brother or sister is not tied; God has called you to a life of peace.</a:t>
            </a:r>
            <a:endParaRPr lang="en-US" sz="1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802956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Marriage: Ephesians 5:25–33 </a:t>
            </a:r>
            <a:endParaRPr lang="en-US" altLang="en-US" sz="2400" dirty="0"/>
          </a:p>
        </p:txBody>
      </p:sp>
      <p:sp>
        <p:nvSpPr>
          <p:cNvPr id="8" name="TextBox 7"/>
          <p:cNvSpPr txBox="1"/>
          <p:nvPr/>
        </p:nvSpPr>
        <p:spPr>
          <a:xfrm>
            <a:off x="457200" y="1163781"/>
            <a:ext cx="8063345" cy="4401205"/>
          </a:xfrm>
          <a:prstGeom prst="rect">
            <a:avLst/>
          </a:prstGeom>
          <a:noFill/>
        </p:spPr>
        <p:txBody>
          <a:bodyPr wrap="square">
            <a:spAutoFit/>
          </a:bodyPr>
          <a:lstStyle/>
          <a:p>
            <a:pPr>
              <a:defRPr/>
            </a:pPr>
            <a:r>
              <a:rPr lang="en-US" sz="2000" dirty="0">
                <a:solidFill>
                  <a:schemeClr val="bg1"/>
                </a:solidFill>
              </a:rPr>
              <a:t>Husbands should love their wives just as Christ loved the Church and sacrificed himself for her to make her holy. He made her clean by washing her in water with a form of words so that when he took her to himself she would be glorious, with no speck or wrinkle or anything like that, but holy and faultless. In the same way, husbands must love their wives as they love their own bodies; for a man to love his wife is for him to love himself. A man never hates his body, but he feeds it and looks after it; and that is the way Christ treats the Church, </a:t>
            </a:r>
            <a:r>
              <a:rPr lang="en-US" sz="2000" baseline="30000" dirty="0">
                <a:solidFill>
                  <a:schemeClr val="bg1"/>
                </a:solidFill>
              </a:rPr>
              <a:t>30</a:t>
            </a:r>
            <a:r>
              <a:rPr lang="en-US" sz="2000" dirty="0">
                <a:solidFill>
                  <a:schemeClr val="bg1"/>
                </a:solidFill>
              </a:rPr>
              <a:t>because it is his body—and we are its living parts. </a:t>
            </a:r>
            <a:r>
              <a:rPr lang="en-US" sz="2000" i="1" dirty="0">
                <a:solidFill>
                  <a:schemeClr val="bg1"/>
                </a:solidFill>
              </a:rPr>
              <a:t>For this reason, a man must leave his father and mother and be joined to his wife, and the two will become one body.</a:t>
            </a:r>
            <a:r>
              <a:rPr lang="en-US" sz="2000" dirty="0">
                <a:solidFill>
                  <a:schemeClr val="bg1"/>
                </a:solidFill>
              </a:rPr>
              <a:t> [</a:t>
            </a:r>
            <a:r>
              <a:rPr lang="en-US" sz="2000" dirty="0" smtClean="0">
                <a:solidFill>
                  <a:schemeClr val="bg1"/>
                </a:solidFill>
              </a:rPr>
              <a:t>Gn. </a:t>
            </a:r>
            <a:r>
              <a:rPr lang="en-US" sz="2000" dirty="0">
                <a:solidFill>
                  <a:schemeClr val="bg1"/>
                </a:solidFill>
              </a:rPr>
              <a:t>2:24] This mystery has many implications; but I am saying it applies to Christ and the Church. </a:t>
            </a:r>
            <a:r>
              <a:rPr lang="en-US" sz="2000" baseline="30000" dirty="0">
                <a:solidFill>
                  <a:schemeClr val="bg1"/>
                </a:solidFill>
              </a:rPr>
              <a:t>33</a:t>
            </a:r>
            <a:r>
              <a:rPr lang="en-US" sz="2000" dirty="0">
                <a:solidFill>
                  <a:schemeClr val="bg1"/>
                </a:solidFill>
              </a:rPr>
              <a:t>To sum up; you too, each one of you, must love his wife as he loves himself; and let every wife respect her husband.</a:t>
            </a:r>
            <a:endParaRPr lang="en-US" sz="1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261680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41021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Two-witnesses in the Bible</a:t>
            </a:r>
            <a:endParaRPr lang="en-US" altLang="en-US" sz="2400" dirty="0"/>
          </a:p>
        </p:txBody>
      </p:sp>
      <p:sp>
        <p:nvSpPr>
          <p:cNvPr id="8" name="TextBox 7"/>
          <p:cNvSpPr txBox="1"/>
          <p:nvPr/>
        </p:nvSpPr>
        <p:spPr>
          <a:xfrm>
            <a:off x="457200" y="1067528"/>
            <a:ext cx="8686800" cy="5632311"/>
          </a:xfrm>
          <a:prstGeom prst="rect">
            <a:avLst/>
          </a:prstGeom>
          <a:noFill/>
        </p:spPr>
        <p:txBody>
          <a:bodyPr wrap="square">
            <a:spAutoFit/>
          </a:bodyPr>
          <a:lstStyle/>
          <a:p>
            <a:pPr marL="342900" indent="-342900">
              <a:buFont typeface="Arial" panose="020B0604020202020204" pitchFamily="34" charset="0"/>
              <a:buChar char="•"/>
              <a:defRPr/>
            </a:pPr>
            <a:r>
              <a:rPr lang="en-US" sz="2000" dirty="0">
                <a:solidFill>
                  <a:schemeClr val="bg1"/>
                </a:solidFill>
              </a:rPr>
              <a:t>Dt. 19:15: “A single witness will not suffice to convict anyone of a crime of any kind; </a:t>
            </a:r>
            <a:r>
              <a:rPr lang="en-US" sz="2000" i="1" dirty="0">
                <a:solidFill>
                  <a:schemeClr val="bg1"/>
                </a:solidFill>
              </a:rPr>
              <a:t>whatever the misdemeanour, the evidence of two witnesses or three is required to sustain the charge</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a:solidFill>
                  <a:schemeClr val="bg1"/>
                </a:solidFill>
              </a:rPr>
              <a:t>Mt. 18:16: “If your brother does something wrong, go and have it out with him alone, between your two selves. If he listens, you have won back your brother. If he does not listen, take one or two others along with you: </a:t>
            </a:r>
            <a:r>
              <a:rPr lang="en-US" sz="2000" i="1" dirty="0">
                <a:solidFill>
                  <a:schemeClr val="bg1"/>
                </a:solidFill>
              </a:rPr>
              <a:t>whatever the </a:t>
            </a:r>
            <a:r>
              <a:rPr lang="en-US" sz="2000" i="1" dirty="0" smtClean="0">
                <a:solidFill>
                  <a:schemeClr val="bg1"/>
                </a:solidFill>
              </a:rPr>
              <a:t>misdeamanour</a:t>
            </a:r>
            <a:r>
              <a:rPr lang="en-US" sz="2000" i="1" dirty="0">
                <a:solidFill>
                  <a:schemeClr val="bg1"/>
                </a:solidFill>
              </a:rPr>
              <a:t>, the evidence of two or three witnesses is required to sustain the charge</a:t>
            </a:r>
            <a:r>
              <a:rPr lang="en-US" sz="2000" dirty="0">
                <a:solidFill>
                  <a:schemeClr val="bg1"/>
                </a:solidFill>
              </a:rPr>
              <a:t>. But if he refuses to listen to these, report it to the community; and if he refuses to listen to the community, treat him like a gentile or a tax collector</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a:solidFill>
                  <a:schemeClr val="bg1"/>
                </a:solidFill>
              </a:rPr>
              <a:t>1 Cor. 13:1–2: This will be the third time I have confronted you. </a:t>
            </a:r>
            <a:r>
              <a:rPr lang="en-US" sz="2000" i="1" dirty="0">
                <a:solidFill>
                  <a:schemeClr val="bg1"/>
                </a:solidFill>
              </a:rPr>
              <a:t>Whatever the misdemeanour, the evidence of two or three witnesses is required to sustain the charge</a:t>
            </a:r>
            <a:r>
              <a:rPr lang="en-US" sz="2000" dirty="0">
                <a:solidFill>
                  <a:schemeClr val="bg1"/>
                </a:solidFill>
              </a:rPr>
              <a:t>. I gave you notice once, and now, though I am not with you, I give notice again, just as when I was with you for a second time, to those who sinned before, and to all others; and it is to this effect, that when I do come next time, I shall have no mercy.</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24667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41021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Two-witnesses in the Bible </a:t>
            </a:r>
            <a:r>
              <a:rPr lang="en-US" altLang="en-US" sz="2400" dirty="0" smtClean="0"/>
              <a:t>(cont’d)</a:t>
            </a:r>
            <a:endParaRPr lang="en-US" altLang="en-US" sz="2400" dirty="0"/>
          </a:p>
        </p:txBody>
      </p:sp>
      <p:sp>
        <p:nvSpPr>
          <p:cNvPr id="8" name="TextBox 7"/>
          <p:cNvSpPr txBox="1"/>
          <p:nvPr/>
        </p:nvSpPr>
        <p:spPr>
          <a:xfrm>
            <a:off x="457200" y="1332223"/>
            <a:ext cx="8686800" cy="2554545"/>
          </a:xfrm>
          <a:prstGeom prst="rect">
            <a:avLst/>
          </a:prstGeom>
          <a:noFill/>
        </p:spPr>
        <p:txBody>
          <a:bodyPr wrap="square">
            <a:spAutoFit/>
          </a:bodyPr>
          <a:lstStyle/>
          <a:p>
            <a:pPr>
              <a:defRPr/>
            </a:pPr>
            <a:r>
              <a:rPr lang="en-US" sz="2000" dirty="0">
                <a:solidFill>
                  <a:schemeClr val="bg1"/>
                </a:solidFill>
              </a:rPr>
              <a:t>As the translation shows, the italicized passages in Mt. 18:15–17 and 1 Cor. 13:1–2 are direct quotations in Greek of the Hebrew of Dt. 19:15</a:t>
            </a:r>
            <a:r>
              <a:rPr lang="en-US" sz="2000" dirty="0" smtClean="0">
                <a:solidFill>
                  <a:schemeClr val="bg1"/>
                </a:solidFill>
              </a:rPr>
              <a:t>.</a:t>
            </a:r>
          </a:p>
          <a:p>
            <a:pPr>
              <a:defRPr/>
            </a:pPr>
            <a:endParaRPr lang="en-US" sz="2000" dirty="0">
              <a:solidFill>
                <a:schemeClr val="bg1"/>
              </a:solidFill>
            </a:endParaRPr>
          </a:p>
          <a:p>
            <a:pPr>
              <a:defRPr/>
            </a:pPr>
            <a:r>
              <a:rPr lang="en-US" sz="2000" dirty="0">
                <a:solidFill>
                  <a:schemeClr val="bg1"/>
                </a:solidFill>
              </a:rPr>
              <a:t>To these should be added chapter 13 of the book of Daniel, a Greek addition to the Hebrew text, the story of Susannah and the elders, too long to quote here in full, but it’s given in full in the outline. It is a wonderful law story about how to examine witnesses.</a:t>
            </a:r>
          </a:p>
          <a:p>
            <a:pPr marL="342900" indent="-342900">
              <a:buFont typeface="Arial" panose="020B0604020202020204" pitchFamily="34" charset="0"/>
              <a:buChar cha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473039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251640"/>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Introduction</a:t>
            </a:r>
            <a:endParaRPr lang="en-US" altLang="en-US" sz="2400" dirty="0"/>
          </a:p>
        </p:txBody>
      </p:sp>
      <p:sp>
        <p:nvSpPr>
          <p:cNvPr id="8" name="TextBox 7"/>
          <p:cNvSpPr txBox="1"/>
          <p:nvPr/>
        </p:nvSpPr>
        <p:spPr>
          <a:xfrm>
            <a:off x="363682" y="1151101"/>
            <a:ext cx="8780318" cy="3477875"/>
          </a:xfrm>
          <a:prstGeom prst="rect">
            <a:avLst/>
          </a:prstGeom>
          <a:noFill/>
        </p:spPr>
        <p:txBody>
          <a:bodyPr wrap="square">
            <a:spAutoFit/>
          </a:bodyPr>
          <a:lstStyle/>
          <a:p>
            <a:pPr>
              <a:defRPr/>
            </a:pPr>
            <a:r>
              <a:rPr lang="en-US" sz="2000" dirty="0" smtClean="0">
                <a:solidFill>
                  <a:schemeClr val="bg1"/>
                </a:solidFill>
              </a:rPr>
              <a:t>Around </a:t>
            </a:r>
            <a:r>
              <a:rPr lang="en-US" sz="2000" dirty="0">
                <a:solidFill>
                  <a:schemeClr val="bg1"/>
                </a:solidFill>
              </a:rPr>
              <a:t>the year 30 of our era an obscure itinerant Galilean preacher named Jesus – the name means “the Lord saves” – was executed by the Roman authorities. After his death his followers believed that they saw him risen from the dead. By the end of the first century his followers had produced a considerable body of literature about him that we know as the New Testament. By the middle of the second century, if not before, it had become clear that this group has become a separate religion; it is not just a sect of Judaism. The New Testament is not a law book, even in the way that parts of the Hebrew Bible, the so-called Old Testament, are law books. The New Testament does, however, have some things to say about law and legal topics.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a:spLocks noChangeArrowheads="1"/>
          </p:cNvSpPr>
          <p:nvPr/>
        </p:nvSpPr>
        <p:spPr bwMode="auto">
          <a:xfrm flipV="1">
            <a:off x="-278296" y="355710"/>
            <a:ext cx="942229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“Pur avoider le stuffing del rolls ove multip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07745"/>
            <a:ext cx="8686800" cy="41021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Some key dates in the legal history of Christianity</a:t>
            </a:r>
          </a:p>
        </p:txBody>
      </p:sp>
      <p:sp>
        <p:nvSpPr>
          <p:cNvPr id="8" name="TextBox 7"/>
          <p:cNvSpPr txBox="1"/>
          <p:nvPr/>
        </p:nvSpPr>
        <p:spPr>
          <a:xfrm>
            <a:off x="457200" y="736787"/>
            <a:ext cx="8686800" cy="5709255"/>
          </a:xfrm>
          <a:prstGeom prst="rect">
            <a:avLst/>
          </a:prstGeom>
          <a:noFill/>
        </p:spPr>
        <p:txBody>
          <a:bodyPr wrap="square">
            <a:spAutoFit/>
          </a:bodyPr>
          <a:lstStyle/>
          <a:p>
            <a:pPr marL="342900" indent="-342900">
              <a:buFont typeface="Arial" panose="020B0604020202020204" pitchFamily="34" charset="0"/>
              <a:buChar char="•"/>
              <a:defRPr/>
            </a:pPr>
            <a:r>
              <a:rPr lang="en-US" sz="2000" dirty="0">
                <a:solidFill>
                  <a:schemeClr val="bg1"/>
                </a:solidFill>
              </a:rPr>
              <a:t>?30 — Crucifixion of </a:t>
            </a:r>
            <a:r>
              <a:rPr lang="en-US" sz="2000" dirty="0" smtClean="0">
                <a:solidFill>
                  <a:schemeClr val="bg1"/>
                </a:solidFill>
              </a:rPr>
              <a:t>Jesus</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a:solidFill>
                  <a:schemeClr val="bg1"/>
                </a:solidFill>
              </a:rPr>
              <a:t>67 — Traditional death of SS. Peter and </a:t>
            </a:r>
            <a:r>
              <a:rPr lang="en-US" sz="2000" dirty="0" smtClean="0">
                <a:solidFill>
                  <a:schemeClr val="bg1"/>
                </a:solidFill>
              </a:rPr>
              <a:t>Paul</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a:solidFill>
                  <a:schemeClr val="bg1"/>
                </a:solidFill>
              </a:rPr>
              <a:t>70 — First Roman destruction of </a:t>
            </a:r>
            <a:r>
              <a:rPr lang="en-US" sz="2000" dirty="0" smtClean="0">
                <a:solidFill>
                  <a:schemeClr val="bg1"/>
                </a:solidFill>
              </a:rPr>
              <a:t>Jerusalem</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a:solidFill>
                  <a:schemeClr val="bg1"/>
                </a:solidFill>
              </a:rPr>
              <a:t>c.96 — Letter of Pope Clement I to the </a:t>
            </a:r>
            <a:r>
              <a:rPr lang="en-US" sz="2000" dirty="0" smtClean="0">
                <a:solidFill>
                  <a:schemeClr val="bg1"/>
                </a:solidFill>
              </a:rPr>
              <a:t>Corinthians</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a:solidFill>
                  <a:schemeClr val="bg1"/>
                </a:solidFill>
              </a:rPr>
              <a:t>c.100 — approximate date of the last canonical books of the New Testament (though some of the epistles, e.g., 2 Peter, are almost certainly later</a:t>
            </a:r>
            <a:r>
              <a:rPr lang="en-US" sz="2000" dirty="0" smtClean="0">
                <a:solidFill>
                  <a:schemeClr val="bg1"/>
                </a:solidFill>
              </a:rPr>
              <a:t>)</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a:solidFill>
                  <a:schemeClr val="bg1"/>
                </a:solidFill>
              </a:rPr>
              <a:t>132–35 — Bar Cocheba revolt (second Roman destruction of Jerusalem</a:t>
            </a:r>
            <a:r>
              <a:rPr lang="en-US" sz="2000" dirty="0" smtClean="0">
                <a:solidFill>
                  <a:schemeClr val="bg1"/>
                </a:solidFill>
              </a:rPr>
              <a:t>)</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a:solidFill>
                  <a:schemeClr val="bg1"/>
                </a:solidFill>
              </a:rPr>
              <a:t>mid-2d century — Beginnings of the tradition of pseudo-apostolic canons known as the </a:t>
            </a:r>
            <a:r>
              <a:rPr lang="en-US" sz="2000" i="1" dirty="0">
                <a:solidFill>
                  <a:schemeClr val="bg1"/>
                </a:solidFill>
              </a:rPr>
              <a:t>didache</a:t>
            </a:r>
            <a:r>
              <a:rPr lang="en-US" sz="2000" dirty="0">
                <a:solidFill>
                  <a:schemeClr val="bg1"/>
                </a:solidFill>
              </a:rPr>
              <a:t> (teaching</a:t>
            </a:r>
            <a:r>
              <a:rPr lang="en-US" sz="2000" dirty="0" smtClean="0">
                <a:solidFill>
                  <a:schemeClr val="bg1"/>
                </a:solidFill>
              </a:rPr>
              <a:t>)</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a:solidFill>
                  <a:schemeClr val="bg1"/>
                </a:solidFill>
              </a:rPr>
              <a:t>2d century — Scattered papal letters (later called ‘decretals’) concerning heresy and </a:t>
            </a:r>
            <a:r>
              <a:rPr lang="en-US" sz="2000" dirty="0" smtClean="0">
                <a:solidFill>
                  <a:schemeClr val="bg1"/>
                </a:solidFill>
              </a:rPr>
              <a:t>discipline</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a:solidFill>
                  <a:schemeClr val="bg1"/>
                </a:solidFill>
              </a:rPr>
              <a:t>c.200 — Redaction of the Mishna at </a:t>
            </a:r>
            <a:r>
              <a:rPr lang="en-US" sz="2000" dirty="0" smtClean="0">
                <a:solidFill>
                  <a:schemeClr val="bg1"/>
                </a:solidFill>
              </a:rPr>
              <a:t>Jamnia</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a:solidFill>
                  <a:schemeClr val="bg1"/>
                </a:solidFill>
              </a:rPr>
              <a:t>3d century — Continues papal letters concerning heresy and discipline</a:t>
            </a:r>
          </a:p>
          <a:p>
            <a:pPr marL="342900" indent="-342900">
              <a:buFont typeface="Arial" panose="020B0604020202020204" pitchFamily="34" charset="0"/>
              <a:buChar cha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079438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88290"/>
            <a:ext cx="8686800" cy="41021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Some key dates in the legal history of </a:t>
            </a:r>
            <a:r>
              <a:rPr lang="en-US" altLang="en-US" sz="2400" dirty="0" smtClean="0"/>
              <a:t>Christianity (cont’d)</a:t>
            </a:r>
            <a:endParaRPr lang="en-US" altLang="en-US" sz="2400" dirty="0"/>
          </a:p>
        </p:txBody>
      </p:sp>
      <p:sp>
        <p:nvSpPr>
          <p:cNvPr id="8" name="TextBox 7"/>
          <p:cNvSpPr txBox="1"/>
          <p:nvPr/>
        </p:nvSpPr>
        <p:spPr>
          <a:xfrm>
            <a:off x="457200" y="598507"/>
            <a:ext cx="8686800" cy="5709255"/>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3d </a:t>
            </a:r>
            <a:r>
              <a:rPr lang="en-US" sz="2000" dirty="0">
                <a:solidFill>
                  <a:schemeClr val="bg1"/>
                </a:solidFill>
              </a:rPr>
              <a:t>century — Earliest known local councils or synods (deal with Easter date, baptism conferred by heretics, those lapsed during persecutions, bishops suspected of heresy or irregularly promoted</a:t>
            </a:r>
            <a:r>
              <a:rPr lang="en-US" sz="2000" dirty="0" smtClean="0">
                <a:solidFill>
                  <a:schemeClr val="bg1"/>
                </a:solidFill>
              </a:rPr>
              <a:t>)</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a:solidFill>
                  <a:schemeClr val="bg1"/>
                </a:solidFill>
              </a:rPr>
              <a:t>312 — Edict of Milan (toleration of Christianity</a:t>
            </a:r>
            <a:r>
              <a:rPr lang="en-US" sz="2000" dirty="0" smtClean="0">
                <a:solidFill>
                  <a:schemeClr val="bg1"/>
                </a:solidFill>
              </a:rPr>
              <a:t>)</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a:solidFill>
                  <a:schemeClr val="bg1"/>
                </a:solidFill>
              </a:rPr>
              <a:t>325 — Council of Nicaea (condemns Arius: Christ ‘of same substance’ as God the Father; disciplinary canons</a:t>
            </a:r>
            <a:r>
              <a:rPr lang="en-US" sz="2000" dirty="0" smtClean="0">
                <a:solidFill>
                  <a:schemeClr val="bg1"/>
                </a:solidFill>
              </a:rPr>
              <a:t>)</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a:solidFill>
                  <a:schemeClr val="bg1"/>
                </a:solidFill>
              </a:rPr>
              <a:t>366–384, 384–399 — ‘Decretal’ letters of Popes Damasus and </a:t>
            </a:r>
            <a:r>
              <a:rPr lang="en-US" sz="2000" dirty="0" smtClean="0">
                <a:solidFill>
                  <a:schemeClr val="bg1"/>
                </a:solidFill>
              </a:rPr>
              <a:t>Siricius</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a:solidFill>
                  <a:schemeClr val="bg1"/>
                </a:solidFill>
              </a:rPr>
              <a:t>381 — Council of Constantinople I (confirmation of Nicaea; canons</a:t>
            </a:r>
            <a:r>
              <a:rPr lang="en-US" sz="2000" dirty="0" smtClean="0">
                <a:solidFill>
                  <a:schemeClr val="bg1"/>
                </a:solidFill>
              </a:rPr>
              <a:t>)</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a:solidFill>
                  <a:schemeClr val="bg1"/>
                </a:solidFill>
              </a:rPr>
              <a:t>431 — Council of Ephesus (condemns Nestorius: Mary is ‘Mother of God</a:t>
            </a:r>
            <a:r>
              <a:rPr lang="en-US" sz="2000" dirty="0" smtClean="0">
                <a:solidFill>
                  <a:schemeClr val="bg1"/>
                </a:solidFill>
              </a:rPr>
              <a:t>’)</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a:solidFill>
                  <a:schemeClr val="bg1"/>
                </a:solidFill>
              </a:rPr>
              <a:t>440–61 — Decretal letters of Pope Leo the </a:t>
            </a:r>
            <a:r>
              <a:rPr lang="en-US" sz="2000" dirty="0" smtClean="0">
                <a:solidFill>
                  <a:schemeClr val="bg1"/>
                </a:solidFill>
              </a:rPr>
              <a:t>Great</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a:solidFill>
                  <a:schemeClr val="bg1"/>
                </a:solidFill>
              </a:rPr>
              <a:t>451 — Council of Chalcedon (condemns monophysites: Christ has 2 natures</a:t>
            </a:r>
            <a:r>
              <a:rPr lang="en-US" sz="2000" dirty="0" smtClean="0">
                <a:solidFill>
                  <a:schemeClr val="bg1"/>
                </a:solidFill>
              </a:rPr>
              <a:t>)</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a:solidFill>
                  <a:schemeClr val="bg1"/>
                </a:solidFill>
              </a:rPr>
              <a:t>4th &amp; 5th centuries — Many Western local councils (Rome, Gaul, Spain, Africa) promulgate canons on an ever-wider range of </a:t>
            </a:r>
            <a:r>
              <a:rPr lang="en-US" sz="2000" dirty="0" smtClean="0">
                <a:solidFill>
                  <a:schemeClr val="bg1"/>
                </a:solidFill>
              </a:rPr>
              <a:t>topics</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a:solidFill>
                  <a:schemeClr val="bg1"/>
                </a:solidFill>
              </a:rPr>
              <a:t>c.500 — Redaction of the Talmud (in Babylon and Jerusalem)</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3571569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48240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A romp through the early legal history of Christianity</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200" y="1130969"/>
            <a:ext cx="8518358" cy="5940088"/>
          </a:xfrm>
          <a:prstGeom prst="rect">
            <a:avLst/>
          </a:prstGeom>
        </p:spPr>
        <p:txBody>
          <a:bodyPr wrap="square">
            <a:spAutoFit/>
          </a:bodyPr>
          <a:lstStyle/>
          <a:p>
            <a:pPr marL="342900" indent="-342900">
              <a:buFont typeface="Arial" panose="020B0604020202020204" pitchFamily="34" charset="0"/>
              <a:buChar char="•"/>
            </a:pPr>
            <a:r>
              <a:rPr lang="en-US" sz="2000" dirty="0" smtClean="0">
                <a:solidFill>
                  <a:schemeClr val="bg1"/>
                </a:solidFill>
              </a:rPr>
              <a:t>The </a:t>
            </a:r>
            <a:r>
              <a:rPr lang="en-US" sz="2000" dirty="0">
                <a:solidFill>
                  <a:schemeClr val="bg1"/>
                </a:solidFill>
              </a:rPr>
              <a:t>relative absence of law in Christian writing of the apostolic </a:t>
            </a:r>
            <a:r>
              <a:rPr lang="en-US" sz="2000" dirty="0" smtClean="0">
                <a:solidFill>
                  <a:schemeClr val="bg1"/>
                </a:solidFill>
              </a:rPr>
              <a:t>period</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smtClean="0">
                <a:solidFill>
                  <a:schemeClr val="bg1"/>
                </a:solidFill>
              </a:rPr>
              <a:t>A </a:t>
            </a:r>
            <a:r>
              <a:rPr lang="en-US" sz="2000" dirty="0">
                <a:solidFill>
                  <a:schemeClr val="bg1"/>
                </a:solidFill>
              </a:rPr>
              <a:t>streak of antinomianism</a:t>
            </a:r>
            <a:r>
              <a:rPr lang="en-US" sz="2000" dirty="0" smtClean="0">
                <a:solidFill>
                  <a:schemeClr val="bg1"/>
                </a:solidFill>
              </a:rPr>
              <a:t>?</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smtClean="0">
                <a:solidFill>
                  <a:schemeClr val="bg1"/>
                </a:solidFill>
              </a:rPr>
              <a:t>The </a:t>
            </a:r>
            <a:r>
              <a:rPr lang="en-US" sz="2000" dirty="0">
                <a:solidFill>
                  <a:schemeClr val="bg1"/>
                </a:solidFill>
              </a:rPr>
              <a:t>importance of the letter to the Romans in this </a:t>
            </a:r>
            <a:r>
              <a:rPr lang="en-US" sz="2000" dirty="0" smtClean="0">
                <a:solidFill>
                  <a:schemeClr val="bg1"/>
                </a:solidFill>
              </a:rPr>
              <a:t>regard</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smtClean="0">
                <a:solidFill>
                  <a:schemeClr val="bg1"/>
                </a:solidFill>
              </a:rPr>
              <a:t>The </a:t>
            </a:r>
            <a:r>
              <a:rPr lang="en-US" sz="2000" dirty="0">
                <a:solidFill>
                  <a:schemeClr val="bg1"/>
                </a:solidFill>
              </a:rPr>
              <a:t>‘council of Jerusalem’ (Acts 15; Galatians 2</a:t>
            </a:r>
            <a:r>
              <a:rPr lang="en-US" sz="2000" dirty="0" smtClean="0">
                <a:solidFill>
                  <a:schemeClr val="bg1"/>
                </a:solidFill>
              </a:rPr>
              <a:t>)</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smtClean="0">
                <a:solidFill>
                  <a:schemeClr val="bg1"/>
                </a:solidFill>
              </a:rPr>
              <a:t>Why </a:t>
            </a:r>
            <a:r>
              <a:rPr lang="en-US" sz="2000" dirty="0">
                <a:solidFill>
                  <a:schemeClr val="bg1"/>
                </a:solidFill>
              </a:rPr>
              <a:t>this seeming absence of law</a:t>
            </a:r>
            <a:r>
              <a:rPr lang="en-US" sz="2000" dirty="0" smtClean="0">
                <a:solidFill>
                  <a:schemeClr val="bg1"/>
                </a:solidFill>
              </a:rPr>
              <a:t>?</a:t>
            </a:r>
          </a:p>
          <a:p>
            <a:pPr marL="342900" indent="-342900">
              <a:buFont typeface="Arial" panose="020B0604020202020204" pitchFamily="34" charset="0"/>
              <a:buChar char="•"/>
            </a:pPr>
            <a:endParaRPr lang="en-US" sz="2000" dirty="0">
              <a:solidFill>
                <a:schemeClr val="bg1"/>
              </a:solidFill>
            </a:endParaRPr>
          </a:p>
          <a:p>
            <a:pPr marL="800100" lvl="1" indent="-342900">
              <a:buFont typeface="Arial" panose="020B0604020202020204" pitchFamily="34" charset="0"/>
              <a:buChar char="•"/>
            </a:pPr>
            <a:r>
              <a:rPr lang="en-US" sz="2000" dirty="0" smtClean="0">
                <a:solidFill>
                  <a:schemeClr val="bg1"/>
                </a:solidFill>
              </a:rPr>
              <a:t>Jesus </a:t>
            </a:r>
            <a:r>
              <a:rPr lang="en-US" sz="2000" dirty="0">
                <a:solidFill>
                  <a:schemeClr val="bg1"/>
                </a:solidFill>
              </a:rPr>
              <a:t>in opposition to the legalism of the </a:t>
            </a:r>
            <a:r>
              <a:rPr lang="en-US" sz="2000" dirty="0" smtClean="0">
                <a:solidFill>
                  <a:schemeClr val="bg1"/>
                </a:solidFill>
              </a:rPr>
              <a:t>Pharisees</a:t>
            </a:r>
          </a:p>
          <a:p>
            <a:pPr marL="800100" lvl="1" indent="-342900">
              <a:buFont typeface="Arial" panose="020B0604020202020204" pitchFamily="34" charset="0"/>
              <a:buChar char="•"/>
            </a:pPr>
            <a:endParaRPr lang="en-US" sz="2000" dirty="0">
              <a:solidFill>
                <a:schemeClr val="bg1"/>
              </a:solidFill>
            </a:endParaRPr>
          </a:p>
          <a:p>
            <a:pPr marL="800100" lvl="1" indent="-342900">
              <a:buFont typeface="Arial" panose="020B0604020202020204" pitchFamily="34" charset="0"/>
              <a:buChar char="•"/>
            </a:pPr>
            <a:r>
              <a:rPr lang="en-US" sz="2000" dirty="0" smtClean="0">
                <a:solidFill>
                  <a:schemeClr val="bg1"/>
                </a:solidFill>
              </a:rPr>
              <a:t>Our </a:t>
            </a:r>
            <a:r>
              <a:rPr lang="en-US" sz="2000" dirty="0">
                <a:solidFill>
                  <a:schemeClr val="bg1"/>
                </a:solidFill>
              </a:rPr>
              <a:t>own preconceptions of what law ought to be like: herewith of </a:t>
            </a:r>
            <a:r>
              <a:rPr lang="en-US" sz="2000" i="1" dirty="0">
                <a:solidFill>
                  <a:schemeClr val="bg1"/>
                </a:solidFill>
              </a:rPr>
              <a:t>kerygma</a:t>
            </a:r>
            <a:r>
              <a:rPr lang="en-US" sz="2000" dirty="0">
                <a:solidFill>
                  <a:schemeClr val="bg1"/>
                </a:solidFill>
              </a:rPr>
              <a:t> and </a:t>
            </a:r>
            <a:r>
              <a:rPr lang="en-US" sz="2000" i="1" dirty="0" smtClean="0">
                <a:solidFill>
                  <a:schemeClr val="bg1"/>
                </a:solidFill>
              </a:rPr>
              <a:t>didache</a:t>
            </a:r>
          </a:p>
          <a:p>
            <a:pPr marL="800100" lvl="1" indent="-342900">
              <a:buFont typeface="Arial" panose="020B0604020202020204" pitchFamily="34" charset="0"/>
              <a:buChar char="•"/>
            </a:pPr>
            <a:endParaRPr lang="en-US" sz="2000" i="1" dirty="0">
              <a:solidFill>
                <a:schemeClr val="bg1"/>
              </a:solidFill>
            </a:endParaRPr>
          </a:p>
          <a:p>
            <a:pPr marL="800100" lvl="1" indent="-342900">
              <a:buFont typeface="Arial" panose="020B0604020202020204" pitchFamily="34" charset="0"/>
              <a:buChar char="•"/>
            </a:pPr>
            <a:r>
              <a:rPr lang="en-US" sz="2000" dirty="0" smtClean="0">
                <a:solidFill>
                  <a:schemeClr val="bg1"/>
                </a:solidFill>
              </a:rPr>
              <a:t>The </a:t>
            </a:r>
            <a:r>
              <a:rPr lang="en-US" sz="2000" dirty="0">
                <a:solidFill>
                  <a:schemeClr val="bg1"/>
                </a:solidFill>
              </a:rPr>
              <a:t>mission to the </a:t>
            </a:r>
            <a:r>
              <a:rPr lang="en-US" sz="2000" dirty="0" smtClean="0">
                <a:solidFill>
                  <a:schemeClr val="bg1"/>
                </a:solidFill>
              </a:rPr>
              <a:t>gentiles</a:t>
            </a:r>
          </a:p>
          <a:p>
            <a:pPr marL="800100" lvl="1" indent="-342900">
              <a:buFont typeface="Arial" panose="020B0604020202020204" pitchFamily="34" charset="0"/>
              <a:buChar char="•"/>
            </a:pPr>
            <a:endParaRPr lang="en-US" sz="2000" dirty="0">
              <a:solidFill>
                <a:schemeClr val="bg1"/>
              </a:solidFill>
            </a:endParaRPr>
          </a:p>
          <a:p>
            <a:pPr marL="800100" lvl="1" indent="-342900">
              <a:buFont typeface="Arial" panose="020B0604020202020204" pitchFamily="34" charset="0"/>
              <a:buChar char="•"/>
            </a:pPr>
            <a:r>
              <a:rPr lang="en-US" sz="2000" dirty="0" smtClean="0">
                <a:solidFill>
                  <a:schemeClr val="bg1"/>
                </a:solidFill>
              </a:rPr>
              <a:t>Preservation </a:t>
            </a:r>
            <a:r>
              <a:rPr lang="en-US" sz="2000" dirty="0">
                <a:solidFill>
                  <a:schemeClr val="bg1"/>
                </a:solidFill>
              </a:rPr>
              <a:t>of unity, the concept of </a:t>
            </a:r>
            <a:r>
              <a:rPr lang="en-US" sz="2000" i="1" dirty="0">
                <a:solidFill>
                  <a:schemeClr val="bg1"/>
                </a:solidFill>
              </a:rPr>
              <a:t>koinonia</a:t>
            </a:r>
          </a:p>
          <a:p>
            <a:r>
              <a:rPr lang="en-US" sz="2000" dirty="0" smtClean="0">
                <a:solidFill>
                  <a:schemeClr val="bg1"/>
                </a:solidFill>
              </a:rPr>
              <a:t>.</a:t>
            </a:r>
            <a:endParaRPr lang="en-US" sz="2000" dirty="0">
              <a:solidFill>
                <a:schemeClr val="bg1"/>
              </a:solidFill>
            </a:endParaRPr>
          </a:p>
        </p:txBody>
      </p:sp>
    </p:spTree>
    <p:extLst>
      <p:ext uri="{BB962C8B-B14F-4D97-AF65-F5344CB8AC3E}">
        <p14:creationId xmlns:p14="http://schemas.microsoft.com/office/powerpoint/2010/main" val="4308699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48240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A romp through the early legal history of Christianity (cont’d)</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200" y="1130969"/>
            <a:ext cx="8518358" cy="2862322"/>
          </a:xfrm>
          <a:prstGeom prst="rect">
            <a:avLst/>
          </a:prstGeom>
        </p:spPr>
        <p:txBody>
          <a:bodyPr wrap="square">
            <a:spAutoFit/>
          </a:bodyPr>
          <a:lstStyle/>
          <a:p>
            <a:pPr marL="342900" indent="-342900">
              <a:buFont typeface="Arial" panose="020B0604020202020204" pitchFamily="34" charset="0"/>
              <a:buChar char="•"/>
            </a:pPr>
            <a:r>
              <a:rPr lang="en-US" sz="2000" dirty="0" smtClean="0">
                <a:solidFill>
                  <a:schemeClr val="bg1"/>
                </a:solidFill>
              </a:rPr>
              <a:t>Diverse </a:t>
            </a:r>
            <a:r>
              <a:rPr lang="en-US" sz="2000" dirty="0">
                <a:solidFill>
                  <a:schemeClr val="bg1"/>
                </a:solidFill>
              </a:rPr>
              <a:t>ministries become pope, patriarch, bishops, priests, deacons, etc</a:t>
            </a:r>
            <a:r>
              <a:rPr lang="en-US" sz="2000" dirty="0" smtClean="0">
                <a:solidFill>
                  <a:schemeClr val="bg1"/>
                </a:solidFill>
              </a:rPr>
              <a:t>.</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smtClean="0">
                <a:solidFill>
                  <a:schemeClr val="bg1"/>
                </a:solidFill>
              </a:rPr>
              <a:t>What </a:t>
            </a:r>
            <a:r>
              <a:rPr lang="en-US" sz="2000" dirty="0">
                <a:solidFill>
                  <a:schemeClr val="bg1"/>
                </a:solidFill>
              </a:rPr>
              <a:t>happens to all of this in the fourth century? The role of councils and decretals</a:t>
            </a:r>
            <a:r>
              <a:rPr lang="en-US" sz="2000" dirty="0" smtClean="0">
                <a:solidFill>
                  <a:schemeClr val="bg1"/>
                </a:solidFill>
              </a:rPr>
              <a:t>.</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smtClean="0">
                <a:solidFill>
                  <a:schemeClr val="bg1"/>
                </a:solidFill>
              </a:rPr>
              <a:t>Are </a:t>
            </a:r>
            <a:r>
              <a:rPr lang="en-US" sz="2000" dirty="0">
                <a:solidFill>
                  <a:schemeClr val="bg1"/>
                </a:solidFill>
              </a:rPr>
              <a:t>we asking too much of law</a:t>
            </a:r>
            <a:r>
              <a:rPr lang="en-US" sz="2000" dirty="0" smtClean="0">
                <a:solidFill>
                  <a:schemeClr val="bg1"/>
                </a:solidFill>
              </a:rPr>
              <a:t>?</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smtClean="0">
                <a:solidFill>
                  <a:schemeClr val="bg1"/>
                </a:solidFill>
              </a:rPr>
              <a:t>Summary</a:t>
            </a:r>
            <a:r>
              <a:rPr lang="en-US" sz="2000" dirty="0">
                <a:solidFill>
                  <a:schemeClr val="bg1"/>
                </a:solidFill>
              </a:rPr>
              <a:t>: </a:t>
            </a:r>
            <a:r>
              <a:rPr lang="en-US" sz="2000" i="1" dirty="0">
                <a:solidFill>
                  <a:schemeClr val="bg1"/>
                </a:solidFill>
              </a:rPr>
              <a:t>nomos</a:t>
            </a:r>
            <a:r>
              <a:rPr lang="en-US" sz="2000" dirty="0">
                <a:solidFill>
                  <a:schemeClr val="bg1"/>
                </a:solidFill>
              </a:rPr>
              <a:t> and </a:t>
            </a:r>
            <a:r>
              <a:rPr lang="en-US" sz="2000" i="1" dirty="0">
                <a:solidFill>
                  <a:schemeClr val="bg1"/>
                </a:solidFill>
              </a:rPr>
              <a:t>kanon</a:t>
            </a:r>
            <a:r>
              <a:rPr lang="en-US" sz="2000" dirty="0">
                <a:solidFill>
                  <a:schemeClr val="bg1"/>
                </a:solidFill>
              </a:rPr>
              <a:t>.</a:t>
            </a:r>
          </a:p>
        </p:txBody>
      </p:sp>
    </p:spTree>
    <p:extLst>
      <p:ext uri="{BB962C8B-B14F-4D97-AF65-F5344CB8AC3E}">
        <p14:creationId xmlns:p14="http://schemas.microsoft.com/office/powerpoint/2010/main" val="1865401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251640"/>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Paul’s Letter to the Romans</a:t>
            </a:r>
            <a:endParaRPr lang="en-US" altLang="en-US" sz="2400" dirty="0"/>
          </a:p>
        </p:txBody>
      </p:sp>
      <p:sp>
        <p:nvSpPr>
          <p:cNvPr id="8" name="TextBox 7"/>
          <p:cNvSpPr txBox="1"/>
          <p:nvPr/>
        </p:nvSpPr>
        <p:spPr>
          <a:xfrm>
            <a:off x="363682" y="872531"/>
            <a:ext cx="8780318" cy="5324535"/>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Paul </a:t>
            </a:r>
            <a:r>
              <a:rPr lang="en-US" sz="2000" dirty="0">
                <a:solidFill>
                  <a:schemeClr val="bg1"/>
                </a:solidFill>
              </a:rPr>
              <a:t>of Tarsus was an observant Jew, who was not one of Jesus’ followers during the latter’s life. He violently opposed the early Christians, participating in efforts to suppress them. He experienced a conversion and became as ardent a Christian as he had earlier been an opponent of Christianity. He felt that he was called to a special mission to be the apostle of the Gentiles, to convert non-Jews to Christianity. He went on three missionary journeys, preaching and founding churches in Greece and Asia Minor. The New Testament book called the Acts of the Apostles contains an extensive account of his activities. More can be determined from his letters, also found in the New Testament, although there is some doubt whether all of these may properly be attributed to him</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letter to the Romans was written in winter 57–58 at Corinth on Paul’s third missionary journey. Paul went from there to Jerusalem where he was imprisoned by the civil authorities and taken to Rome; he probably was released in 63, the point at which the Acts of the Apostles ends. Traditionally Paul died a martyr’s death in Rome in 67.</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a:spLocks noChangeArrowheads="1"/>
          </p:cNvSpPr>
          <p:nvPr/>
        </p:nvSpPr>
        <p:spPr bwMode="auto">
          <a:xfrm flipV="1">
            <a:off x="-278296" y="355710"/>
            <a:ext cx="942229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“Pur avoider le stuffing del rolls ove multip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444765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251640"/>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Paul’s Letter to the </a:t>
            </a:r>
            <a:r>
              <a:rPr lang="en-US" sz="2400" dirty="0" smtClean="0"/>
              <a:t>Romans (</a:t>
            </a:r>
            <a:r>
              <a:rPr lang="en-US" sz="2400" dirty="0"/>
              <a:t>cont’d</a:t>
            </a:r>
            <a:r>
              <a:rPr lang="en-US" sz="2400" dirty="0" smtClean="0"/>
              <a:t>)</a:t>
            </a:r>
            <a:endParaRPr lang="en-US" altLang="en-US" sz="2400" dirty="0"/>
          </a:p>
        </p:txBody>
      </p:sp>
      <p:sp>
        <p:nvSpPr>
          <p:cNvPr id="8" name="TextBox 7"/>
          <p:cNvSpPr txBox="1"/>
          <p:nvPr/>
        </p:nvSpPr>
        <p:spPr>
          <a:xfrm>
            <a:off x="363682" y="736779"/>
            <a:ext cx="8780318" cy="4401205"/>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letter to the Romans is perhaps the most theological of Paul’s letters, certainly among the most polished. Its great theme is the relationship between Judaism and Christianity. Its immediate occasion may have been the problem of the mixed church in Rome and the tensions between Jewish and pagan Christians, but all we can sure of is that it is a letter of self-introduction</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letter has been used for many purposes. It is the great letter of Martin Luther because of its emphasis on justification by faith and the free grant of God’s grace. Perhaps less well known is the fact that many of the medieval and early modern treatises on law are laced with references to Romans, indeed, some may be said virtually to be commentaries on Romans.</a:t>
            </a:r>
          </a:p>
          <a:p>
            <a:pPr marL="804672" lvl="3" indent="-342900">
              <a:buFont typeface="Arial" panose="020B0604020202020204" pitchFamily="34" charset="0"/>
              <a:buChar char="•"/>
              <a:defRPr/>
            </a:pP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a:spLocks noChangeArrowheads="1"/>
          </p:cNvSpPr>
          <p:nvPr/>
        </p:nvSpPr>
        <p:spPr bwMode="auto">
          <a:xfrm flipV="1">
            <a:off x="-278296" y="355710"/>
            <a:ext cx="942229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“Pur avoider le stuffing del rolls ove multip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513114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251640"/>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Paul’s Letter to the Romans (cont’d)</a:t>
            </a:r>
            <a:endParaRPr lang="en-US" altLang="en-US" sz="2400" dirty="0"/>
          </a:p>
        </p:txBody>
      </p:sp>
      <p:sp>
        <p:nvSpPr>
          <p:cNvPr id="8" name="TextBox 7"/>
          <p:cNvSpPr txBox="1"/>
          <p:nvPr/>
        </p:nvSpPr>
        <p:spPr>
          <a:xfrm>
            <a:off x="363682" y="1097726"/>
            <a:ext cx="8780318" cy="2246769"/>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This </a:t>
            </a:r>
            <a:r>
              <a:rPr lang="en-US" sz="2000" dirty="0">
                <a:solidFill>
                  <a:schemeClr val="bg1"/>
                </a:solidFill>
              </a:rPr>
              <a:t>ought to strike you as odd. What Paul has to say about law in Romans is not altogether flattering, and one can hardly escape the initial impression that in the great religious dichotomies between grace and free will, faith and reason, faith and good works, Romans emphasizes grace and faith at the expense of free will, reason and good works. Yet free will, reason, and good works would seem to be the foundations of any legal system, certainly of Western ones.</a:t>
            </a:r>
            <a:endParaRPr lang="en-US" sz="1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a:spLocks noChangeArrowheads="1"/>
          </p:cNvSpPr>
          <p:nvPr/>
        </p:nvSpPr>
        <p:spPr bwMode="auto">
          <a:xfrm flipV="1">
            <a:off x="-278296" y="355710"/>
            <a:ext cx="942229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“Pur avoider le stuffing del rolls ove multip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710174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4342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What does the letter to the Romans mean by ‘law’?</a:t>
            </a:r>
            <a:endParaRPr lang="en-US" altLang="en-US" sz="2400" dirty="0"/>
          </a:p>
        </p:txBody>
      </p:sp>
      <p:sp>
        <p:nvSpPr>
          <p:cNvPr id="8" name="TextBox 7"/>
          <p:cNvSpPr txBox="1"/>
          <p:nvPr/>
        </p:nvSpPr>
        <p:spPr>
          <a:xfrm>
            <a:off x="457200" y="1179095"/>
            <a:ext cx="8447088" cy="1631216"/>
          </a:xfrm>
          <a:prstGeom prst="rect">
            <a:avLst/>
          </a:prstGeom>
          <a:noFill/>
        </p:spPr>
        <p:txBody>
          <a:bodyPr wrap="square">
            <a:spAutoFit/>
          </a:bodyPr>
          <a:lstStyle/>
          <a:p>
            <a:pPr>
              <a:defRPr/>
            </a:pPr>
            <a:r>
              <a:rPr lang="en-US" sz="2000" dirty="0">
                <a:solidFill>
                  <a:schemeClr val="bg1"/>
                </a:solidFill>
              </a:rPr>
              <a:t>The translation that is on the outline and in the slides capitalizes the word ‘law’, when the translators think that Paul is referring to the Mosaic Law, the Torah, the first five books of the Hebrew Bible, and uses a lower-case ‘l’ when they think that he is not. But this distinctions in spelling does not exist in the manuscripts of the original Greek.</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09762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771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The argument of the letter to the Romans: the anger of God against both pagan and Jew</a:t>
            </a:r>
            <a:endParaRPr lang="en-US" altLang="en-US" sz="2400" dirty="0"/>
          </a:p>
        </p:txBody>
      </p:sp>
      <p:sp>
        <p:nvSpPr>
          <p:cNvPr id="8" name="TextBox 7"/>
          <p:cNvSpPr txBox="1"/>
          <p:nvPr/>
        </p:nvSpPr>
        <p:spPr>
          <a:xfrm>
            <a:off x="457200" y="1106905"/>
            <a:ext cx="8686800" cy="5940088"/>
          </a:xfrm>
          <a:prstGeom prst="rect">
            <a:avLst/>
          </a:prstGeom>
          <a:noFill/>
        </p:spPr>
        <p:txBody>
          <a:bodyPr wrap="square">
            <a:spAutoFit/>
          </a:bodyPr>
          <a:lstStyle/>
          <a:p>
            <a:pPr marL="342900" indent="-342900">
              <a:buFont typeface="Arial" panose="020B0604020202020204" pitchFamily="34" charset="0"/>
              <a:buChar char="•"/>
              <a:defRPr/>
            </a:pPr>
            <a:r>
              <a:rPr lang="en-US" sz="2000" dirty="0">
                <a:solidFill>
                  <a:schemeClr val="bg1"/>
                </a:solidFill>
              </a:rPr>
              <a:t>Why God is angry against the Jews is easy. They have the Law but they do not keep it, </a:t>
            </a:r>
            <a:r>
              <a:rPr lang="en-US" sz="2000" dirty="0" smtClean="0">
                <a:solidFill>
                  <a:schemeClr val="bg1"/>
                </a:solidFill>
              </a:rPr>
              <a:t>Rom. 2:21–22: </a:t>
            </a:r>
            <a:r>
              <a:rPr lang="en-US" sz="2000" dirty="0">
                <a:solidFill>
                  <a:schemeClr val="bg1"/>
                </a:solidFill>
              </a:rPr>
              <a:t>“You preach against stealing, yet you steal; you forbid adultery, yet you commit adultery; you despise idols, yet you rob their temples</a:t>
            </a:r>
            <a:r>
              <a:rPr lang="en-US" sz="2000" dirty="0" smtClean="0">
                <a:solidFill>
                  <a:schemeClr val="bg1"/>
                </a:solidFill>
              </a:rPr>
              <a:t>.”</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a:solidFill>
                  <a:schemeClr val="bg1"/>
                </a:solidFill>
              </a:rPr>
              <a:t>Why God is angry against the pagans is more complicated, 2:14–15: “Pagans who never heard of the law but are led by reason to do what the law commands, may not actually ‘possess’ the law but they can be said to ‘be’ the law. They can point to the substance of the law engraved on their hearts – they can call a witness, that is, their own conscience –they have accusation and defense, that is, their own inner mental dialogue</a:t>
            </a:r>
            <a:r>
              <a:rPr lang="en-US" sz="2000" dirty="0" smtClean="0">
                <a:solidFill>
                  <a:schemeClr val="bg1"/>
                </a:solidFill>
              </a:rPr>
              <a:t>.”</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Does this idea of law correspond </a:t>
            </a:r>
            <a:r>
              <a:rPr lang="en-US" sz="2000" dirty="0">
                <a:solidFill>
                  <a:schemeClr val="bg1"/>
                </a:solidFill>
              </a:rPr>
              <a:t>to the Greek and Roman Stoic idea of natural law? Elsewhere (1:19) Paul suggests that God’s plan can be seen in creation – that certain sins are ‘unnatural’, homosexual acts being among those mentioned (1:26), but also envy, murder, treachery, rebelliousness to parents (1:29–30). Whether Paul is thinking </a:t>
            </a:r>
            <a:r>
              <a:rPr lang="en-US" sz="2000" dirty="0" smtClean="0">
                <a:solidFill>
                  <a:schemeClr val="bg1"/>
                </a:solidFill>
              </a:rPr>
              <a:t>we </a:t>
            </a:r>
            <a:r>
              <a:rPr lang="en-US" sz="2000" dirty="0">
                <a:solidFill>
                  <a:schemeClr val="bg1"/>
                </a:solidFill>
              </a:rPr>
              <a:t>need not get into, because </a:t>
            </a:r>
            <a:r>
              <a:rPr lang="en-US" sz="2000" dirty="0" smtClean="0">
                <a:solidFill>
                  <a:schemeClr val="bg1"/>
                </a:solidFill>
              </a:rPr>
              <a:t>anyone </a:t>
            </a:r>
            <a:r>
              <a:rPr lang="en-US" sz="2000" dirty="0">
                <a:solidFill>
                  <a:schemeClr val="bg1"/>
                </a:solidFill>
              </a:rPr>
              <a:t>who knew the Stoic idea of natural law would see the parallel.</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422246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91554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The argument of the letter to the Romans: the </a:t>
            </a:r>
            <a:r>
              <a:rPr lang="en-US" sz="2400" dirty="0" smtClean="0"/>
              <a:t>relationship of faith and law (3:21–3:31)</a:t>
            </a:r>
            <a:endParaRPr lang="en-US" altLang="en-US" sz="2400" dirty="0"/>
          </a:p>
        </p:txBody>
      </p:sp>
      <p:sp>
        <p:nvSpPr>
          <p:cNvPr id="8" name="TextBox 7"/>
          <p:cNvSpPr txBox="1"/>
          <p:nvPr/>
        </p:nvSpPr>
        <p:spPr>
          <a:xfrm>
            <a:off x="457200" y="1588168"/>
            <a:ext cx="8447088" cy="2862322"/>
          </a:xfrm>
          <a:prstGeom prst="rect">
            <a:avLst/>
          </a:prstGeom>
          <a:noFill/>
        </p:spPr>
        <p:txBody>
          <a:bodyPr wrap="square">
            <a:spAutoFit/>
          </a:bodyPr>
          <a:lstStyle/>
          <a:p>
            <a:pPr>
              <a:defRPr/>
            </a:pPr>
            <a:r>
              <a:rPr lang="en-US" sz="2000" dirty="0">
                <a:solidFill>
                  <a:schemeClr val="bg1"/>
                </a:solidFill>
              </a:rPr>
              <a:t>But where are we to find this law “engraved on the hearts” of the pagans? in the Torah? Yes, of course. but also (and this is the first big move in the letter</a:t>
            </a:r>
            <a:r>
              <a:rPr lang="en-US" sz="2000" dirty="0" smtClean="0">
                <a:solidFill>
                  <a:schemeClr val="bg1"/>
                </a:solidFill>
              </a:rPr>
              <a:t>)</a:t>
            </a:r>
          </a:p>
          <a:p>
            <a:pPr>
              <a:defRPr/>
            </a:pPr>
            <a:endParaRPr lang="en-US" sz="2000" dirty="0">
              <a:solidFill>
                <a:schemeClr val="bg1"/>
              </a:solidFill>
            </a:endParaRPr>
          </a:p>
          <a:p>
            <a:pPr>
              <a:defRPr/>
            </a:pPr>
            <a:r>
              <a:rPr lang="en-US" sz="2000" dirty="0">
                <a:solidFill>
                  <a:schemeClr val="bg1"/>
                </a:solidFill>
              </a:rPr>
              <a:t>“God’s justice that was made known through the Law and the Prophets has now been revealed outside the Law . . . to everyone who believes in Jesus Christ. . . . [3:31] do we mean that faith makes the Law pointless? Not at all: we are giving the Law its true value.” But that might suggest that the Law is still in force.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4881610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91554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The argument of the letter to the </a:t>
            </a:r>
            <a:r>
              <a:rPr lang="en-US" sz="2400" dirty="0" smtClean="0"/>
              <a:t>Romans: the </a:t>
            </a:r>
            <a:r>
              <a:rPr lang="en-US" sz="2400" dirty="0"/>
              <a:t>Christian is freed from the </a:t>
            </a:r>
            <a:r>
              <a:rPr lang="en-US" sz="2400" dirty="0" smtClean="0"/>
              <a:t>Law (7:1–8:1</a:t>
            </a:r>
            <a:r>
              <a:rPr lang="en-US" sz="2400" dirty="0"/>
              <a:t>)</a:t>
            </a:r>
            <a:endParaRPr lang="en-US" altLang="en-US" sz="2400" dirty="0"/>
          </a:p>
        </p:txBody>
      </p:sp>
      <p:sp>
        <p:nvSpPr>
          <p:cNvPr id="8" name="TextBox 7"/>
          <p:cNvSpPr txBox="1"/>
          <p:nvPr/>
        </p:nvSpPr>
        <p:spPr>
          <a:xfrm>
            <a:off x="457200" y="1732548"/>
            <a:ext cx="8686800" cy="3170099"/>
          </a:xfrm>
          <a:prstGeom prst="rect">
            <a:avLst/>
          </a:prstGeom>
          <a:noFill/>
        </p:spPr>
        <p:txBody>
          <a:bodyPr wrap="square">
            <a:spAutoFit/>
          </a:bodyPr>
          <a:lstStyle/>
          <a:p>
            <a:pPr>
              <a:defRPr/>
            </a:pPr>
            <a:r>
              <a:rPr lang="en-US" sz="2000" dirty="0">
                <a:solidFill>
                  <a:schemeClr val="bg1"/>
                </a:solidFill>
              </a:rPr>
              <a:t>7:1: “Brothers, those of you who have studied law will know that laws affect a person only during his lifetime. A married woman, for instance, has legal obligations to her husband while he is alive, but all these obligations come to an end if the husband dies. . . . That is why you, my brothers, who through the body of Christ are now dead to the Law, can now give yourself to another husband, to him who rose from the dead to make us productive for God. . . . The reason [8:1] therefore why those who are in Christ Jesus are not condemned, it that the law of the spirit of life in Christ Jesus has set you free from the law of sin and death. God has done what the Law, because of our unspiritual nature was unable to do.” But what is now law?</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250821946"/>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62845</TotalTime>
  <Words>3509</Words>
  <Application>Microsoft Office PowerPoint</Application>
  <PresentationFormat>On-screen Show (4:3)</PresentationFormat>
  <Paragraphs>196</Paragraphs>
  <Slides>23</Slides>
  <Notes>22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Times New Roman</vt:lpstr>
      <vt:lpstr>bilder constitutionalism</vt:lpstr>
      <vt:lpstr>PowerPoint Presentation</vt:lpstr>
      <vt:lpstr>Introduction</vt:lpstr>
      <vt:lpstr>Paul’s Letter to the Romans</vt:lpstr>
      <vt:lpstr>Paul’s Letter to the Romans (cont’d)</vt:lpstr>
      <vt:lpstr>Paul’s Letter to the Romans (cont’d)</vt:lpstr>
      <vt:lpstr>What does the letter to the Romans mean by ‘law’?</vt:lpstr>
      <vt:lpstr>The argument of the letter to the Romans: the anger of God against both pagan and Jew</vt:lpstr>
      <vt:lpstr>The argument of the letter to the Romans: the relationship of faith and law (3:21–3:31)</vt:lpstr>
      <vt:lpstr>The argument of the letter to the Romans: the Christian is freed from the Law (7:1–8:1)</vt:lpstr>
      <vt:lpstr>The argument of the letter to the Romans: A new law for a new covenant.(13:8–9, 13:1–9)</vt:lpstr>
      <vt:lpstr>Some themes of the letter to the Romans</vt:lpstr>
      <vt:lpstr>Marriage: the logia on divorce</vt:lpstr>
      <vt:lpstr>Marriage: the logia on divorce (cont’d)</vt:lpstr>
      <vt:lpstr>The logia on divorce (cont’d): the context (Mt. 19:3–12)</vt:lpstr>
      <vt:lpstr>The logia on divorce (cont’d): context (Mt. 19:3–12) (cont’d)</vt:lpstr>
      <vt:lpstr>Marriage: Paul on divorce 1 Cor. 7:12–15 </vt:lpstr>
      <vt:lpstr>Marriage: Ephesians 5:25–33 </vt:lpstr>
      <vt:lpstr>Two-witnesses in the Bible</vt:lpstr>
      <vt:lpstr>Two-witnesses in the Bible (cont’d)</vt:lpstr>
      <vt:lpstr>Some key dates in the legal history of Christianity</vt:lpstr>
      <vt:lpstr>Some key dates in the legal history of Christianity (cont’d)</vt:lpstr>
      <vt:lpstr>A romp through the early legal history of Christianity</vt:lpstr>
      <vt:lpstr>A romp through the early legal history of Christianity (cont’d)</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797</cp:revision>
  <dcterms:created xsi:type="dcterms:W3CDTF">2007-01-08T17:13:49Z</dcterms:created>
  <dcterms:modified xsi:type="dcterms:W3CDTF">2021-12-21T21:16:03Z</dcterms:modified>
</cp:coreProperties>
</file>