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83" r:id="rId2"/>
    <p:sldId id="425" r:id="rId3"/>
    <p:sldId id="619" r:id="rId4"/>
    <p:sldId id="620" r:id="rId5"/>
    <p:sldId id="621" r:id="rId6"/>
    <p:sldId id="471" r:id="rId7"/>
    <p:sldId id="622" r:id="rId8"/>
    <p:sldId id="623" r:id="rId9"/>
    <p:sldId id="612" r:id="rId10"/>
    <p:sldId id="613" r:id="rId11"/>
    <p:sldId id="614" r:id="rId12"/>
    <p:sldId id="584" r:id="rId13"/>
    <p:sldId id="596" r:id="rId14"/>
    <p:sldId id="615" r:id="rId15"/>
    <p:sldId id="585" r:id="rId16"/>
    <p:sldId id="597" r:id="rId17"/>
    <p:sldId id="586" r:id="rId18"/>
    <p:sldId id="624" r:id="rId19"/>
    <p:sldId id="616" r:id="rId20"/>
    <p:sldId id="617" r:id="rId21"/>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40" d="100"/>
          <a:sy n="40" d="100"/>
        </p:scale>
        <p:origin x="225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644824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18420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954194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1247434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3749983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845734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969757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011390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167661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00557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628540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1168087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3480118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1.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aw.harvard.edu/faculty/cdonahue/courses/CL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Introduction</a:t>
            </a:r>
            <a:r>
              <a:rPr lang="en-US" altLang="en-US" dirty="0"/>
              <a:t/>
            </a:r>
            <a:br>
              <a:rPr lang="en-US" altLang="en-US" dirty="0"/>
            </a:br>
            <a:r>
              <a:rPr lang="en-US" altLang="en-US" dirty="0"/>
              <a:t>Lecture </a:t>
            </a:r>
            <a:r>
              <a:rPr lang="en-US" altLang="en-US" dirty="0" smtClean="0"/>
              <a:t>1a</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35742"/>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Periodization (cont’d)</a:t>
            </a:r>
            <a:endParaRPr lang="en-US" altLang="en-US" sz="2400" dirty="0"/>
          </a:p>
        </p:txBody>
      </p:sp>
      <p:sp>
        <p:nvSpPr>
          <p:cNvPr id="8" name="TextBox 7"/>
          <p:cNvSpPr txBox="1"/>
          <p:nvPr/>
        </p:nvSpPr>
        <p:spPr>
          <a:xfrm>
            <a:off x="457200" y="1106906"/>
            <a:ext cx="8686800" cy="400110"/>
          </a:xfrm>
          <a:prstGeom prst="rect">
            <a:avLst/>
          </a:prstGeom>
          <a:noFill/>
        </p:spPr>
        <p:txBody>
          <a:bodyPr wrap="square">
            <a:spAutoFit/>
          </a:bodyPr>
          <a:lstStyle/>
          <a:p>
            <a:pP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072765098"/>
              </p:ext>
            </p:extLst>
          </p:nvPr>
        </p:nvGraphicFramePr>
        <p:xfrm>
          <a:off x="217488" y="1011676"/>
          <a:ext cx="8800047" cy="4854102"/>
        </p:xfrm>
        <a:graphic>
          <a:graphicData uri="http://schemas.openxmlformats.org/drawingml/2006/table">
            <a:tbl>
              <a:tblPr>
                <a:tableStyleId>{5C22544A-7EE6-4342-B048-85BDC9FD1C3A}</a:tableStyleId>
              </a:tblPr>
              <a:tblGrid>
                <a:gridCol w="737916">
                  <a:extLst>
                    <a:ext uri="{9D8B030D-6E8A-4147-A177-3AD203B41FA5}">
                      <a16:colId xmlns:a16="http://schemas.microsoft.com/office/drawing/2014/main" val="429482630"/>
                    </a:ext>
                  </a:extLst>
                </a:gridCol>
                <a:gridCol w="1519414">
                  <a:extLst>
                    <a:ext uri="{9D8B030D-6E8A-4147-A177-3AD203B41FA5}">
                      <a16:colId xmlns:a16="http://schemas.microsoft.com/office/drawing/2014/main" val="2321515011"/>
                    </a:ext>
                  </a:extLst>
                </a:gridCol>
                <a:gridCol w="1396799">
                  <a:extLst>
                    <a:ext uri="{9D8B030D-6E8A-4147-A177-3AD203B41FA5}">
                      <a16:colId xmlns:a16="http://schemas.microsoft.com/office/drawing/2014/main" val="2403198099"/>
                    </a:ext>
                  </a:extLst>
                </a:gridCol>
                <a:gridCol w="1099217">
                  <a:extLst>
                    <a:ext uri="{9D8B030D-6E8A-4147-A177-3AD203B41FA5}">
                      <a16:colId xmlns:a16="http://schemas.microsoft.com/office/drawing/2014/main" val="1836269072"/>
                    </a:ext>
                  </a:extLst>
                </a:gridCol>
                <a:gridCol w="1264596">
                  <a:extLst>
                    <a:ext uri="{9D8B030D-6E8A-4147-A177-3AD203B41FA5}">
                      <a16:colId xmlns:a16="http://schemas.microsoft.com/office/drawing/2014/main" val="4099637674"/>
                    </a:ext>
                  </a:extLst>
                </a:gridCol>
                <a:gridCol w="1400783">
                  <a:extLst>
                    <a:ext uri="{9D8B030D-6E8A-4147-A177-3AD203B41FA5}">
                      <a16:colId xmlns:a16="http://schemas.microsoft.com/office/drawing/2014/main" val="2719999832"/>
                    </a:ext>
                  </a:extLst>
                </a:gridCol>
                <a:gridCol w="1381322">
                  <a:extLst>
                    <a:ext uri="{9D8B030D-6E8A-4147-A177-3AD203B41FA5}">
                      <a16:colId xmlns:a16="http://schemas.microsoft.com/office/drawing/2014/main" val="3957667293"/>
                    </a:ext>
                  </a:extLst>
                </a:gridCol>
              </a:tblGrid>
              <a:tr h="342330">
                <a:tc>
                  <a:txBody>
                    <a:bodyPr/>
                    <a:lstStyle/>
                    <a:p>
                      <a:pPr marL="0" marR="0">
                        <a:spcBef>
                          <a:spcPts val="0"/>
                        </a:spcBef>
                        <a:spcAft>
                          <a:spcPts val="500"/>
                        </a:spcAft>
                      </a:pPr>
                      <a:r>
                        <a:rPr lang="en-US" sz="1200" i="1" dirty="0">
                          <a:effectLst/>
                        </a:rPr>
                        <a:t>Period</a:t>
                      </a:r>
                      <a:endParaRPr lang="en-US" sz="1200" i="1"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i="1" dirty="0">
                          <a:effectLst/>
                        </a:rPr>
                        <a:t>Description </a:t>
                      </a:r>
                      <a:endParaRPr lang="en-US" sz="1200" i="1"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i="1" dirty="0">
                          <a:effectLst/>
                        </a:rPr>
                        <a:t>Politics</a:t>
                      </a:r>
                      <a:endParaRPr lang="en-US" sz="1200" i="1"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i="1" dirty="0">
                          <a:effectLst/>
                        </a:rPr>
                        <a:t>Intellectual</a:t>
                      </a:r>
                      <a:endParaRPr lang="en-US" sz="1200" i="1"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i="1" dirty="0">
                          <a:effectLst/>
                        </a:rPr>
                        <a:t>Roman</a:t>
                      </a:r>
                      <a:endParaRPr lang="en-US" sz="1200" i="1"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i="1" dirty="0">
                          <a:effectLst/>
                        </a:rPr>
                        <a:t>Canon</a:t>
                      </a:r>
                      <a:endParaRPr lang="en-US" sz="1200" i="1"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i="1" dirty="0">
                          <a:effectLst/>
                        </a:rPr>
                        <a:t>Customary/National</a:t>
                      </a:r>
                      <a:endParaRPr lang="en-US" sz="1200" i="1"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510354881"/>
                  </a:ext>
                </a:extLst>
              </a:tr>
              <a:tr h="468626">
                <a:tc>
                  <a:txBody>
                    <a:bodyPr/>
                    <a:lstStyle/>
                    <a:p>
                      <a:pPr marL="0" marR="0">
                        <a:spcBef>
                          <a:spcPts val="0"/>
                        </a:spcBef>
                        <a:spcAft>
                          <a:spcPts val="500"/>
                        </a:spcAft>
                      </a:pPr>
                      <a:r>
                        <a:rPr lang="en-US" sz="1200" dirty="0">
                          <a:effectLst/>
                        </a:rPr>
                        <a:t>450–1100</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Early Middle Ages: primitive collections </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Barbarian Invasions</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Monastic scholars</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Romano-barbarian Codes</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Collections</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Barbarian </a:t>
                      </a:r>
                      <a:r>
                        <a:rPr lang="en-US" sz="1200" dirty="0" smtClean="0">
                          <a:effectLst/>
                        </a:rPr>
                        <a:t>Codes,</a:t>
                      </a:r>
                      <a:r>
                        <a:rPr lang="en-US" sz="1200" dirty="0">
                          <a:effectLst/>
                        </a:rPr>
                        <a:t/>
                      </a:r>
                      <a:br>
                        <a:rPr lang="en-US" sz="1200" dirty="0">
                          <a:effectLst/>
                        </a:rPr>
                      </a:br>
                      <a:r>
                        <a:rPr lang="en-US" sz="1200" dirty="0">
                          <a:effectLst/>
                        </a:rPr>
                        <a:t>Capitularies</a:t>
                      </a:r>
                      <a:endParaRPr lang="en-US" sz="1200"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116167945"/>
                  </a:ext>
                </a:extLst>
              </a:tr>
              <a:tr h="855824">
                <a:tc>
                  <a:txBody>
                    <a:bodyPr/>
                    <a:lstStyle/>
                    <a:p>
                      <a:pPr marL="0" marR="0">
                        <a:spcBef>
                          <a:spcPts val="0"/>
                        </a:spcBef>
                        <a:spcAft>
                          <a:spcPts val="500"/>
                        </a:spcAft>
                      </a:pPr>
                      <a:r>
                        <a:rPr lang="en-US" sz="1200" dirty="0">
                          <a:effectLst/>
                        </a:rPr>
                        <a:t>1100–1250</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High Middle Ages: academic study</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Feudalism, Feudal monarchy</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Early </a:t>
                      </a:r>
                      <a:r>
                        <a:rPr lang="en-US" sz="1200" dirty="0" smtClean="0">
                          <a:effectLst/>
                        </a:rPr>
                        <a:t>scholasticism</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CJC–glossators</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Gratian–&gt;decretists Papal decretals</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Custumals</a:t>
                      </a:r>
                      <a:endParaRPr lang="en-US" sz="1200"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3043811603"/>
                  </a:ext>
                </a:extLst>
              </a:tr>
              <a:tr h="699615">
                <a:tc>
                  <a:txBody>
                    <a:bodyPr/>
                    <a:lstStyle/>
                    <a:p>
                      <a:pPr marL="0" marR="0">
                        <a:spcBef>
                          <a:spcPts val="0"/>
                        </a:spcBef>
                        <a:spcAft>
                          <a:spcPts val="500"/>
                        </a:spcAft>
                      </a:pPr>
                      <a:r>
                        <a:rPr lang="en-US" sz="1200" dirty="0">
                          <a:effectLst/>
                        </a:rPr>
                        <a:t>1250–1500</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Later Middle Ages: academic application:</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National monarchy</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Late scholasticism</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CJC–commentators, Consilia</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a:effectLst/>
                        </a:rPr>
                        <a:t>Decretalists</a:t>
                      </a:r>
                      <a:r>
                        <a:rPr lang="en-US" sz="1200" dirty="0">
                          <a:effectLst/>
                        </a:rPr>
                        <a:t> –&gt;ency­clopedic jurists</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Custumals and statutes</a:t>
                      </a:r>
                      <a:endParaRPr lang="en-US" sz="1200"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3806163758"/>
                  </a:ext>
                </a:extLst>
              </a:tr>
              <a:tr h="684660">
                <a:tc>
                  <a:txBody>
                    <a:bodyPr/>
                    <a:lstStyle/>
                    <a:p>
                      <a:pPr marL="0" marR="0">
                        <a:spcBef>
                          <a:spcPts val="0"/>
                        </a:spcBef>
                        <a:spcAft>
                          <a:spcPts val="500"/>
                        </a:spcAft>
                      </a:pPr>
                      <a:r>
                        <a:rPr lang="en-US" sz="1200" dirty="0">
                          <a:effectLst/>
                        </a:rPr>
                        <a:t>1450–1550</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Renaissance and Reformation: academic bifurcation</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Absolutism</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Humanists and reformers</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200" dirty="0">
                          <a:effectLst/>
                        </a:rPr>
                        <a:t> </a:t>
                      </a:r>
                      <a:r>
                        <a:rPr lang="en-US" sz="1200" dirty="0" smtClean="0">
                          <a:effectLst/>
                        </a:rPr>
                        <a:t>Humanist jurists</a:t>
                      </a:r>
                      <a:endParaRPr lang="en-US" sz="1200" dirty="0" smtClean="0">
                        <a:effectLst/>
                        <a:latin typeface="Times New Roman" panose="02020603050405020304" pitchFamily="18" charset="0"/>
                        <a:ea typeface="Times New Roman" panose="02020603050405020304" pitchFamily="18" charset="0"/>
                      </a:endParaRPr>
                    </a:p>
                    <a:p>
                      <a:pPr marL="0" marR="0">
                        <a:spcBef>
                          <a:spcPts val="0"/>
                        </a:spcBef>
                        <a:spcAft>
                          <a:spcPts val="500"/>
                        </a:spcAft>
                      </a:pP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Councils, Consilia</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Codification of custom, Reception</a:t>
                      </a:r>
                      <a:endParaRPr lang="en-US" sz="1200"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2311926215"/>
                  </a:ext>
                </a:extLst>
              </a:tr>
              <a:tr h="604893">
                <a:tc>
                  <a:txBody>
                    <a:bodyPr/>
                    <a:lstStyle/>
                    <a:p>
                      <a:pPr marL="0" marR="0">
                        <a:spcBef>
                          <a:spcPts val="0"/>
                        </a:spcBef>
                        <a:spcAft>
                          <a:spcPts val="500"/>
                        </a:spcAft>
                      </a:pPr>
                      <a:r>
                        <a:rPr lang="en-US" sz="1200" dirty="0">
                          <a:effectLst/>
                        </a:rPr>
                        <a:t>1550–1750</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Early Modern: bureaucracy and philosophers</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Absolute monarchy</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Political theory; Mathematics</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200" dirty="0">
                          <a:effectLst/>
                        </a:rPr>
                        <a:t> </a:t>
                      </a:r>
                      <a:r>
                        <a:rPr lang="en-US" sz="1200" dirty="0" smtClean="0">
                          <a:effectLst/>
                        </a:rPr>
                        <a:t>Natural law, usus modernus pandectarum</a:t>
                      </a:r>
                      <a:endParaRPr lang="en-US" sz="1200" dirty="0" smtClean="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Papal bureaucracy, Handbooks</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‘Institutes’ and statutes</a:t>
                      </a:r>
                      <a:endParaRPr lang="en-US" sz="1200"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1473894443"/>
                  </a:ext>
                </a:extLst>
              </a:tr>
              <a:tr h="1198154">
                <a:tc>
                  <a:txBody>
                    <a:bodyPr/>
                    <a:lstStyle/>
                    <a:p>
                      <a:pPr marL="0" marR="0">
                        <a:spcBef>
                          <a:spcPts val="0"/>
                        </a:spcBef>
                        <a:spcAft>
                          <a:spcPts val="500"/>
                        </a:spcAft>
                      </a:pPr>
                      <a:r>
                        <a:rPr lang="en-US" sz="1200" dirty="0" smtClean="0">
                          <a:effectLst/>
                        </a:rPr>
                        <a:t>1700–1917</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Modern: codification</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a:effectLst/>
                        </a:rPr>
                        <a:t>Revolution</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200" dirty="0" smtClean="0">
                          <a:effectLst/>
                        </a:rPr>
                        <a:t>Enlightenment, Pandectists, Historical School</a:t>
                      </a:r>
                      <a:endParaRPr lang="en-US" sz="1200" dirty="0" smtClean="0">
                        <a:effectLst/>
                        <a:latin typeface="Times New Roman" panose="02020603050405020304" pitchFamily="18" charset="0"/>
                        <a:ea typeface="Times New Roman" panose="02020603050405020304" pitchFamily="18" charset="0"/>
                      </a:endParaRPr>
                    </a:p>
                    <a:p>
                      <a:pPr marL="0" marR="0">
                        <a:spcBef>
                          <a:spcPts val="0"/>
                        </a:spcBef>
                        <a:spcAft>
                          <a:spcPts val="500"/>
                        </a:spcAft>
                      </a:pP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200" dirty="0">
                          <a:effectLst/>
                        </a:rPr>
                        <a:t> </a:t>
                      </a:r>
                      <a:r>
                        <a:rPr lang="en-US" sz="1200" dirty="0" smtClean="0">
                          <a:effectLst/>
                        </a:rPr>
                        <a:t>Pandectists</a:t>
                      </a:r>
                      <a:br>
                        <a:rPr lang="en-US" sz="1200" dirty="0" smtClean="0">
                          <a:effectLst/>
                        </a:rPr>
                      </a:br>
                      <a:r>
                        <a:rPr lang="en-US" sz="1200" dirty="0" smtClean="0">
                          <a:effectLst/>
                        </a:rPr>
                        <a:t>–&gt;Codification</a:t>
                      </a:r>
                      <a:endParaRPr lang="en-US" sz="1200" dirty="0" smtClean="0">
                        <a:effectLst/>
                        <a:latin typeface="Times New Roman" panose="02020603050405020304" pitchFamily="18" charset="0"/>
                        <a:ea typeface="Times New Roman" panose="02020603050405020304" pitchFamily="18" charset="0"/>
                      </a:endParaRPr>
                    </a:p>
                    <a:p>
                      <a:pPr marL="0" marR="0" indent="0" algn="l" defTabSz="914400" rtl="0" eaLnBrk="1" fontAlgn="auto" latinLnBrk="0" hangingPunct="1">
                        <a:lnSpc>
                          <a:spcPct val="100000"/>
                        </a:lnSpc>
                        <a:spcBef>
                          <a:spcPts val="0"/>
                        </a:spcBef>
                        <a:spcAft>
                          <a:spcPts val="50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500"/>
                        </a:spcAft>
                      </a:pPr>
                      <a:r>
                        <a:rPr lang="en-US" sz="1200" dirty="0" smtClean="0">
                          <a:effectLst/>
                        </a:rPr>
                        <a:t>Modern decretalists</a:t>
                      </a:r>
                      <a:r>
                        <a:rPr lang="en-US" sz="1200" dirty="0">
                          <a:effectLst/>
                        </a:rPr>
                        <a:t/>
                      </a:r>
                      <a:br>
                        <a:rPr lang="en-US" sz="1200" dirty="0">
                          <a:effectLst/>
                        </a:rPr>
                      </a:br>
                      <a:r>
                        <a:rPr lang="en-US" sz="1200" dirty="0">
                          <a:effectLst/>
                        </a:rPr>
                        <a:t>–&gt;Codification</a:t>
                      </a:r>
                      <a:endParaRPr lang="en-US" sz="1200" dirty="0">
                        <a:effectLst/>
                        <a:latin typeface="Times New Roman" panose="02020603050405020304" pitchFamily="18" charset="0"/>
                        <a:ea typeface="Times New Roman" panose="02020603050405020304" pitchFamily="18" charset="0"/>
                      </a:endParaRPr>
                    </a:p>
                  </a:txBody>
                  <a:tcPr marL="22251" marR="22251" marT="0" marB="0"/>
                </a:tc>
                <a:tc>
                  <a:txBody>
                    <a:bodyPr/>
                    <a:lstStyle/>
                    <a:p>
                      <a:pPr marL="0" marR="0">
                        <a:spcBef>
                          <a:spcPts val="0"/>
                        </a:spcBef>
                        <a:spcAft>
                          <a:spcPts val="500"/>
                        </a:spcAft>
                      </a:pPr>
                      <a:r>
                        <a:rPr lang="en-US" sz="1200" dirty="0">
                          <a:effectLst/>
                        </a:rPr>
                        <a:t>Codification</a:t>
                      </a:r>
                      <a:endParaRPr lang="en-US" sz="1200" dirty="0">
                        <a:effectLst/>
                        <a:latin typeface="Times New Roman" panose="02020603050405020304" pitchFamily="18" charset="0"/>
                        <a:ea typeface="Times New Roman" panose="02020603050405020304" pitchFamily="18" charset="0"/>
                      </a:endParaRPr>
                    </a:p>
                  </a:txBody>
                  <a:tcPr marL="22251" marR="22251" marT="0" marB="0"/>
                </a:tc>
                <a:extLst>
                  <a:ext uri="{0D108BD9-81ED-4DB2-BD59-A6C34878D82A}">
                    <a16:rowId xmlns:a16="http://schemas.microsoft.com/office/drawing/2014/main" val="3795805061"/>
                  </a:ext>
                </a:extLst>
              </a:tr>
            </a:tbl>
          </a:graphicData>
        </a:graphic>
      </p:graphicFrame>
    </p:spTree>
    <p:extLst>
      <p:ext uri="{BB962C8B-B14F-4D97-AF65-F5344CB8AC3E}">
        <p14:creationId xmlns:p14="http://schemas.microsoft.com/office/powerpoint/2010/main" val="284767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Periodization (cont’d)</a:t>
            </a:r>
            <a:endParaRPr lang="en-US" altLang="en-US" sz="2400" dirty="0"/>
          </a:p>
        </p:txBody>
      </p:sp>
      <p:sp>
        <p:nvSpPr>
          <p:cNvPr id="8" name="TextBox 7"/>
          <p:cNvSpPr txBox="1"/>
          <p:nvPr/>
        </p:nvSpPr>
        <p:spPr>
          <a:xfrm>
            <a:off x="457200" y="1275348"/>
            <a:ext cx="8686800" cy="2862322"/>
          </a:xfrm>
          <a:prstGeom prst="rect">
            <a:avLst/>
          </a:prstGeom>
          <a:noFill/>
        </p:spPr>
        <p:txBody>
          <a:bodyPr wrap="square">
            <a:spAutoFit/>
          </a:bodyPr>
          <a:lstStyle/>
          <a:p>
            <a:pPr>
              <a:defRPr/>
            </a:pPr>
            <a:r>
              <a:rPr lang="en-US" sz="2000" dirty="0">
                <a:solidFill>
                  <a:schemeClr val="bg1"/>
                </a:solidFill>
              </a:rPr>
              <a:t>We can organize the material</a:t>
            </a:r>
            <a:r>
              <a:rPr lang="en-US" sz="2000" dirty="0" smtClean="0">
                <a:solidFill>
                  <a:schemeClr val="bg1"/>
                </a:solidFill>
              </a:rPr>
              <a:t>:</a:t>
            </a:r>
          </a:p>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By </a:t>
            </a:r>
            <a:r>
              <a:rPr lang="en-US" sz="2000" dirty="0">
                <a:solidFill>
                  <a:schemeClr val="bg1"/>
                </a:solidFill>
              </a:rPr>
              <a:t>events or even political periods. May overemphasize the political</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By </a:t>
            </a:r>
            <a:r>
              <a:rPr lang="en-US" sz="2000" dirty="0">
                <a:solidFill>
                  <a:schemeClr val="bg1"/>
                </a:solidFill>
              </a:rPr>
              <a:t>intellectual centers. May overemphasize the intellectual</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By </a:t>
            </a:r>
            <a:r>
              <a:rPr lang="en-US" sz="2000" dirty="0">
                <a:solidFill>
                  <a:schemeClr val="bg1"/>
                </a:solidFill>
              </a:rPr>
              <a:t>formal sources of law. May be too diachronic</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We </a:t>
            </a:r>
            <a:r>
              <a:rPr lang="en-US" sz="2000" dirty="0">
                <a:solidFill>
                  <a:schemeClr val="bg1"/>
                </a:solidFill>
              </a:rPr>
              <a:t>can try to create a matrix of all three.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08630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Periodization (cont’d)</a:t>
            </a:r>
            <a:endParaRPr lang="en-US" altLang="en-US" sz="2400" dirty="0"/>
          </a:p>
        </p:txBody>
      </p:sp>
      <p:sp>
        <p:nvSpPr>
          <p:cNvPr id="8" name="TextBox 7"/>
          <p:cNvSpPr txBox="1"/>
          <p:nvPr/>
        </p:nvSpPr>
        <p:spPr>
          <a:xfrm>
            <a:off x="457200" y="1163781"/>
            <a:ext cx="8063345" cy="3939540"/>
          </a:xfrm>
          <a:prstGeom prst="rect">
            <a:avLst/>
          </a:prstGeom>
          <a:noFill/>
        </p:spPr>
        <p:txBody>
          <a:bodyPr wrap="square">
            <a:spAutoFit/>
          </a:bodyPr>
          <a:lstStyle/>
          <a:p>
            <a:pPr>
              <a:defRPr/>
            </a:pPr>
            <a:r>
              <a:rPr lang="en-US" sz="2000" dirty="0" smtClean="0">
                <a:solidFill>
                  <a:schemeClr val="bg1"/>
                </a:solidFill>
              </a:rPr>
              <a:t>Some </a:t>
            </a:r>
            <a:r>
              <a:rPr lang="en-US" sz="2000" dirty="0">
                <a:solidFill>
                  <a:schemeClr val="bg1"/>
                </a:solidFill>
              </a:rPr>
              <a:t>tag phrases with which to begin</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450–1100	age of the primitive collections</a:t>
            </a:r>
          </a:p>
          <a:p>
            <a:pPr marL="342900" indent="-342900">
              <a:buFont typeface="Arial" panose="020B0604020202020204" pitchFamily="34" charset="0"/>
              <a:buChar char="•"/>
              <a:defRPr/>
            </a:pPr>
            <a:r>
              <a:rPr lang="en-US" sz="2000" dirty="0">
                <a:solidFill>
                  <a:schemeClr val="bg1"/>
                </a:solidFill>
              </a:rPr>
              <a:t>1250–1500	age of academic application</a:t>
            </a:r>
          </a:p>
          <a:p>
            <a:pPr marL="342900" indent="-342900">
              <a:buFont typeface="Arial" panose="020B0604020202020204" pitchFamily="34" charset="0"/>
              <a:buChar char="•"/>
              <a:defRPr/>
            </a:pPr>
            <a:r>
              <a:rPr lang="en-US" sz="2000" dirty="0">
                <a:solidFill>
                  <a:schemeClr val="bg1"/>
                </a:solidFill>
              </a:rPr>
              <a:t>1450–1550	age of academic bifurcation</a:t>
            </a:r>
          </a:p>
          <a:p>
            <a:pPr marL="342900" indent="-342900">
              <a:buFont typeface="Arial" panose="020B0604020202020204" pitchFamily="34" charset="0"/>
              <a:buChar char="•"/>
              <a:defRPr/>
            </a:pPr>
            <a:r>
              <a:rPr lang="en-US" sz="2000" dirty="0">
                <a:solidFill>
                  <a:schemeClr val="bg1"/>
                </a:solidFill>
              </a:rPr>
              <a:t>1550–1750	age of bureaucracy and philosophers</a:t>
            </a:r>
          </a:p>
          <a:p>
            <a:pPr marL="342900" indent="-342900">
              <a:buFont typeface="Arial" panose="020B0604020202020204" pitchFamily="34" charset="0"/>
              <a:buChar char="•"/>
              <a:defRPr/>
            </a:pPr>
            <a:r>
              <a:rPr lang="en-US" sz="2000" dirty="0">
                <a:solidFill>
                  <a:schemeClr val="bg1"/>
                </a:solidFill>
              </a:rPr>
              <a:t>1750–1917	age of </a:t>
            </a:r>
            <a:r>
              <a:rPr lang="en-US" sz="2000" dirty="0" smtClean="0">
                <a:solidFill>
                  <a:schemeClr val="bg1"/>
                </a:solidFill>
              </a:rPr>
              <a:t>codification</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smtClean="0">
                <a:solidFill>
                  <a:schemeClr val="bg1"/>
                </a:solidFill>
              </a:rPr>
              <a:t>In </a:t>
            </a:r>
            <a:r>
              <a:rPr lang="en-US" sz="2000" dirty="0">
                <a:solidFill>
                  <a:schemeClr val="bg1"/>
                </a:solidFill>
              </a:rPr>
              <a:t>all these ages except perhaps for the 1550–1750 period there was a close parallel between the canon law developments and the Roman and some with the customary/national</a:t>
            </a:r>
            <a:r>
              <a:rPr lang="en-US" sz="2000" dirty="0" smtClean="0">
                <a:solidFill>
                  <a:schemeClr val="bg1"/>
                </a:solidFill>
              </a:rPr>
              <a:t>.</a:t>
            </a:r>
          </a:p>
          <a:p>
            <a:pPr>
              <a:defRPr/>
            </a:pPr>
            <a:endParaRPr lang="en-US" sz="2000" dirty="0">
              <a:solidFill>
                <a:schemeClr val="bg1"/>
              </a:solidFill>
            </a:endParaRPr>
          </a:p>
          <a:p>
            <a:pPr>
              <a:defRPr/>
            </a:pPr>
            <a:r>
              <a:rPr lang="en-US" sz="2000" dirty="0" smtClean="0">
                <a:solidFill>
                  <a:schemeClr val="bg1"/>
                </a:solidFill>
              </a:rPr>
              <a:t>The </a:t>
            </a:r>
            <a:r>
              <a:rPr lang="en-US" sz="2000" dirty="0">
                <a:solidFill>
                  <a:schemeClr val="bg1"/>
                </a:solidFill>
              </a:rPr>
              <a:t>absence of a social, economic, or cultural column is troublesome.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Periodization (cont’d</a:t>
            </a:r>
            <a:r>
              <a:rPr lang="en-US" sz="2400" dirty="0" smtClean="0"/>
              <a:t>): Roman legal history</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400110"/>
          </a:xfrm>
          <a:prstGeom prst="rect">
            <a:avLst/>
          </a:prstGeom>
        </p:spPr>
        <p:txBody>
          <a:bodyPr wrap="square">
            <a:spAutoFit/>
          </a:bodyPr>
          <a:lstStyle/>
          <a:p>
            <a:pPr marL="342900" indent="-342900">
              <a:buFont typeface="Arial" panose="020B0604020202020204" pitchFamily="34" charset="0"/>
              <a:buChar char="•"/>
            </a:pPr>
            <a:endParaRPr lang="en-US" sz="2000"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41223853"/>
              </p:ext>
            </p:extLst>
          </p:nvPr>
        </p:nvGraphicFramePr>
        <p:xfrm>
          <a:off x="625640" y="1679000"/>
          <a:ext cx="7820528" cy="2825214"/>
        </p:xfrm>
        <a:graphic>
          <a:graphicData uri="http://schemas.openxmlformats.org/drawingml/2006/table">
            <a:tbl>
              <a:tblPr>
                <a:tableStyleId>{5C22544A-7EE6-4342-B048-85BDC9FD1C3A}</a:tableStyleId>
              </a:tblPr>
              <a:tblGrid>
                <a:gridCol w="1955132">
                  <a:extLst>
                    <a:ext uri="{9D8B030D-6E8A-4147-A177-3AD203B41FA5}">
                      <a16:colId xmlns:a16="http://schemas.microsoft.com/office/drawing/2014/main" val="3229268445"/>
                    </a:ext>
                  </a:extLst>
                </a:gridCol>
                <a:gridCol w="1955132">
                  <a:extLst>
                    <a:ext uri="{9D8B030D-6E8A-4147-A177-3AD203B41FA5}">
                      <a16:colId xmlns:a16="http://schemas.microsoft.com/office/drawing/2014/main" val="3792974593"/>
                    </a:ext>
                  </a:extLst>
                </a:gridCol>
                <a:gridCol w="1955132">
                  <a:extLst>
                    <a:ext uri="{9D8B030D-6E8A-4147-A177-3AD203B41FA5}">
                      <a16:colId xmlns:a16="http://schemas.microsoft.com/office/drawing/2014/main" val="2868562917"/>
                    </a:ext>
                  </a:extLst>
                </a:gridCol>
                <a:gridCol w="1955132">
                  <a:extLst>
                    <a:ext uri="{9D8B030D-6E8A-4147-A177-3AD203B41FA5}">
                      <a16:colId xmlns:a16="http://schemas.microsoft.com/office/drawing/2014/main" val="1055097182"/>
                    </a:ext>
                  </a:extLst>
                </a:gridCol>
              </a:tblGrid>
              <a:tr h="470869">
                <a:tc>
                  <a:txBody>
                    <a:bodyPr/>
                    <a:lstStyle/>
                    <a:p>
                      <a:pPr marL="0" marR="0">
                        <a:spcBef>
                          <a:spcPts val="0"/>
                        </a:spcBef>
                        <a:spcAft>
                          <a:spcPts val="500"/>
                        </a:spcAft>
                      </a:pPr>
                      <a:r>
                        <a:rPr lang="en-US" sz="1200" i="1" dirty="0">
                          <a:effectLst/>
                        </a:rPr>
                        <a:t>Period</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Description</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Politics</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Sources of Law</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25760781"/>
                  </a:ext>
                </a:extLst>
              </a:tr>
              <a:tr h="470869">
                <a:tc>
                  <a:txBody>
                    <a:bodyPr/>
                    <a:lstStyle/>
                    <a:p>
                      <a:pPr marL="0" marR="0">
                        <a:spcBef>
                          <a:spcPts val="0"/>
                        </a:spcBef>
                        <a:spcAft>
                          <a:spcPts val="500"/>
                        </a:spcAft>
                      </a:pPr>
                      <a:r>
                        <a:rPr lang="en-US" sz="1200" dirty="0">
                          <a:effectLst/>
                        </a:rPr>
                        <a:t>500-250 BC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Archaic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City-State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XII Tables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37055192"/>
                  </a:ext>
                </a:extLst>
              </a:tr>
              <a:tr h="470869">
                <a:tc>
                  <a:txBody>
                    <a:bodyPr/>
                    <a:lstStyle/>
                    <a:p>
                      <a:pPr marL="0" marR="0">
                        <a:spcBef>
                          <a:spcPts val="0"/>
                        </a:spcBef>
                        <a:spcAft>
                          <a:spcPts val="500"/>
                        </a:spcAft>
                      </a:pPr>
                      <a:r>
                        <a:rPr lang="en-US" sz="1200" dirty="0">
                          <a:effectLst/>
                        </a:rPr>
                        <a:t>250-1 BC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Pre-Classical</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Urban Empire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Statutes/Cases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7589534"/>
                  </a:ext>
                </a:extLst>
              </a:tr>
              <a:tr h="470869">
                <a:tc>
                  <a:txBody>
                    <a:bodyPr/>
                    <a:lstStyle/>
                    <a:p>
                      <a:pPr marL="0" marR="0">
                        <a:spcBef>
                          <a:spcPts val="0"/>
                        </a:spcBef>
                        <a:spcAft>
                          <a:spcPts val="500"/>
                        </a:spcAft>
                      </a:pPr>
                      <a:r>
                        <a:rPr lang="en-US" sz="1200" dirty="0">
                          <a:effectLst/>
                        </a:rPr>
                        <a:t>1-250 AD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Classical</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Principate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Cases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33983810"/>
                  </a:ext>
                </a:extLst>
              </a:tr>
              <a:tr h="470869">
                <a:tc>
                  <a:txBody>
                    <a:bodyPr/>
                    <a:lstStyle/>
                    <a:p>
                      <a:pPr marL="0" marR="0">
                        <a:spcBef>
                          <a:spcPts val="0"/>
                        </a:spcBef>
                        <a:spcAft>
                          <a:spcPts val="500"/>
                        </a:spcAft>
                      </a:pPr>
                      <a:r>
                        <a:rPr lang="en-US" sz="1200" dirty="0">
                          <a:effectLst/>
                        </a:rPr>
                        <a:t>250-500 AD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Post-Classical</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Dominate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Imperial Constitutions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7345152"/>
                  </a:ext>
                </a:extLst>
              </a:tr>
              <a:tr h="470869">
                <a:tc>
                  <a:txBody>
                    <a:bodyPr/>
                    <a:lstStyle/>
                    <a:p>
                      <a:pPr marL="0" marR="0">
                        <a:spcBef>
                          <a:spcPts val="0"/>
                        </a:spcBef>
                        <a:spcAft>
                          <a:spcPts val="500"/>
                        </a:spcAft>
                      </a:pPr>
                      <a:r>
                        <a:rPr lang="en-US" sz="1200" dirty="0">
                          <a:effectLst/>
                        </a:rPr>
                        <a:t>550 AD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Justinian</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Byzantine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Code</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02747571"/>
                  </a:ext>
                </a:extLst>
              </a:tr>
            </a:tbl>
          </a:graphicData>
        </a:graphic>
      </p:graphicFrame>
    </p:spTree>
    <p:extLst>
      <p:ext uri="{BB962C8B-B14F-4D97-AF65-F5344CB8AC3E}">
        <p14:creationId xmlns:p14="http://schemas.microsoft.com/office/powerpoint/2010/main" val="1278643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Periodization (cont’d): Roman legal history</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4401205"/>
          </a:xfrm>
          <a:prstGeom prst="rect">
            <a:avLst/>
          </a:prstGeom>
        </p:spPr>
        <p:txBody>
          <a:bodyPr wrap="square">
            <a:spAutoFit/>
          </a:bodyPr>
          <a:lstStyle/>
          <a:p>
            <a:r>
              <a:rPr lang="en-US" sz="2000" smtClean="0">
                <a:solidFill>
                  <a:schemeClr val="bg1"/>
                </a:solidFill>
              </a:rPr>
              <a:t>There </a:t>
            </a:r>
            <a:r>
              <a:rPr lang="en-US" sz="2000" dirty="0">
                <a:solidFill>
                  <a:schemeClr val="bg1"/>
                </a:solidFill>
              </a:rPr>
              <a:t>is a quite tight, almost definitional relationship between the type of politics and the sources of law. It turns out, that there is also a quite tight relationship between types of procedure and politics and sources of law. Archaic procedure is highly formal; much depends on the consent of the parties; the power of the state is weak. With the elaboration of the law in the pre-classical and early classical periods, the procedure became more </a:t>
            </a:r>
            <a:r>
              <a:rPr lang="en-US" sz="2000" dirty="0" smtClean="0">
                <a:solidFill>
                  <a:schemeClr val="bg1"/>
                </a:solidFill>
              </a:rPr>
              <a:t>flexible </a:t>
            </a:r>
            <a:r>
              <a:rPr lang="en-US" sz="2000" dirty="0">
                <a:solidFill>
                  <a:schemeClr val="bg1"/>
                </a:solidFill>
              </a:rPr>
              <a:t>but was still heavily dependent on the will of the parties. As the empire became more bureaucratic, state officials came to play a more important role in the procedure and appeal to the emperor rather than elaboration by jurists became the most important source of law. Some people have seen in this development a paradigm of all legal history. The sketch of European legal history that we just looked at (except for the end) suggests that in some sense Roman legal history repeated itself in medieval and early modern Europe. That may or may not be right.</a:t>
            </a:r>
          </a:p>
        </p:txBody>
      </p:sp>
    </p:spTree>
    <p:extLst>
      <p:ext uri="{BB962C8B-B14F-4D97-AF65-F5344CB8AC3E}">
        <p14:creationId xmlns:p14="http://schemas.microsoft.com/office/powerpoint/2010/main" val="3884490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87615"/>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Periodization (cont’d): </a:t>
            </a:r>
            <a:r>
              <a:rPr lang="en-US" sz="2400" dirty="0" smtClean="0"/>
              <a:t>English </a:t>
            </a:r>
            <a:r>
              <a:rPr lang="en-US" sz="2400" dirty="0"/>
              <a:t>legal history</a:t>
            </a:r>
            <a:endParaRPr lang="en-US" altLang="en-US" sz="2400" dirty="0"/>
          </a:p>
        </p:txBody>
      </p:sp>
      <p:sp>
        <p:nvSpPr>
          <p:cNvPr id="8" name="TextBox 7"/>
          <p:cNvSpPr txBox="1"/>
          <p:nvPr/>
        </p:nvSpPr>
        <p:spPr>
          <a:xfrm>
            <a:off x="369651" y="5000487"/>
            <a:ext cx="8686800" cy="830997"/>
          </a:xfrm>
          <a:prstGeom prst="rect">
            <a:avLst/>
          </a:prstGeom>
          <a:noFill/>
        </p:spPr>
        <p:txBody>
          <a:bodyPr wrap="square">
            <a:spAutoFit/>
          </a:bodyPr>
          <a:lstStyle/>
          <a:p>
            <a:pPr>
              <a:defRPr/>
            </a:pPr>
            <a:r>
              <a:rPr lang="en-US" dirty="0">
                <a:solidFill>
                  <a:schemeClr val="bg1"/>
                </a:solidFill>
              </a:rPr>
              <a:t>Note: When the outline says ‘some codification’ in the modern period, it is referring to the fact in England (and generally in the Anglo-American legal world) commercial law (e.g., the Uniform </a:t>
            </a:r>
            <a:r>
              <a:rPr lang="en-US" dirty="0" smtClean="0">
                <a:solidFill>
                  <a:schemeClr val="bg1"/>
                </a:solidFill>
              </a:rPr>
              <a:t>Commercial </a:t>
            </a:r>
            <a:r>
              <a:rPr lang="en-US" dirty="0">
                <a:solidFill>
                  <a:schemeClr val="bg1"/>
                </a:solidFill>
              </a:rPr>
              <a:t>Code in the U.S.), criminal law, civil and criminal procedure, and public law more generally are largely codified. There are, however, relatively few codes of private law that are so characteristic of the Continent.</a:t>
            </a:r>
            <a:endParaRPr lang="en-US"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575602589"/>
              </p:ext>
            </p:extLst>
          </p:nvPr>
        </p:nvGraphicFramePr>
        <p:xfrm>
          <a:off x="564205" y="1010201"/>
          <a:ext cx="7947498" cy="3237330"/>
        </p:xfrm>
        <a:graphic>
          <a:graphicData uri="http://schemas.openxmlformats.org/drawingml/2006/table">
            <a:tbl>
              <a:tblPr>
                <a:tableStyleId>{5C22544A-7EE6-4342-B048-85BDC9FD1C3A}</a:tableStyleId>
              </a:tblPr>
              <a:tblGrid>
                <a:gridCol w="1097528">
                  <a:extLst>
                    <a:ext uri="{9D8B030D-6E8A-4147-A177-3AD203B41FA5}">
                      <a16:colId xmlns:a16="http://schemas.microsoft.com/office/drawing/2014/main" val="2425135799"/>
                    </a:ext>
                  </a:extLst>
                </a:gridCol>
                <a:gridCol w="1040495">
                  <a:extLst>
                    <a:ext uri="{9D8B030D-6E8A-4147-A177-3AD203B41FA5}">
                      <a16:colId xmlns:a16="http://schemas.microsoft.com/office/drawing/2014/main" val="1836512464"/>
                    </a:ext>
                  </a:extLst>
                </a:gridCol>
                <a:gridCol w="1327037">
                  <a:extLst>
                    <a:ext uri="{9D8B030D-6E8A-4147-A177-3AD203B41FA5}">
                      <a16:colId xmlns:a16="http://schemas.microsoft.com/office/drawing/2014/main" val="2942480416"/>
                    </a:ext>
                  </a:extLst>
                </a:gridCol>
                <a:gridCol w="1513352">
                  <a:extLst>
                    <a:ext uri="{9D8B030D-6E8A-4147-A177-3AD203B41FA5}">
                      <a16:colId xmlns:a16="http://schemas.microsoft.com/office/drawing/2014/main" val="156429489"/>
                    </a:ext>
                  </a:extLst>
                </a:gridCol>
                <a:gridCol w="1237562">
                  <a:extLst>
                    <a:ext uri="{9D8B030D-6E8A-4147-A177-3AD203B41FA5}">
                      <a16:colId xmlns:a16="http://schemas.microsoft.com/office/drawing/2014/main" val="2974683835"/>
                    </a:ext>
                  </a:extLst>
                </a:gridCol>
                <a:gridCol w="1731524">
                  <a:extLst>
                    <a:ext uri="{9D8B030D-6E8A-4147-A177-3AD203B41FA5}">
                      <a16:colId xmlns:a16="http://schemas.microsoft.com/office/drawing/2014/main" val="3011801740"/>
                    </a:ext>
                  </a:extLst>
                </a:gridCol>
              </a:tblGrid>
              <a:tr h="439220">
                <a:tc>
                  <a:txBody>
                    <a:bodyPr/>
                    <a:lstStyle/>
                    <a:p>
                      <a:pPr marL="0" marR="0">
                        <a:spcBef>
                          <a:spcPts val="0"/>
                        </a:spcBef>
                        <a:spcAft>
                          <a:spcPts val="500"/>
                        </a:spcAft>
                      </a:pPr>
                      <a:r>
                        <a:rPr lang="en-US" sz="1200" i="1" dirty="0">
                          <a:effectLst/>
                        </a:rPr>
                        <a:t>Period</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Description</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Politics</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Sources of Law</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Roman Influence</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smtClean="0">
                          <a:effectLst/>
                        </a:rPr>
                        <a:t>Continent Compare</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52302512"/>
                  </a:ext>
                </a:extLst>
              </a:tr>
              <a:tr h="613414">
                <a:tc>
                  <a:txBody>
                    <a:bodyPr/>
                    <a:lstStyle/>
                    <a:p>
                      <a:pPr marL="0" marR="0">
                        <a:spcBef>
                          <a:spcPts val="0"/>
                        </a:spcBef>
                        <a:spcAft>
                          <a:spcPts val="500"/>
                        </a:spcAft>
                      </a:pPr>
                      <a:r>
                        <a:rPr lang="en-US" sz="1200" dirty="0">
                          <a:effectLst/>
                        </a:rPr>
                        <a:t>600-1150</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Age of Tort</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Tribal</a:t>
                      </a:r>
                      <a:br>
                        <a:rPr lang="en-US" sz="1200" dirty="0">
                          <a:effectLst/>
                        </a:rPr>
                      </a:br>
                      <a:r>
                        <a:rPr lang="en-US" sz="1200" dirty="0">
                          <a:effectLst/>
                        </a:rPr>
                        <a:t>–&gt;Feudal Monarchy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Barbarian Codes, Custom</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Non-existent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Weak</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22460762"/>
                  </a:ext>
                </a:extLst>
              </a:tr>
              <a:tr h="471724">
                <a:tc>
                  <a:txBody>
                    <a:bodyPr/>
                    <a:lstStyle/>
                    <a:p>
                      <a:pPr marL="0" marR="0">
                        <a:spcBef>
                          <a:spcPts val="0"/>
                        </a:spcBef>
                        <a:spcAft>
                          <a:spcPts val="500"/>
                        </a:spcAft>
                      </a:pPr>
                      <a:r>
                        <a:rPr lang="en-US" sz="1200" dirty="0">
                          <a:effectLst/>
                        </a:rPr>
                        <a:t>1150-1300</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Age of Property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Feudal monarchy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Custom, Case Law, Statute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Strong on Method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Same</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911452"/>
                  </a:ext>
                </a:extLst>
              </a:tr>
              <a:tr h="514525">
                <a:tc>
                  <a:txBody>
                    <a:bodyPr/>
                    <a:lstStyle/>
                    <a:p>
                      <a:pPr marL="0" marR="0">
                        <a:spcBef>
                          <a:spcPts val="0"/>
                        </a:spcBef>
                        <a:spcAft>
                          <a:spcPts val="500"/>
                        </a:spcAft>
                      </a:pPr>
                      <a:r>
                        <a:rPr lang="en-US" sz="1200" dirty="0">
                          <a:effectLst/>
                        </a:rPr>
                        <a:t>1300-1500</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Age of Trespass</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National monarchy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Case Law</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Weak</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Strong</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40375289"/>
                  </a:ext>
                </a:extLst>
              </a:tr>
              <a:tr h="649807">
                <a:tc>
                  <a:txBody>
                    <a:bodyPr/>
                    <a:lstStyle/>
                    <a:p>
                      <a:pPr marL="0" marR="0">
                        <a:spcBef>
                          <a:spcPts val="0"/>
                        </a:spcBef>
                        <a:spcAft>
                          <a:spcPts val="500"/>
                        </a:spcAft>
                      </a:pPr>
                      <a:r>
                        <a:rPr lang="en-US" sz="1200" dirty="0">
                          <a:effectLst/>
                        </a:rPr>
                        <a:t>1500-1700</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Age of Equity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Absolute Monarchy–&gt; Const. Monarchy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Case Law, Statute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Strong in spots</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Quite strong</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81515326"/>
                  </a:ext>
                </a:extLst>
              </a:tr>
              <a:tr h="292735">
                <a:tc>
                  <a:txBody>
                    <a:bodyPr/>
                    <a:lstStyle/>
                    <a:p>
                      <a:pPr marL="0" marR="0">
                        <a:spcBef>
                          <a:spcPts val="0"/>
                        </a:spcBef>
                        <a:spcAft>
                          <a:spcPts val="500"/>
                        </a:spcAft>
                      </a:pPr>
                      <a:r>
                        <a:rPr lang="en-US" sz="1200" dirty="0">
                          <a:effectLst/>
                        </a:rPr>
                        <a:t>1700-2000</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Age of Reform</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Const. monarchy, Parliamentary Sovereignty</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Case law, Statute, Some Codification</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Submerged but there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Quite strong</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78705597"/>
                  </a:ext>
                </a:extLst>
              </a:tr>
            </a:tbl>
          </a:graphicData>
        </a:graphic>
      </p:graphicFrame>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Periodization (cont’d): English legal history</a:t>
            </a:r>
            <a:endParaRPr lang="en-US" altLang="en-US" sz="2400" dirty="0"/>
          </a:p>
        </p:txBody>
      </p:sp>
      <p:sp>
        <p:nvSpPr>
          <p:cNvPr id="8" name="TextBox 7"/>
          <p:cNvSpPr txBox="1"/>
          <p:nvPr/>
        </p:nvSpPr>
        <p:spPr>
          <a:xfrm>
            <a:off x="457200" y="1163781"/>
            <a:ext cx="8063345" cy="4093428"/>
          </a:xfrm>
          <a:prstGeom prst="rect">
            <a:avLst/>
          </a:prstGeom>
          <a:noFill/>
        </p:spPr>
        <p:txBody>
          <a:bodyPr wrap="square">
            <a:spAutoFit/>
          </a:bodyPr>
          <a:lstStyle/>
          <a:p>
            <a:pPr>
              <a:defRPr/>
            </a:pPr>
            <a:r>
              <a:rPr lang="en-US" sz="2000" dirty="0">
                <a:solidFill>
                  <a:schemeClr val="bg1"/>
                </a:solidFill>
              </a:rPr>
              <a:t>The periodization of English history has remarkable parallels with that of the Continent. The political and constitutional developments in most of the periods are similar. The English, I would argue, have a tendency to exaggerate the differences in these departments. Whether they also have a tendency to exaggerate the differences in legal development is more problematic. What the outline shows is that the influence of Roman law on English legal thought has varied over time. It was quite strong in High Middle Ages, quite weak in the later Middle Ages. That led to a situation, when knowledge of Roman law and Continental developments returned in the early modern and modern periods, where the English (and the Anglo-American) legal systems can better be described as cousins of the Continental rather than as siblings.</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codification phenomenon</a:t>
            </a:r>
            <a:endParaRPr lang="en-US" altLang="en-US" sz="2400" dirty="0"/>
          </a:p>
        </p:txBody>
      </p:sp>
      <p:sp>
        <p:nvSpPr>
          <p:cNvPr id="8" name="TextBox 7"/>
          <p:cNvSpPr txBox="1"/>
          <p:nvPr/>
        </p:nvSpPr>
        <p:spPr>
          <a:xfrm>
            <a:off x="457200" y="1067528"/>
            <a:ext cx="8686800" cy="3477875"/>
          </a:xfrm>
          <a:prstGeom prst="rect">
            <a:avLst/>
          </a:prstGeom>
          <a:noFill/>
        </p:spPr>
        <p:txBody>
          <a:bodyPr wrap="square">
            <a:spAutoFit/>
          </a:bodyPr>
          <a:lstStyle/>
          <a:p>
            <a:pPr>
              <a:defRPr/>
            </a:pPr>
            <a:r>
              <a:rPr lang="en-US" sz="2000" dirty="0" smtClean="0">
                <a:solidFill>
                  <a:schemeClr val="bg1"/>
                </a:solidFill>
              </a:rPr>
              <a:t>At </a:t>
            </a:r>
            <a:r>
              <a:rPr lang="en-US" sz="2000" dirty="0">
                <a:solidFill>
                  <a:schemeClr val="bg1"/>
                </a:solidFill>
              </a:rPr>
              <a:t>the beginning</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literacy</a:t>
            </a: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beginnings of a realization that law belongs in separate category</a:t>
            </a:r>
          </a:p>
          <a:p>
            <a:pPr marL="342900" indent="-342900">
              <a:buFont typeface="Arial" panose="020B0604020202020204" pitchFamily="34" charset="0"/>
              <a:buChar char="•"/>
              <a:defRPr/>
            </a:pPr>
            <a:r>
              <a:rPr lang="en-US" sz="2000" dirty="0" smtClean="0">
                <a:solidFill>
                  <a:schemeClr val="bg1"/>
                </a:solidFill>
              </a:rPr>
              <a:t>realization </a:t>
            </a:r>
            <a:r>
              <a:rPr lang="en-US" sz="2000" dirty="0">
                <a:solidFill>
                  <a:schemeClr val="bg1"/>
                </a:solidFill>
              </a:rPr>
              <a:t>of the connection between what we would call the state, and what they called different things, and the </a:t>
            </a:r>
            <a:r>
              <a:rPr lang="en-US" sz="2000" dirty="0" smtClean="0">
                <a:solidFill>
                  <a:schemeClr val="bg1"/>
                </a:solidFill>
              </a:rPr>
              <a:t>law</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smtClean="0">
                <a:solidFill>
                  <a:schemeClr val="bg1"/>
                </a:solidFill>
              </a:rPr>
              <a:t>At </a:t>
            </a:r>
            <a:r>
              <a:rPr lang="en-US" sz="2000" dirty="0">
                <a:solidFill>
                  <a:schemeClr val="bg1"/>
                </a:solidFill>
              </a:rPr>
              <a:t>the end</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 </a:t>
            </a:r>
            <a:r>
              <a:rPr lang="en-US" sz="2000" dirty="0">
                <a:solidFill>
                  <a:schemeClr val="bg1"/>
                </a:solidFill>
              </a:rPr>
              <a:t>long period of professional development</a:t>
            </a:r>
          </a:p>
          <a:p>
            <a:pPr marL="342900" indent="-342900">
              <a:buFont typeface="Arial" panose="020B0604020202020204" pitchFamily="34" charset="0"/>
              <a:buChar char="•"/>
              <a:defRPr/>
            </a:pPr>
            <a:r>
              <a:rPr lang="en-US" sz="2000" dirty="0" smtClean="0">
                <a:solidFill>
                  <a:schemeClr val="bg1"/>
                </a:solidFill>
              </a:rPr>
              <a:t>sources </a:t>
            </a:r>
            <a:r>
              <a:rPr lang="en-US" sz="2000" dirty="0">
                <a:solidFill>
                  <a:schemeClr val="bg1"/>
                </a:solidFill>
              </a:rPr>
              <a:t>of law proliferating and becoming unmanageable</a:t>
            </a:r>
          </a:p>
          <a:p>
            <a:pPr marL="342900" indent="-342900">
              <a:buFont typeface="Arial" panose="020B0604020202020204" pitchFamily="34" charset="0"/>
              <a:buChar char="•"/>
              <a:defRPr/>
            </a:pPr>
            <a:r>
              <a:rPr lang="en-US" sz="2000" dirty="0" smtClean="0">
                <a:solidFill>
                  <a:schemeClr val="bg1"/>
                </a:solidFill>
              </a:rPr>
              <a:t>person </a:t>
            </a:r>
            <a:r>
              <a:rPr lang="en-US" sz="2000" dirty="0">
                <a:solidFill>
                  <a:schemeClr val="bg1"/>
                </a:solidFill>
              </a:rPr>
              <a:t>of power and/or </a:t>
            </a:r>
            <a:r>
              <a:rPr lang="en-US" sz="2000" dirty="0" smtClean="0">
                <a:solidFill>
                  <a:schemeClr val="bg1"/>
                </a:solidFill>
              </a:rPr>
              <a:t>genius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codification phenomenon (cont’d)</a:t>
            </a:r>
            <a:endParaRPr lang="en-US" altLang="en-US" sz="2400" dirty="0"/>
          </a:p>
        </p:txBody>
      </p:sp>
      <p:sp>
        <p:nvSpPr>
          <p:cNvPr id="8" name="TextBox 7"/>
          <p:cNvSpPr txBox="1"/>
          <p:nvPr/>
        </p:nvSpPr>
        <p:spPr>
          <a:xfrm>
            <a:off x="457200" y="1332223"/>
            <a:ext cx="8686800" cy="3631763"/>
          </a:xfrm>
          <a:prstGeom prst="rect">
            <a:avLst/>
          </a:prstGeom>
          <a:noFill/>
        </p:spPr>
        <p:txBody>
          <a:bodyPr wrap="square">
            <a:spAutoFit/>
          </a:bodyPr>
          <a:lstStyle/>
          <a:p>
            <a:pPr>
              <a:defRPr/>
            </a:pPr>
            <a:r>
              <a:rPr lang="en-US" sz="2000" dirty="0" smtClean="0">
                <a:solidFill>
                  <a:schemeClr val="bg1"/>
                </a:solidFill>
              </a:rPr>
              <a:t>Taking </a:t>
            </a:r>
            <a:r>
              <a:rPr lang="en-US" sz="2000" dirty="0">
                <a:solidFill>
                  <a:schemeClr val="bg1"/>
                </a:solidFill>
              </a:rPr>
              <a:t>Justinian, the Napoleonic Code, and the Uniform Commercial Code as examples of ‘end-codifications’, the differences may be more important than the similarities</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Justinian </a:t>
            </a:r>
            <a:r>
              <a:rPr lang="en-US" sz="2000" dirty="0">
                <a:solidFill>
                  <a:schemeClr val="bg1"/>
                </a:solidFill>
              </a:rPr>
              <a:t>is a collection of texts, the Napoleonic Code and Uniform Commercial Code are systematic rewritings of the law</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politics seem to be similar between Justinian and Napoleon but not Karl Llewelyn, the drafter of the UCC</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Justinian </a:t>
            </a:r>
            <a:r>
              <a:rPr lang="en-US" sz="2000" dirty="0">
                <a:solidFill>
                  <a:schemeClr val="bg1"/>
                </a:solidFill>
              </a:rPr>
              <a:t>is legally conservative; Napoleon and Llewelyn are much less so.</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47303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codification phenomenon (cont’d)</a:t>
            </a:r>
          </a:p>
        </p:txBody>
      </p:sp>
      <p:sp>
        <p:nvSpPr>
          <p:cNvPr id="8" name="TextBox 7"/>
          <p:cNvSpPr txBox="1"/>
          <p:nvPr/>
        </p:nvSpPr>
        <p:spPr>
          <a:xfrm>
            <a:off x="457200" y="1067528"/>
            <a:ext cx="8686800" cy="3939540"/>
          </a:xfrm>
          <a:prstGeom prst="rect">
            <a:avLst/>
          </a:prstGeom>
          <a:noFill/>
        </p:spPr>
        <p:txBody>
          <a:bodyPr wrap="square">
            <a:spAutoFit/>
          </a:bodyPr>
          <a:lstStyle/>
          <a:p>
            <a:pPr>
              <a:defRPr/>
            </a:pPr>
            <a:r>
              <a:rPr lang="en-US" sz="2000" dirty="0">
                <a:solidFill>
                  <a:schemeClr val="bg1"/>
                </a:solidFill>
              </a:rPr>
              <a:t>True codes’, i.e., codes that follow the model of the 19th European codes, are:</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authoritative</a:t>
            </a:r>
          </a:p>
          <a:p>
            <a:pPr marL="342900" indent="-342900">
              <a:buFont typeface="Arial" panose="020B0604020202020204" pitchFamily="34" charset="0"/>
              <a:buChar char="•"/>
              <a:defRPr/>
            </a:pPr>
            <a:r>
              <a:rPr lang="en-US" sz="2000" dirty="0">
                <a:solidFill>
                  <a:schemeClr val="bg1"/>
                </a:solidFill>
              </a:rPr>
              <a:t>exclusive</a:t>
            </a:r>
          </a:p>
          <a:p>
            <a:pPr marL="342900" indent="-342900">
              <a:buFont typeface="Arial" panose="020B0604020202020204" pitchFamily="34" charset="0"/>
              <a:buChar char="•"/>
              <a:defRPr/>
            </a:pPr>
            <a:r>
              <a:rPr lang="en-US" sz="2000" dirty="0">
                <a:solidFill>
                  <a:schemeClr val="bg1"/>
                </a:solidFill>
              </a:rPr>
              <a:t>systematic</a:t>
            </a:r>
          </a:p>
          <a:p>
            <a:pPr>
              <a:defRPr/>
            </a:pPr>
            <a:endParaRPr lang="en-US" sz="2000" dirty="0" smtClean="0">
              <a:solidFill>
                <a:schemeClr val="bg1"/>
              </a:solidFill>
            </a:endParaRPr>
          </a:p>
          <a:p>
            <a:pPr>
              <a:defRPr/>
            </a:pPr>
            <a:r>
              <a:rPr lang="en-US" sz="2000" dirty="0" smtClean="0">
                <a:solidFill>
                  <a:schemeClr val="bg1"/>
                </a:solidFill>
              </a:rPr>
              <a:t>Applying </a:t>
            </a:r>
            <a:r>
              <a:rPr lang="en-US" sz="2000" dirty="0">
                <a:solidFill>
                  <a:schemeClr val="bg1"/>
                </a:solidFill>
              </a:rPr>
              <a:t>these tests there is no Western code as opposed to a collection before the Prussian Civil Code of 1794; this is followed by the Napoleonic code of 1804, and by the Austrian Civil Code of 1811 (1st ed. 1786). Once these three codes had been promulgated, the ones that followed showed a considerable amount of influence from them, particularly from the French code.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07943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Course</a:t>
            </a:r>
            <a:endParaRPr lang="en-US" altLang="en-US" sz="2400" dirty="0"/>
          </a:p>
        </p:txBody>
      </p:sp>
      <p:sp>
        <p:nvSpPr>
          <p:cNvPr id="8" name="TextBox 7"/>
          <p:cNvSpPr txBox="1"/>
          <p:nvPr/>
        </p:nvSpPr>
        <p:spPr>
          <a:xfrm>
            <a:off x="363682" y="1151101"/>
            <a:ext cx="8780318"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legal and </a:t>
            </a:r>
            <a:r>
              <a:rPr lang="en-US" sz="2000" dirty="0" smtClean="0">
                <a:solidFill>
                  <a:schemeClr val="bg1"/>
                </a:solidFill>
              </a:rPr>
              <a:t>constitutional </a:t>
            </a:r>
            <a:r>
              <a:rPr lang="en-US" sz="2000" dirty="0">
                <a:solidFill>
                  <a:schemeClr val="bg1"/>
                </a:solidFill>
              </a:rPr>
              <a:t>history of Continental Europe: the ‘civil’ law and the ‘Western legal tradition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Chronological </a:t>
            </a:r>
            <a:r>
              <a:rPr lang="en-US" sz="2000" dirty="0">
                <a:solidFill>
                  <a:schemeClr val="bg1"/>
                </a:solidFill>
              </a:rPr>
              <a:t>range: 450 AD to 1648, with looks backward 400 years for the legacy of the ancient world and forward 250 more for the codifications on the Continent in the 19th century. Geographical range: all of Continental Europe with occasional glances at England. How to avoid superficiality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By </a:t>
            </a:r>
            <a:r>
              <a:rPr lang="en-US" sz="2000" dirty="0">
                <a:solidFill>
                  <a:schemeClr val="bg1"/>
                </a:solidFill>
              </a:rPr>
              <a:t>testing our generalities against three particular topics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formation of marriage</a:t>
            </a:r>
          </a:p>
          <a:p>
            <a:pPr marL="800100" lvl="1"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capture of wild animals as the foundation of ‘property’.</a:t>
            </a:r>
          </a:p>
          <a:p>
            <a:pPr marL="800100" lvl="1" indent="-342900">
              <a:buFont typeface="Arial" panose="020B0604020202020204" pitchFamily="34" charset="0"/>
              <a:buChar char="•"/>
              <a:defRPr/>
            </a:pPr>
            <a:r>
              <a:rPr lang="en-US" sz="2000" dirty="0" smtClean="0">
                <a:solidFill>
                  <a:schemeClr val="bg1"/>
                </a:solidFill>
              </a:rPr>
              <a:t>\Witnesses </a:t>
            </a:r>
            <a:r>
              <a:rPr lang="en-US" sz="2000" dirty="0">
                <a:solidFill>
                  <a:schemeClr val="bg1"/>
                </a:solidFill>
              </a:rPr>
              <a:t>in both criminal and civil procedure</a:t>
            </a:r>
          </a:p>
          <a:p>
            <a:pPr marL="800100" lvl="1"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9877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Conclusion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467853"/>
            <a:ext cx="8518358" cy="1631216"/>
          </a:xfrm>
          <a:prstGeom prst="rect">
            <a:avLst/>
          </a:prstGeom>
        </p:spPr>
        <p:txBody>
          <a:bodyPr wrap="square">
            <a:spAutoFit/>
          </a:bodyPr>
          <a:lstStyle/>
          <a:p>
            <a:r>
              <a:rPr lang="en-US" sz="2000" dirty="0" smtClean="0">
                <a:solidFill>
                  <a:schemeClr val="bg1"/>
                </a:solidFill>
              </a:rPr>
              <a:t>At </a:t>
            </a:r>
            <a:r>
              <a:rPr lang="en-US" sz="2000" dirty="0">
                <a:solidFill>
                  <a:schemeClr val="bg1"/>
                </a:solidFill>
              </a:rPr>
              <a:t>the end of the table above for Roman law, we have the great Roman collections: 529–533 A.D. They are going to become very important in our story. We’ll talk about them in the next class. In the rest of this class I would like to talk about another legacy of the ancient world: Christianity, beginning with a document: Paul’s letter to the Romans.</a:t>
            </a:r>
          </a:p>
        </p:txBody>
      </p:sp>
    </p:spTree>
    <p:extLst>
      <p:ext uri="{BB962C8B-B14F-4D97-AF65-F5344CB8AC3E}">
        <p14:creationId xmlns:p14="http://schemas.microsoft.com/office/powerpoint/2010/main" val="430869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Course (cont’d)</a:t>
            </a:r>
            <a:endParaRPr lang="en-US" altLang="en-US" sz="2400" dirty="0"/>
          </a:p>
        </p:txBody>
      </p:sp>
      <p:sp>
        <p:nvSpPr>
          <p:cNvPr id="8" name="TextBox 7"/>
          <p:cNvSpPr txBox="1"/>
          <p:nvPr/>
        </p:nvSpPr>
        <p:spPr>
          <a:xfrm>
            <a:off x="363682" y="736779"/>
            <a:ext cx="8780318" cy="6247864"/>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topics </a:t>
            </a:r>
            <a:r>
              <a:rPr lang="en-US" sz="2000" dirty="0">
                <a:solidFill>
                  <a:schemeClr val="bg1"/>
                </a:solidFill>
              </a:rPr>
              <a:t>come from the three principal areas into which Europeans historically divided their law::</a:t>
            </a:r>
          </a:p>
          <a:p>
            <a:pPr marL="342900" indent="-342900">
              <a:buFont typeface="Arial" panose="020B0604020202020204" pitchFamily="34" charset="0"/>
              <a:buChar char="•"/>
              <a:defRPr/>
            </a:pPr>
            <a:endParaRPr lang="en-US" sz="1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The  law of persons (marriage)</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The law of things (wild animals).</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The law of  actions (witnesses)</a:t>
            </a:r>
          </a:p>
          <a:p>
            <a:pPr marL="800100" lvl="1" indent="-342900">
              <a:buFont typeface="Arial" panose="020B0604020202020204" pitchFamily="34" charset="0"/>
              <a:buChar char="•"/>
              <a:defRPr/>
            </a:pPr>
            <a:endParaRPr lang="en-US" sz="2000" dirty="0">
              <a:solidFill>
                <a:schemeClr val="bg1"/>
              </a:solidFill>
            </a:endParaRPr>
          </a:p>
          <a:p>
            <a:pPr marL="347472" lvl="1" indent="-342900">
              <a:buFont typeface="Arial" panose="020B0604020202020204" pitchFamily="34" charset="0"/>
              <a:buChar char="•"/>
              <a:defRPr/>
            </a:pPr>
            <a:r>
              <a:rPr lang="en-US" sz="2000" dirty="0">
                <a:solidFill>
                  <a:schemeClr val="bg1"/>
                </a:solidFill>
              </a:rPr>
              <a:t>The development of these topics comes from two different sources of </a:t>
            </a:r>
            <a:r>
              <a:rPr lang="en-US" sz="2000" dirty="0" smtClean="0">
                <a:solidFill>
                  <a:schemeClr val="bg1"/>
                </a:solidFill>
              </a:rPr>
              <a:t>law</a:t>
            </a:r>
          </a:p>
          <a:p>
            <a:pPr marL="347472" lvl="1" indent="-342900">
              <a:buFont typeface="Arial" panose="020B0604020202020204" pitchFamily="34" charset="0"/>
              <a:buChar char="•"/>
              <a:defRPr/>
            </a:pPr>
            <a:endParaRPr lang="en-US" sz="1000" dirty="0">
              <a:solidFill>
                <a:schemeClr val="bg1"/>
              </a:solidFill>
            </a:endParaRPr>
          </a:p>
          <a:p>
            <a:pPr marL="804672" lvl="2"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formation of marriage (canon law)</a:t>
            </a:r>
          </a:p>
          <a:p>
            <a:pPr marL="804672" lvl="2"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capture of wild animals (Roman law)</a:t>
            </a:r>
          </a:p>
          <a:p>
            <a:pPr marL="804672" lvl="2"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law of witnesses (the product of canonists and Romanists working together</a:t>
            </a:r>
            <a:r>
              <a:rPr lang="en-US" sz="2000" dirty="0" smtClean="0">
                <a:solidFill>
                  <a:schemeClr val="bg1"/>
                </a:solidFill>
              </a:rPr>
              <a:t>)</a:t>
            </a:r>
          </a:p>
          <a:p>
            <a:pPr marL="804672" lvl="2" indent="-342900">
              <a:buFont typeface="Arial" panose="020B0604020202020204" pitchFamily="34" charset="0"/>
              <a:buChar char="•"/>
              <a:defRPr/>
            </a:pPr>
            <a:endParaRPr lang="en-US" sz="2000" dirty="0">
              <a:solidFill>
                <a:schemeClr val="bg1"/>
              </a:solidFill>
            </a:endParaRPr>
          </a:p>
          <a:p>
            <a:pPr marL="4572" lvl="2">
              <a:defRPr/>
            </a:pPr>
            <a:r>
              <a:rPr lang="en-US" sz="2000" dirty="0">
                <a:solidFill>
                  <a:schemeClr val="bg1"/>
                </a:solidFill>
              </a:rPr>
              <a:t>These are all topics of private law ( the law about the legal relationships between members of the community). There is no single topic about public law (the law that deals with the relationships between the governing authorities and the members of the community). We deal with public law when we talk about constitutional and institutional developments </a:t>
            </a:r>
            <a:r>
              <a:rPr lang="en-US" sz="2000" dirty="0" smtClean="0">
                <a:solidFill>
                  <a:schemeClr val="bg1"/>
                </a:solidFill>
              </a:rPr>
              <a:t>and </a:t>
            </a:r>
            <a:r>
              <a:rPr lang="en-US" sz="2000" dirty="0">
                <a:solidFill>
                  <a:schemeClr val="bg1"/>
                </a:solidFill>
              </a:rPr>
              <a:t>when we talk about witnesses in criminal cases (a public-law topic).</a:t>
            </a:r>
          </a:p>
          <a:p>
            <a:pPr marL="804672" lvl="2"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4476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Course (cont’d)</a:t>
            </a:r>
            <a:endParaRPr lang="en-US" altLang="en-US" sz="2400" dirty="0"/>
          </a:p>
        </p:txBody>
      </p:sp>
      <p:sp>
        <p:nvSpPr>
          <p:cNvPr id="8" name="TextBox 7"/>
          <p:cNvSpPr txBox="1"/>
          <p:nvPr/>
        </p:nvSpPr>
        <p:spPr>
          <a:xfrm>
            <a:off x="363682" y="736779"/>
            <a:ext cx="8780318" cy="6247864"/>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Another way to avoid superficiality is by </a:t>
            </a:r>
            <a:r>
              <a:rPr lang="en-US" sz="2000" dirty="0">
                <a:solidFill>
                  <a:schemeClr val="bg1"/>
                </a:solidFill>
              </a:rPr>
              <a:t>relating our generalities to one particular region when we reach the early modern period: France (with England, Italy, Germany, Spain, the Low Countries, giving examples for comparison and contrast</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France </a:t>
            </a:r>
            <a:r>
              <a:rPr lang="en-US" sz="2000" dirty="0">
                <a:solidFill>
                  <a:schemeClr val="bg1"/>
                </a:solidFill>
              </a:rPr>
              <a:t>because we can see it becoming a nation-state in our period</a:t>
            </a:r>
          </a:p>
          <a:p>
            <a:pPr marL="800100" lvl="1" indent="-342900">
              <a:buFont typeface="Arial" panose="020B0604020202020204" pitchFamily="34" charset="0"/>
              <a:buChar char="•"/>
              <a:defRPr/>
            </a:pPr>
            <a:r>
              <a:rPr lang="en-US" sz="2000" dirty="0" smtClean="0">
                <a:solidFill>
                  <a:schemeClr val="bg1"/>
                </a:solidFill>
              </a:rPr>
              <a:t>France </a:t>
            </a:r>
            <a:r>
              <a:rPr lang="en-US" sz="2000" dirty="0">
                <a:solidFill>
                  <a:schemeClr val="bg1"/>
                </a:solidFill>
              </a:rPr>
              <a:t>because it is close to England</a:t>
            </a:r>
          </a:p>
          <a:p>
            <a:pPr marL="800100" lvl="1" indent="-342900">
              <a:buFont typeface="Arial" panose="020B0604020202020204" pitchFamily="34" charset="0"/>
              <a:buChar char="•"/>
              <a:defRPr/>
            </a:pPr>
            <a:endParaRPr lang="en-US" sz="2000" dirty="0">
              <a:solidFill>
                <a:schemeClr val="bg1"/>
              </a:solidFill>
            </a:endParaRPr>
          </a:p>
          <a:p>
            <a:pPr marL="347472" lvl="2" indent="-342900">
              <a:buFont typeface="Arial" panose="020B0604020202020204" pitchFamily="34" charset="0"/>
              <a:buChar char="•"/>
              <a:defRPr/>
            </a:pPr>
            <a:r>
              <a:rPr lang="en-US" sz="2000" dirty="0" smtClean="0">
                <a:solidFill>
                  <a:schemeClr val="bg1"/>
                </a:solidFill>
              </a:rPr>
              <a:t>A  third way to avoid superficiality is by checking </a:t>
            </a:r>
            <a:r>
              <a:rPr lang="en-US" sz="2000" dirty="0">
                <a:solidFill>
                  <a:schemeClr val="bg1"/>
                </a:solidFill>
              </a:rPr>
              <a:t>our generalities against the documents in the coursepack</a:t>
            </a:r>
            <a:r>
              <a:rPr lang="en-US" sz="2000" dirty="0" smtClean="0">
                <a:solidFill>
                  <a:schemeClr val="bg1"/>
                </a:solidFill>
              </a:rPr>
              <a:t>.</a:t>
            </a:r>
          </a:p>
          <a:p>
            <a:pPr marL="347472" lvl="2" indent="-342900">
              <a:buFont typeface="Arial" panose="020B0604020202020204" pitchFamily="34" charset="0"/>
              <a:buChar char="•"/>
              <a:defRPr/>
            </a:pPr>
            <a:endParaRPr lang="en-US" sz="2000" dirty="0">
              <a:solidFill>
                <a:schemeClr val="bg1"/>
              </a:solidFill>
            </a:endParaRPr>
          </a:p>
          <a:p>
            <a:pPr marL="347472" lvl="2" indent="-342900">
              <a:buFont typeface="Arial" panose="020B0604020202020204" pitchFamily="34" charset="0"/>
              <a:buChar char="•"/>
              <a:defRPr/>
            </a:pPr>
            <a:r>
              <a:rPr lang="en-US" sz="2000" dirty="0" smtClean="0">
                <a:solidFill>
                  <a:schemeClr val="bg1"/>
                </a:solidFill>
              </a:rPr>
              <a:t>Two </a:t>
            </a:r>
            <a:r>
              <a:rPr lang="en-US" sz="2000" dirty="0">
                <a:solidFill>
                  <a:schemeClr val="bg1"/>
                </a:solidFill>
              </a:rPr>
              <a:t>questions</a:t>
            </a:r>
            <a:r>
              <a:rPr lang="en-US" sz="2000" dirty="0" smtClean="0">
                <a:solidFill>
                  <a:schemeClr val="bg1"/>
                </a:solidFill>
              </a:rPr>
              <a:t>:</a:t>
            </a:r>
          </a:p>
          <a:p>
            <a:pPr marL="347472" lvl="2" indent="-342900">
              <a:buFont typeface="Arial" panose="020B0604020202020204" pitchFamily="34" charset="0"/>
              <a:buChar char="•"/>
              <a:defRPr/>
            </a:pPr>
            <a:endParaRPr lang="en-US" sz="1000" dirty="0">
              <a:solidFill>
                <a:schemeClr val="bg1"/>
              </a:solidFill>
            </a:endParaRPr>
          </a:p>
          <a:p>
            <a:pPr marL="804672" lvl="3" indent="-342900">
              <a:buFont typeface="Arial" panose="020B0604020202020204" pitchFamily="34" charset="0"/>
              <a:buChar char="•"/>
              <a:defRPr/>
            </a:pPr>
            <a:r>
              <a:rPr lang="en-US" sz="2000" dirty="0" smtClean="0">
                <a:solidFill>
                  <a:schemeClr val="bg1"/>
                </a:solidFill>
              </a:rPr>
              <a:t>How </a:t>
            </a:r>
            <a:r>
              <a:rPr lang="en-US" sz="2000" dirty="0">
                <a:solidFill>
                  <a:schemeClr val="bg1"/>
                </a:solidFill>
              </a:rPr>
              <a:t>does the way people were thinking about law in each period proceed from what had gone before and lead to what was to come next (a largely diachronic question</a:t>
            </a:r>
            <a:r>
              <a:rPr lang="en-US" sz="2000" dirty="0" smtClean="0">
                <a:solidFill>
                  <a:schemeClr val="bg1"/>
                </a:solidFill>
              </a:rPr>
              <a:t>)?</a:t>
            </a:r>
          </a:p>
          <a:p>
            <a:pPr marL="804672" lvl="3" indent="-342900">
              <a:buFont typeface="Arial" panose="020B0604020202020204" pitchFamily="34" charset="0"/>
              <a:buChar char="•"/>
              <a:defRPr/>
            </a:pPr>
            <a:endParaRPr lang="en-US" sz="1000" dirty="0">
              <a:solidFill>
                <a:schemeClr val="bg1"/>
              </a:solidFill>
            </a:endParaRPr>
          </a:p>
          <a:p>
            <a:pPr marL="804672" lvl="3" indent="-342900">
              <a:buFont typeface="Arial" panose="020B0604020202020204" pitchFamily="34" charset="0"/>
              <a:buChar char="•"/>
              <a:defRPr/>
            </a:pPr>
            <a:r>
              <a:rPr lang="en-US" sz="2000" dirty="0" smtClean="0">
                <a:solidFill>
                  <a:schemeClr val="bg1"/>
                </a:solidFill>
              </a:rPr>
              <a:t>How </a:t>
            </a:r>
            <a:r>
              <a:rPr lang="en-US" sz="2000" dirty="0">
                <a:solidFill>
                  <a:schemeClr val="bg1"/>
                </a:solidFill>
              </a:rPr>
              <a:t>does the way that people were thinking about law in each period relate to the broader political, social and intellectual developments in the period (a largely synchronic question)?</a:t>
            </a:r>
          </a:p>
          <a:p>
            <a:pPr marL="804672" lvl="3"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1311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Course (cont’d)</a:t>
            </a:r>
            <a:endParaRPr lang="en-US" altLang="en-US" sz="2400" dirty="0"/>
          </a:p>
        </p:txBody>
      </p:sp>
      <p:sp>
        <p:nvSpPr>
          <p:cNvPr id="8" name="TextBox 7"/>
          <p:cNvSpPr txBox="1"/>
          <p:nvPr/>
        </p:nvSpPr>
        <p:spPr>
          <a:xfrm>
            <a:off x="363682" y="1097726"/>
            <a:ext cx="8780318" cy="1631216"/>
          </a:xfrm>
          <a:prstGeom prst="rect">
            <a:avLst/>
          </a:prstGeom>
          <a:noFill/>
        </p:spPr>
        <p:txBody>
          <a:bodyPr wrap="square">
            <a:spAutoFit/>
          </a:bodyPr>
          <a:lstStyle/>
          <a:p>
            <a:pPr>
              <a:defRPr/>
            </a:pPr>
            <a:r>
              <a:rPr lang="en-US" sz="2000" dirty="0" smtClean="0">
                <a:solidFill>
                  <a:schemeClr val="bg1"/>
                </a:solidFill>
              </a:rPr>
              <a:t>Two </a:t>
            </a:r>
            <a:r>
              <a:rPr lang="en-US" sz="2000" dirty="0">
                <a:solidFill>
                  <a:schemeClr val="bg1"/>
                </a:solidFill>
              </a:rPr>
              <a:t>hour-and-a-half classes on Mon. and Wed</a:t>
            </a:r>
            <a:r>
              <a:rPr lang="en-US" sz="2000">
                <a:solidFill>
                  <a:schemeClr val="bg1"/>
                </a:solidFill>
              </a:rPr>
              <a:t>. </a:t>
            </a:r>
            <a:r>
              <a:rPr lang="en-US" sz="2000" dirty="0" smtClean="0">
                <a:solidFill>
                  <a:schemeClr val="bg1"/>
                </a:solidFill>
              </a:rPr>
              <a:t>Discussions </a:t>
            </a:r>
            <a:r>
              <a:rPr lang="en-US" sz="2000" dirty="0">
                <a:solidFill>
                  <a:schemeClr val="bg1"/>
                </a:solidFill>
              </a:rPr>
              <a:t>of prerecorded lectures and documents. A separate section for the undergraduates in the latter half of the week. For the details about the topics of the classes, the reading assignments, and the course requirements see the off-Canvas </a:t>
            </a:r>
            <a:r>
              <a:rPr lang="en-US" sz="2000" dirty="0">
                <a:solidFill>
                  <a:schemeClr val="bg1"/>
                </a:solidFill>
                <a:hlinkClick r:id="rId3"/>
              </a:rPr>
              <a:t>website</a:t>
            </a:r>
            <a:r>
              <a:rPr lang="en-US" sz="2000" dirty="0">
                <a:solidFill>
                  <a:schemeClr val="bg1"/>
                </a:solidFill>
              </a:rPr>
              <a:t>.</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71017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What is this course about?</a:t>
            </a:r>
            <a:endParaRPr lang="en-US" altLang="en-US" sz="2400" dirty="0"/>
          </a:p>
        </p:txBody>
      </p:sp>
      <p:sp>
        <p:nvSpPr>
          <p:cNvPr id="8" name="TextBox 7"/>
          <p:cNvSpPr txBox="1"/>
          <p:nvPr/>
        </p:nvSpPr>
        <p:spPr>
          <a:xfrm>
            <a:off x="217488" y="1179095"/>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‘law</a:t>
            </a:r>
            <a:r>
              <a:rPr lang="en-US" sz="2000" dirty="0">
                <a:solidFill>
                  <a:schemeClr val="bg1"/>
                </a:solidFill>
              </a:rPr>
              <a:t>’ – the English word is related to Old English </a:t>
            </a:r>
            <a:r>
              <a:rPr lang="en-US" sz="2000" i="1" dirty="0">
                <a:solidFill>
                  <a:schemeClr val="bg1"/>
                </a:solidFill>
              </a:rPr>
              <a:t>licgan</a:t>
            </a:r>
            <a:r>
              <a:rPr lang="en-US" sz="2000" dirty="0">
                <a:solidFill>
                  <a:schemeClr val="bg1"/>
                </a:solidFill>
              </a:rPr>
              <a:t>, not </a:t>
            </a:r>
            <a:r>
              <a:rPr lang="en-US" sz="2000" i="1" dirty="0">
                <a:solidFill>
                  <a:schemeClr val="bg1"/>
                </a:solidFill>
              </a:rPr>
              <a:t>lecgan</a:t>
            </a:r>
            <a:r>
              <a:rPr lang="en-US" sz="2000" dirty="0">
                <a:solidFill>
                  <a:schemeClr val="bg1"/>
                </a:solidFill>
              </a:rPr>
              <a:t>, i.e., ‘lie’ not ‘lay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lex</a:t>
            </a:r>
            <a:r>
              <a:rPr lang="en-US" sz="2000" dirty="0" smtClean="0">
                <a:solidFill>
                  <a:schemeClr val="bg1"/>
                </a:solidFill>
              </a:rPr>
              <a:t> </a:t>
            </a:r>
            <a:r>
              <a:rPr lang="en-US" sz="2000" dirty="0">
                <a:solidFill>
                  <a:schemeClr val="bg1"/>
                </a:solidFill>
              </a:rPr>
              <a:t>vs. </a:t>
            </a:r>
            <a:r>
              <a:rPr lang="en-US" sz="2000" i="1" dirty="0">
                <a:solidFill>
                  <a:schemeClr val="bg1"/>
                </a:solidFill>
              </a:rPr>
              <a:t>ius</a:t>
            </a:r>
            <a:r>
              <a:rPr lang="en-US" sz="2000" dirty="0">
                <a:solidFill>
                  <a:schemeClr val="bg1"/>
                </a:solidFill>
              </a:rPr>
              <a:t>: </a:t>
            </a:r>
            <a:r>
              <a:rPr lang="en-US" sz="2000" i="1" dirty="0">
                <a:solidFill>
                  <a:schemeClr val="bg1"/>
                </a:solidFill>
              </a:rPr>
              <a:t>loi</a:t>
            </a:r>
            <a:r>
              <a:rPr lang="en-US" sz="2000" dirty="0">
                <a:solidFill>
                  <a:schemeClr val="bg1"/>
                </a:solidFill>
              </a:rPr>
              <a:t> vs. </a:t>
            </a:r>
            <a:r>
              <a:rPr lang="en-US" sz="2000" i="1" dirty="0">
                <a:solidFill>
                  <a:schemeClr val="bg1"/>
                </a:solidFill>
              </a:rPr>
              <a:t>droit</a:t>
            </a:r>
            <a:r>
              <a:rPr lang="en-US" sz="2000" dirty="0">
                <a:solidFill>
                  <a:schemeClr val="bg1"/>
                </a:solidFill>
              </a:rPr>
              <a:t>; </a:t>
            </a:r>
            <a:r>
              <a:rPr lang="en-US" sz="2000" i="1" dirty="0">
                <a:solidFill>
                  <a:schemeClr val="bg1"/>
                </a:solidFill>
              </a:rPr>
              <a:t>Gesetz</a:t>
            </a:r>
            <a:r>
              <a:rPr lang="en-US" sz="2000" dirty="0">
                <a:solidFill>
                  <a:schemeClr val="bg1"/>
                </a:solidFill>
              </a:rPr>
              <a:t> vs. </a:t>
            </a:r>
            <a:r>
              <a:rPr lang="en-US" sz="2000" i="1">
                <a:solidFill>
                  <a:schemeClr val="bg1"/>
                </a:solidFill>
              </a:rPr>
              <a:t>Recht</a:t>
            </a:r>
            <a:r>
              <a:rPr lang="en-US" sz="2000" dirty="0">
                <a:solidFill>
                  <a:schemeClr val="bg1"/>
                </a:solidFill>
              </a:rPr>
              <a:t>; </a:t>
            </a:r>
            <a:r>
              <a:rPr lang="en-US" sz="2000" i="1" dirty="0">
                <a:solidFill>
                  <a:schemeClr val="bg1"/>
                </a:solidFill>
              </a:rPr>
              <a:t>wet</a:t>
            </a:r>
            <a:r>
              <a:rPr lang="en-US" sz="2000" dirty="0">
                <a:solidFill>
                  <a:schemeClr val="bg1"/>
                </a:solidFill>
              </a:rPr>
              <a:t> vs. </a:t>
            </a:r>
            <a:r>
              <a:rPr lang="en-US" sz="2000" i="1" dirty="0">
                <a:solidFill>
                  <a:schemeClr val="bg1"/>
                </a:solidFill>
              </a:rPr>
              <a:t>recht</a:t>
            </a:r>
            <a:r>
              <a:rPr lang="en-US" sz="2000" dirty="0">
                <a:solidFill>
                  <a:schemeClr val="bg1"/>
                </a:solidFill>
              </a:rPr>
              <a:t>; </a:t>
            </a:r>
            <a:r>
              <a:rPr lang="en-US" sz="2000" i="1" dirty="0">
                <a:solidFill>
                  <a:schemeClr val="bg1"/>
                </a:solidFill>
              </a:rPr>
              <a:t>legge</a:t>
            </a:r>
            <a:r>
              <a:rPr lang="en-US" sz="2000" dirty="0">
                <a:solidFill>
                  <a:schemeClr val="bg1"/>
                </a:solidFill>
              </a:rPr>
              <a:t> vs. </a:t>
            </a:r>
            <a:r>
              <a:rPr lang="en-US" sz="2000" i="1" dirty="0">
                <a:solidFill>
                  <a:schemeClr val="bg1"/>
                </a:solidFill>
              </a:rPr>
              <a:t>diritto</a:t>
            </a:r>
            <a:r>
              <a:rPr lang="en-US" sz="2000" dirty="0">
                <a:solidFill>
                  <a:schemeClr val="bg1"/>
                </a:solidFill>
              </a:rPr>
              <a:t>; </a:t>
            </a:r>
            <a:r>
              <a:rPr lang="en-US" sz="2000" i="1" dirty="0">
                <a:solidFill>
                  <a:schemeClr val="bg1"/>
                </a:solidFill>
              </a:rPr>
              <a:t>ley</a:t>
            </a:r>
            <a:r>
              <a:rPr lang="en-US" sz="2000" dirty="0">
                <a:solidFill>
                  <a:schemeClr val="bg1"/>
                </a:solidFill>
              </a:rPr>
              <a:t> vs. </a:t>
            </a:r>
            <a:r>
              <a:rPr lang="en-US" sz="2000" i="1" dirty="0">
                <a:solidFill>
                  <a:schemeClr val="bg1"/>
                </a:solidFill>
              </a:rPr>
              <a:t>derecho</a:t>
            </a:r>
            <a:r>
              <a:rPr lang="en-US" sz="2000" dirty="0">
                <a:solidFill>
                  <a:schemeClr val="bg1"/>
                </a:solidFill>
              </a:rPr>
              <a:t>. The former refers to a specific law, the latter to law in general and is also the word for ‘right’. The relationship of this distinction to the distinction between natural law and positive law, between the law that exists notionally in all times and places as opposed to the law adopted for a particular community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Gratian</a:t>
            </a:r>
            <a:r>
              <a:rPr lang="en-US" sz="2000" dirty="0">
                <a:solidFill>
                  <a:schemeClr val="bg1"/>
                </a:solidFill>
              </a:rPr>
              <a:t>, </a:t>
            </a:r>
            <a:r>
              <a:rPr lang="en-US" sz="2000" i="1" dirty="0">
                <a:solidFill>
                  <a:schemeClr val="bg1"/>
                </a:solidFill>
              </a:rPr>
              <a:t>Concordance of Discordant Canons</a:t>
            </a:r>
            <a:r>
              <a:rPr lang="en-US" sz="2000" dirty="0">
                <a:solidFill>
                  <a:schemeClr val="bg1"/>
                </a:solidFill>
              </a:rPr>
              <a:t>, c. 1140: “Mankind is ruled by two things, natural law and custom. The law of nature is what is contained in the Mosaic law and the Gospels, in which everyone is ordered to do to another what he wants done to himself and is prohibited from doing to another what he does not want done to himself.”</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What is this course about? (cont’d)</a:t>
            </a:r>
            <a:endParaRPr lang="en-US" altLang="en-US" sz="2400" dirty="0"/>
          </a:p>
        </p:txBody>
      </p:sp>
      <p:sp>
        <p:nvSpPr>
          <p:cNvPr id="8" name="TextBox 7"/>
          <p:cNvSpPr txBox="1"/>
          <p:nvPr/>
        </p:nvSpPr>
        <p:spPr>
          <a:xfrm>
            <a:off x="217488" y="1179095"/>
            <a:ext cx="8686800" cy="255454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‘Constitution</a:t>
            </a:r>
            <a:r>
              <a:rPr lang="en-US" sz="2000" dirty="0">
                <a:solidFill>
                  <a:schemeClr val="bg1"/>
                </a:solidFill>
              </a:rPr>
              <a:t>’ – The word is only beginning to be used in the sense of a body of fundamental law, a law about laws, at the end of our period in England. For our period, we are, for the most part, going to have try to discern what the fundamental law might have been by looking at documents that contemporaries did not label as constitutional in the modern sense, or at what seem to be unspoken assumptions about how the system ought to work. Quite a bit can be discerned from discussions about the relative powers of emperors, kings, and popes.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22246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What is this course about? (cont’d)</a:t>
            </a:r>
            <a:endParaRPr lang="en-US" altLang="en-US" sz="2400" dirty="0"/>
          </a:p>
        </p:txBody>
      </p:sp>
      <p:sp>
        <p:nvSpPr>
          <p:cNvPr id="8" name="TextBox 7"/>
          <p:cNvSpPr txBox="1"/>
          <p:nvPr/>
        </p:nvSpPr>
        <p:spPr>
          <a:xfrm>
            <a:off x="217488" y="1179095"/>
            <a:ext cx="8686800" cy="2246769"/>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a:t>
            </a:r>
            <a:r>
              <a:rPr lang="en-US" sz="2000" dirty="0">
                <a:solidFill>
                  <a:schemeClr val="bg1"/>
                </a:solidFill>
              </a:rPr>
              <a:t>Civil law’ vs. ‘common law’ – In traditional comparative law terminology this is a course about Continental European civil law as opposed to English common law. Though the focus of this course is very much on the European Continent, the area that Anglo-American lawyers call the region of the civil law, we will do enough comparison to suggest that the differences between the Anglo-American and Continental European law tend to be exaggerated..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88161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Periodization</a:t>
            </a:r>
            <a:endParaRPr lang="en-US" altLang="en-US" sz="2400" dirty="0"/>
          </a:p>
        </p:txBody>
      </p:sp>
      <p:sp>
        <p:nvSpPr>
          <p:cNvPr id="8" name="TextBox 7"/>
          <p:cNvSpPr txBox="1"/>
          <p:nvPr/>
        </p:nvSpPr>
        <p:spPr>
          <a:xfrm>
            <a:off x="457200" y="1106906"/>
            <a:ext cx="8686800" cy="3170099"/>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Much </a:t>
            </a:r>
            <a:r>
              <a:rPr lang="en-US" sz="2000" dirty="0">
                <a:solidFill>
                  <a:schemeClr val="bg1"/>
                </a:solidFill>
              </a:rPr>
              <a:t>of  European legal history is still written from a rather rigid national point of view. The periodization thus tends to be dictated by the periodizations of national histories. We are trying to do something different</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Periodization </a:t>
            </a:r>
            <a:r>
              <a:rPr lang="en-US" sz="2000" dirty="0">
                <a:solidFill>
                  <a:schemeClr val="bg1"/>
                </a:solidFill>
              </a:rPr>
              <a:t>is important in any kind of history, but it is also a problem, because the way we organize may predetermine how we come out, what our overall points will be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Look </a:t>
            </a:r>
            <a:r>
              <a:rPr lang="en-US" sz="2000" dirty="0">
                <a:solidFill>
                  <a:schemeClr val="bg1"/>
                </a:solidFill>
              </a:rPr>
              <a:t>at the table </a:t>
            </a:r>
            <a:r>
              <a:rPr lang="en-US" sz="2000" dirty="0" smtClean="0">
                <a:solidFill>
                  <a:schemeClr val="bg1"/>
                </a:solidFill>
              </a:rPr>
              <a:t>on the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50821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60636</TotalTime>
  <Words>2133</Words>
  <Application>Microsoft Office PowerPoint</Application>
  <PresentationFormat>On-screen Show (4:3)</PresentationFormat>
  <Paragraphs>269</Paragraphs>
  <Slides>20</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bilder constitutionalism</vt:lpstr>
      <vt:lpstr>PowerPoint Presentation</vt:lpstr>
      <vt:lpstr>The Course</vt:lpstr>
      <vt:lpstr>The Course (cont’d)</vt:lpstr>
      <vt:lpstr>The Course (cont’d)</vt:lpstr>
      <vt:lpstr>The Course (cont’d)</vt:lpstr>
      <vt:lpstr>What is this course about?</vt:lpstr>
      <vt:lpstr>What is this course about? (cont’d)</vt:lpstr>
      <vt:lpstr>What is this course about? (cont’d)</vt:lpstr>
      <vt:lpstr>Periodization</vt:lpstr>
      <vt:lpstr>Periodization (cont’d)</vt:lpstr>
      <vt:lpstr>Periodization (cont’d)</vt:lpstr>
      <vt:lpstr>Periodization (cont’d)</vt:lpstr>
      <vt:lpstr>Periodization (cont’d): Roman legal history</vt:lpstr>
      <vt:lpstr>Periodization (cont’d): Roman legal history</vt:lpstr>
      <vt:lpstr>Periodization (cont’d): English legal history</vt:lpstr>
      <vt:lpstr>Periodization (cont’d): English legal history</vt:lpstr>
      <vt:lpstr>The codification phenomenon</vt:lpstr>
      <vt:lpstr>The codification phenomenon (cont’d)</vt:lpstr>
      <vt:lpstr>The codification phenomenon (cont’d)</vt:lpstr>
      <vt:lpstr>Conclusion</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775</cp:revision>
  <dcterms:created xsi:type="dcterms:W3CDTF">2007-01-08T17:13:49Z</dcterms:created>
  <dcterms:modified xsi:type="dcterms:W3CDTF">2021-12-21T02:54:13Z</dcterms:modified>
</cp:coreProperties>
</file>