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83" r:id="rId2"/>
    <p:sldId id="643" r:id="rId3"/>
    <p:sldId id="775" r:id="rId4"/>
    <p:sldId id="672" r:id="rId5"/>
    <p:sldId id="738" r:id="rId6"/>
    <p:sldId id="819" r:id="rId7"/>
    <p:sldId id="834" r:id="rId8"/>
    <p:sldId id="776" r:id="rId9"/>
    <p:sldId id="777" r:id="rId10"/>
    <p:sldId id="820" r:id="rId11"/>
    <p:sldId id="823" r:id="rId12"/>
    <p:sldId id="821" r:id="rId13"/>
    <p:sldId id="822" r:id="rId14"/>
    <p:sldId id="798" r:id="rId15"/>
    <p:sldId id="832" r:id="rId16"/>
    <p:sldId id="799" r:id="rId17"/>
    <p:sldId id="778" r:id="rId18"/>
    <p:sldId id="800" r:id="rId19"/>
    <p:sldId id="756" r:id="rId20"/>
    <p:sldId id="801" r:id="rId21"/>
    <p:sldId id="835" r:id="rId22"/>
    <p:sldId id="836" r:id="rId23"/>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82843" autoAdjust="0"/>
  </p:normalViewPr>
  <p:slideViewPr>
    <p:cSldViewPr snapToGrid="0">
      <p:cViewPr varScale="1">
        <p:scale>
          <a:sx n="88" d="100"/>
          <a:sy n="88" d="100"/>
        </p:scale>
        <p:origin x="102"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1795321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28328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26397472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618007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20825301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8996613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12596011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2227607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40840266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562811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41399642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2259103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3655482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400356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142091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1644895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2714589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444671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3707223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14.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br>
              <a:rPr lang="en-US" altLang="en-US" sz="2400" dirty="0"/>
            </a:br>
            <a:r>
              <a:rPr lang="en-US" altLang="en-US" sz="2400" dirty="0" smtClean="0"/>
              <a:t>Introduction to the </a:t>
            </a:r>
            <a:r>
              <a:rPr lang="en-US" altLang="en-US" sz="2400" dirty="0" smtClean="0"/>
              <a:t>14th </a:t>
            </a:r>
            <a:r>
              <a:rPr lang="en-US" altLang="en-US" sz="2400" dirty="0" smtClean="0"/>
              <a:t>and </a:t>
            </a:r>
            <a:r>
              <a:rPr lang="en-US" altLang="en-US" sz="2400" dirty="0" smtClean="0"/>
              <a:t>15th Centuries</a:t>
            </a:r>
            <a:r>
              <a:rPr lang="en-US" altLang="en-US" sz="2400" dirty="0" smtClean="0"/>
              <a:t>:</a:t>
            </a:r>
            <a:br>
              <a:rPr lang="en-US" altLang="en-US" sz="2400" dirty="0" smtClean="0"/>
            </a:br>
            <a:r>
              <a:rPr lang="en-US" altLang="en-US" sz="2400" dirty="0" smtClean="0"/>
              <a:t>Constitutional and Political Overview; the Commentators</a:t>
            </a:r>
          </a:p>
          <a:p>
            <a:pPr algn="ctr" eaLnBrk="1" hangingPunct="1">
              <a:buFontTx/>
              <a:buNone/>
            </a:pPr>
            <a:r>
              <a:rPr lang="en-US" altLang="en-US" dirty="0" smtClean="0"/>
              <a:t>Lecture 14</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Italy</a:t>
            </a:r>
            <a:endParaRPr lang="en-US" altLang="en-US" sz="2400" i="1" dirty="0"/>
          </a:p>
        </p:txBody>
      </p:sp>
      <p:sp>
        <p:nvSpPr>
          <p:cNvPr id="8" name="TextBox 7"/>
          <p:cNvSpPr txBox="1"/>
          <p:nvPr/>
        </p:nvSpPr>
        <p:spPr>
          <a:xfrm>
            <a:off x="457200" y="673769"/>
            <a:ext cx="8686800" cy="4401205"/>
          </a:xfrm>
          <a:prstGeom prst="rect">
            <a:avLst/>
          </a:prstGeom>
          <a:noFill/>
        </p:spPr>
        <p:txBody>
          <a:bodyPr wrap="square">
            <a:spAutoFit/>
          </a:bodyPr>
          <a:lstStyle/>
          <a:p>
            <a:pPr marL="342900" indent="-342900">
              <a:buFont typeface="Arial" panose="020B0604020202020204" pitchFamily="34" charset="0"/>
              <a:buChar char="•"/>
            </a:pPr>
            <a:r>
              <a:rPr lang="en-US" sz="2000" dirty="0">
                <a:solidFill>
                  <a:schemeClr val="bg1"/>
                </a:solidFill>
              </a:rPr>
              <a:t>The struggles of ‘black Guelfs’ against </a:t>
            </a:r>
            <a:r>
              <a:rPr lang="en-US" sz="2000" dirty="0" smtClean="0">
                <a:solidFill>
                  <a:schemeClr val="bg1"/>
                </a:solidFill>
              </a:rPr>
              <a:t>Ghibellines </a:t>
            </a:r>
            <a:r>
              <a:rPr lang="en-US" sz="2000" dirty="0">
                <a:solidFill>
                  <a:schemeClr val="bg1"/>
                </a:solidFill>
              </a:rPr>
              <a:t>and ‘white’ Guelfs</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The use of a </a:t>
            </a:r>
            <a:r>
              <a:rPr lang="en-US" sz="2000" i="1" dirty="0">
                <a:solidFill>
                  <a:schemeClr val="bg1"/>
                </a:solidFill>
              </a:rPr>
              <a:t>podestà</a:t>
            </a:r>
            <a:r>
              <a:rPr lang="en-US" sz="2000" dirty="0">
                <a:solidFill>
                  <a:schemeClr val="bg1"/>
                </a:solidFill>
              </a:rPr>
              <a:t>, a job that law professors frequently had, despite its undeniable risks</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Milan, despotism of the Visconti (14th c to 1447), rise of the Sforza</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Venice, oligarchic republic, defeat of Genoa in 1380</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Florence, republic, </a:t>
            </a:r>
            <a:r>
              <a:rPr lang="en-US" sz="2000" dirty="0" smtClean="0">
                <a:solidFill>
                  <a:schemeClr val="bg1"/>
                </a:solidFill>
              </a:rPr>
              <a:t>increasingly </a:t>
            </a:r>
            <a:r>
              <a:rPr lang="en-US" sz="2000" dirty="0">
                <a:solidFill>
                  <a:schemeClr val="bg1"/>
                </a:solidFill>
              </a:rPr>
              <a:t>under control of the Medici in 15th c</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Urbino, taken over by the </a:t>
            </a:r>
            <a:r>
              <a:rPr lang="en-US" sz="2000" i="1" dirty="0">
                <a:solidFill>
                  <a:schemeClr val="bg1"/>
                </a:solidFill>
              </a:rPr>
              <a:t>condottiere</a:t>
            </a:r>
            <a:r>
              <a:rPr lang="en-US" sz="2000" dirty="0">
                <a:solidFill>
                  <a:schemeClr val="bg1"/>
                </a:solidFill>
              </a:rPr>
              <a:t> Federico da Montefeltro in 1444</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Papal states, alternation of humanist and politician popes, the Borgia</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Naples, briefly united with Sicily under Alfonso V the Magnanimous, king of Aragon, 1416–1458, divided at his death.</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8007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Italy (</a:t>
            </a:r>
            <a:r>
              <a:rPr lang="en-US" sz="2400" dirty="0"/>
              <a:t>cont’d</a:t>
            </a:r>
            <a:r>
              <a:rPr lang="en-US" sz="2400" dirty="0" smtClean="0"/>
              <a:t>)</a:t>
            </a:r>
            <a:endParaRPr lang="en-US" altLang="en-US" sz="2400" i="1"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pic>
        <p:nvPicPr>
          <p:cNvPr id="1026" name="Picture 2" descr="Federico_da_Montefeltr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60884" y="673768"/>
            <a:ext cx="3855308"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37457" y="6387682"/>
            <a:ext cx="8469086" cy="276999"/>
          </a:xfrm>
          <a:prstGeom prst="rect">
            <a:avLst/>
          </a:prstGeom>
        </p:spPr>
        <p:txBody>
          <a:bodyPr wrap="square">
            <a:spAutoFit/>
          </a:bodyPr>
          <a:lstStyle/>
          <a:p>
            <a:r>
              <a:rPr lang="en-US" dirty="0" smtClean="0">
                <a:solidFill>
                  <a:schemeClr val="bg1"/>
                </a:solidFill>
              </a:rPr>
              <a:t>Federico </a:t>
            </a:r>
            <a:r>
              <a:rPr lang="en-US" dirty="0">
                <a:solidFill>
                  <a:schemeClr val="bg1"/>
                </a:solidFill>
              </a:rPr>
              <a:t>da </a:t>
            </a:r>
            <a:r>
              <a:rPr lang="en-US" dirty="0" smtClean="0">
                <a:solidFill>
                  <a:schemeClr val="bg1"/>
                </a:solidFill>
              </a:rPr>
              <a:t>Montefeltro, portrait by Piero della Francesca 1473 X 1475, in the Uffizi Gallery in Florence.</a:t>
            </a:r>
            <a:endParaRPr lang="en-US" dirty="0">
              <a:solidFill>
                <a:schemeClr val="bg1"/>
              </a:solidFill>
            </a:endParaRPr>
          </a:p>
        </p:txBody>
      </p:sp>
    </p:spTree>
    <p:extLst>
      <p:ext uri="{BB962C8B-B14F-4D97-AF65-F5344CB8AC3E}">
        <p14:creationId xmlns:p14="http://schemas.microsoft.com/office/powerpoint/2010/main" val="1794133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Local law in Italy</a:t>
            </a:r>
            <a:endParaRPr lang="en-US" altLang="en-US" sz="2400" i="1" dirty="0"/>
          </a:p>
        </p:txBody>
      </p:sp>
      <p:sp>
        <p:nvSpPr>
          <p:cNvPr id="8" name="TextBox 7"/>
          <p:cNvSpPr txBox="1"/>
          <p:nvPr/>
        </p:nvSpPr>
        <p:spPr>
          <a:xfrm>
            <a:off x="457200" y="673769"/>
            <a:ext cx="8686800" cy="5478423"/>
          </a:xfrm>
          <a:prstGeom prst="rect">
            <a:avLst/>
          </a:prstGeom>
          <a:noFill/>
        </p:spPr>
        <p:txBody>
          <a:bodyPr wrap="square">
            <a:spAutoFit/>
          </a:bodyPr>
          <a:lstStyle/>
          <a:p>
            <a:pPr marL="342900" indent="-342900">
              <a:buFont typeface="Arial" panose="020B0604020202020204" pitchFamily="34" charset="0"/>
              <a:buChar char="•"/>
            </a:pPr>
            <a:r>
              <a:rPr lang="en-US" sz="2000" dirty="0">
                <a:solidFill>
                  <a:schemeClr val="bg1"/>
                </a:solidFill>
              </a:rPr>
              <a:t>1162, Pisa: </a:t>
            </a:r>
            <a:r>
              <a:rPr lang="en-US" sz="2000" i="1" dirty="0">
                <a:solidFill>
                  <a:schemeClr val="bg1"/>
                </a:solidFill>
              </a:rPr>
              <a:t>Breve Consulum Pisanae </a:t>
            </a:r>
            <a:r>
              <a:rPr lang="en-US" sz="2000" i="1" dirty="0" smtClean="0">
                <a:solidFill>
                  <a:schemeClr val="bg1"/>
                </a:solidFill>
              </a:rPr>
              <a:t>civitatis</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1233, Pisa: </a:t>
            </a:r>
            <a:r>
              <a:rPr lang="en-US" sz="2000" i="1" dirty="0">
                <a:solidFill>
                  <a:schemeClr val="bg1"/>
                </a:solidFill>
              </a:rPr>
              <a:t>Constituta legis et </a:t>
            </a:r>
            <a:r>
              <a:rPr lang="en-US" sz="2000" i="1" dirty="0" smtClean="0">
                <a:solidFill>
                  <a:schemeClr val="bg1"/>
                </a:solidFill>
              </a:rPr>
              <a:t>usus</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1286, Pisa: </a:t>
            </a:r>
            <a:r>
              <a:rPr lang="en-US" sz="2000" i="1" dirty="0">
                <a:solidFill>
                  <a:schemeClr val="bg1"/>
                </a:solidFill>
              </a:rPr>
              <a:t>Breve Pisani </a:t>
            </a:r>
            <a:r>
              <a:rPr lang="en-US" sz="2000" i="1" dirty="0" smtClean="0">
                <a:solidFill>
                  <a:schemeClr val="bg1"/>
                </a:solidFill>
              </a:rPr>
              <a:t>communis</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1303, Pisa: </a:t>
            </a:r>
            <a:r>
              <a:rPr lang="en-US" sz="2000" i="1" dirty="0">
                <a:solidFill>
                  <a:schemeClr val="bg1"/>
                </a:solidFill>
              </a:rPr>
              <a:t>Breve Pisani </a:t>
            </a:r>
            <a:r>
              <a:rPr lang="en-US" sz="2000" i="1" dirty="0" smtClean="0">
                <a:solidFill>
                  <a:schemeClr val="bg1"/>
                </a:solidFill>
              </a:rPr>
              <a:t>communis</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1170, Milan: Act of the consuls (regulating relations between lords and tenants</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1216, Milan: </a:t>
            </a:r>
            <a:r>
              <a:rPr lang="en-US" sz="2000" i="1" dirty="0">
                <a:solidFill>
                  <a:schemeClr val="bg1"/>
                </a:solidFill>
              </a:rPr>
              <a:t>Liber Consuetudinum </a:t>
            </a:r>
            <a:r>
              <a:rPr lang="en-US" sz="2000" i="1" dirty="0" smtClean="0">
                <a:solidFill>
                  <a:schemeClr val="bg1"/>
                </a:solidFill>
              </a:rPr>
              <a:t>Mediolani</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1396, Milan: </a:t>
            </a:r>
            <a:r>
              <a:rPr lang="en-US" sz="2000" i="1" dirty="0">
                <a:solidFill>
                  <a:schemeClr val="bg1"/>
                </a:solidFill>
              </a:rPr>
              <a:t>Statuta Mediolani </a:t>
            </a:r>
            <a:r>
              <a:rPr lang="en-US" sz="2000" dirty="0">
                <a:solidFill>
                  <a:schemeClr val="bg1"/>
                </a:solidFill>
              </a:rPr>
              <a:t>(8 bks. promulgated just after Gian Galezzo Visconti become duke of Milan, contains much of the now-lost compilations of 1330 and 1342</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1246–1324, Florence: fragments only survive of annual </a:t>
            </a:r>
            <a:r>
              <a:rPr lang="en-US" sz="2000" dirty="0" smtClean="0">
                <a:solidFill>
                  <a:schemeClr val="bg1"/>
                </a:solidFill>
              </a:rPr>
              <a:t>legislation</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1293, </a:t>
            </a:r>
            <a:r>
              <a:rPr lang="en-US" sz="2000" dirty="0" smtClean="0">
                <a:solidFill>
                  <a:schemeClr val="bg1"/>
                </a:solidFill>
              </a:rPr>
              <a:t>Florence: </a:t>
            </a:r>
            <a:r>
              <a:rPr lang="en-US" sz="2000" i="1" dirty="0">
                <a:solidFill>
                  <a:schemeClr val="bg1"/>
                </a:solidFill>
              </a:rPr>
              <a:t>Ordinamenta Iustitiae </a:t>
            </a:r>
            <a:r>
              <a:rPr lang="en-US" sz="2000" dirty="0">
                <a:solidFill>
                  <a:schemeClr val="bg1"/>
                </a:solidFill>
              </a:rPr>
              <a:t>(triumph of the merchants over the magnates</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1325, Florence: </a:t>
            </a:r>
            <a:r>
              <a:rPr lang="en-US" sz="2000" i="1" dirty="0">
                <a:solidFill>
                  <a:schemeClr val="bg1"/>
                </a:solidFill>
              </a:rPr>
              <a:t>Statuto del Capitano del Popolo</a:t>
            </a:r>
            <a:r>
              <a:rPr lang="en-US" sz="2000" dirty="0">
                <a:solidFill>
                  <a:schemeClr val="bg1"/>
                </a:solidFill>
              </a:rPr>
              <a:t>; </a:t>
            </a:r>
            <a:r>
              <a:rPr lang="en-US" sz="2000" i="1" dirty="0">
                <a:solidFill>
                  <a:schemeClr val="bg1"/>
                </a:solidFill>
              </a:rPr>
              <a:t>Statuto del </a:t>
            </a:r>
            <a:r>
              <a:rPr lang="en-US" sz="2000" i="1" dirty="0" smtClean="0">
                <a:solidFill>
                  <a:schemeClr val="bg1"/>
                </a:solidFill>
              </a:rPr>
              <a:t>Podestà</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1414, Florence: </a:t>
            </a:r>
            <a:r>
              <a:rPr lang="en-US" sz="2000" i="1" dirty="0">
                <a:solidFill>
                  <a:schemeClr val="bg1"/>
                </a:solidFill>
              </a:rPr>
              <a:t>Statuta populi et communis Florentiae</a:t>
            </a:r>
            <a:endParaRPr lang="en-US" sz="2000" i="1"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61239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Castile and Aragon</a:t>
            </a:r>
            <a:endParaRPr lang="en-US" altLang="en-US" sz="2400" i="1" dirty="0"/>
          </a:p>
        </p:txBody>
      </p:sp>
      <p:sp>
        <p:nvSpPr>
          <p:cNvPr id="8" name="TextBox 7"/>
          <p:cNvSpPr txBox="1"/>
          <p:nvPr/>
        </p:nvSpPr>
        <p:spPr>
          <a:xfrm>
            <a:off x="457200" y="673769"/>
            <a:ext cx="8686800" cy="3170099"/>
          </a:xfrm>
          <a:prstGeom prst="rect">
            <a:avLst/>
          </a:prstGeom>
          <a:noFill/>
        </p:spPr>
        <p:txBody>
          <a:bodyPr wrap="square">
            <a:spAutoFit/>
          </a:bodyPr>
          <a:lstStyle/>
          <a:p>
            <a:r>
              <a:rPr lang="en-US" sz="2000" dirty="0">
                <a:solidFill>
                  <a:schemeClr val="bg1"/>
                </a:solidFill>
              </a:rPr>
              <a:t>In Castile, a series of disputed successions from Alfonso X to Isabella. During the reign of Alfonso XI (1348), we get the </a:t>
            </a:r>
            <a:r>
              <a:rPr lang="en-US" sz="2000" i="1" dirty="0">
                <a:solidFill>
                  <a:schemeClr val="bg1"/>
                </a:solidFill>
              </a:rPr>
              <a:t>Ordinamento de Alcala</a:t>
            </a:r>
            <a:r>
              <a:rPr lang="en-US" sz="2000" dirty="0">
                <a:solidFill>
                  <a:schemeClr val="bg1"/>
                </a:solidFill>
              </a:rPr>
              <a:t>. Ferdinand I of Aragon was the younger brother of Henry III of Castile. (Their mother, Eleanor, was the oldest daughter of Peter IV of Aragon.) This connection made the </a:t>
            </a:r>
            <a:r>
              <a:rPr lang="en-US" sz="2000" dirty="0" smtClean="0">
                <a:solidFill>
                  <a:schemeClr val="bg1"/>
                </a:solidFill>
              </a:rPr>
              <a:t>union </a:t>
            </a:r>
            <a:r>
              <a:rPr lang="en-US" sz="2000" dirty="0">
                <a:solidFill>
                  <a:schemeClr val="bg1"/>
                </a:solidFill>
              </a:rPr>
              <a:t>under Ferdinand II of Aragon and Isabella of Castile easier. Kings of </a:t>
            </a:r>
            <a:r>
              <a:rPr lang="en-US" sz="2000" dirty="0" smtClean="0">
                <a:solidFill>
                  <a:schemeClr val="bg1"/>
                </a:solidFill>
              </a:rPr>
              <a:t>Aragon, </a:t>
            </a:r>
            <a:r>
              <a:rPr lang="en-US" sz="2000" dirty="0">
                <a:solidFill>
                  <a:schemeClr val="bg1"/>
                </a:solidFill>
              </a:rPr>
              <a:t>with a couple of </a:t>
            </a:r>
            <a:r>
              <a:rPr lang="en-US" sz="2000" dirty="0" smtClean="0">
                <a:solidFill>
                  <a:schemeClr val="bg1"/>
                </a:solidFill>
              </a:rPr>
              <a:t>exceptions, were </a:t>
            </a:r>
            <a:r>
              <a:rPr lang="en-US" sz="2000" dirty="0">
                <a:solidFill>
                  <a:schemeClr val="bg1"/>
                </a:solidFill>
              </a:rPr>
              <a:t>also kings of Sicily. If they were not, the king of Sicily was frequently a close relative</a:t>
            </a:r>
            <a:r>
              <a:rPr lang="en-US" sz="2000" dirty="0" smtClean="0">
                <a:solidFill>
                  <a:schemeClr val="bg1"/>
                </a:solidFill>
              </a:rPr>
              <a:t>. The relationship with Naples was more complicated. The union of the crowns Castile and Aragon, under Ferdinand and Isabella, led to a series of events that you probably learned about in the fifth grade.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58136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A </a:t>
            </a:r>
            <a:r>
              <a:rPr lang="en-US" sz="2400" dirty="0" smtClean="0"/>
              <a:t>way </a:t>
            </a:r>
            <a:r>
              <a:rPr lang="en-US" sz="2400" dirty="0"/>
              <a:t>to </a:t>
            </a:r>
            <a:r>
              <a:rPr lang="en-US" sz="2400" dirty="0" smtClean="0"/>
              <a:t>think about these developments</a:t>
            </a:r>
            <a:endParaRPr lang="en-US" altLang="en-US" sz="2400" i="1" dirty="0"/>
          </a:p>
        </p:txBody>
      </p:sp>
      <p:sp>
        <p:nvSpPr>
          <p:cNvPr id="8" name="TextBox 7"/>
          <p:cNvSpPr txBox="1"/>
          <p:nvPr/>
        </p:nvSpPr>
        <p:spPr>
          <a:xfrm>
            <a:off x="457200" y="1000340"/>
            <a:ext cx="8686800" cy="2246769"/>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A </a:t>
            </a:r>
            <a:r>
              <a:rPr lang="en-US" sz="2000" dirty="0">
                <a:solidFill>
                  <a:schemeClr val="bg1"/>
                </a:solidFill>
              </a:rPr>
              <a:t>widening </a:t>
            </a:r>
            <a:r>
              <a:rPr lang="en-US" sz="2000" dirty="0" smtClean="0">
                <a:solidFill>
                  <a:schemeClr val="bg1"/>
                </a:solidFill>
              </a:rPr>
              <a:t>of </a:t>
            </a:r>
            <a:r>
              <a:rPr lang="en-US" sz="2000" dirty="0">
                <a:solidFill>
                  <a:schemeClr val="bg1"/>
                </a:solidFill>
              </a:rPr>
              <a:t>the horizons of ordinary people</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rise of the phenomenon of lay spirituality</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emergence of the vernacular</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A </a:t>
            </a:r>
            <a:r>
              <a:rPr lang="en-US" sz="2000" dirty="0">
                <a:solidFill>
                  <a:schemeClr val="bg1"/>
                </a:solidFill>
              </a:rPr>
              <a:t>crisis of legitimacy</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ultimate decline of representative institutions.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538822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smtClean="0"/>
              <a:t>The commentators: civilians</a:t>
            </a:r>
            <a:endParaRPr lang="en-US" sz="2400" dirty="0"/>
          </a:p>
        </p:txBody>
      </p:sp>
      <p:sp>
        <p:nvSpPr>
          <p:cNvPr id="8" name="TextBox 7"/>
          <p:cNvSpPr txBox="1"/>
          <p:nvPr/>
        </p:nvSpPr>
        <p:spPr>
          <a:xfrm>
            <a:off x="478972" y="673769"/>
            <a:ext cx="8686800" cy="5940088"/>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Odofredus </a:t>
            </a:r>
            <a:r>
              <a:rPr lang="en-US" sz="2000" dirty="0">
                <a:solidFill>
                  <a:schemeClr val="bg1"/>
                </a:solidFill>
              </a:rPr>
              <a:t>de Denariis (†1265) (Bologna, all CJCiv)</a:t>
            </a:r>
          </a:p>
          <a:p>
            <a:pPr marL="342900" indent="-342900">
              <a:buFont typeface="Arial" panose="020B0604020202020204" pitchFamily="34" charset="0"/>
              <a:buChar char="•"/>
            </a:pPr>
            <a:r>
              <a:rPr lang="en-US" sz="2000" dirty="0" smtClean="0">
                <a:solidFill>
                  <a:schemeClr val="bg1"/>
                </a:solidFill>
              </a:rPr>
              <a:t>Jacobus </a:t>
            </a:r>
            <a:r>
              <a:rPr lang="en-US" sz="2000" dirty="0">
                <a:solidFill>
                  <a:schemeClr val="bg1"/>
                </a:solidFill>
              </a:rPr>
              <a:t>de Ravaniis (Jacques de Révigny) (†1296) (Orléans, all CJCiv) </a:t>
            </a:r>
          </a:p>
          <a:p>
            <a:pPr marL="342900" indent="-342900">
              <a:buFont typeface="Arial" panose="020B0604020202020204" pitchFamily="34" charset="0"/>
              <a:buChar char="•"/>
            </a:pPr>
            <a:r>
              <a:rPr lang="en-US" sz="2000" dirty="0" smtClean="0">
                <a:solidFill>
                  <a:schemeClr val="bg1"/>
                </a:solidFill>
              </a:rPr>
              <a:t>Dinus </a:t>
            </a:r>
            <a:r>
              <a:rPr lang="en-US" sz="2000" dirty="0">
                <a:solidFill>
                  <a:schemeClr val="bg1"/>
                </a:solidFill>
              </a:rPr>
              <a:t>de Mugello (†c.1303) (Bologna; 1st consilia, </a:t>
            </a:r>
            <a:r>
              <a:rPr lang="en-US" sz="2000" i="1" dirty="0">
                <a:solidFill>
                  <a:schemeClr val="bg1"/>
                </a:solidFill>
              </a:rPr>
              <a:t>De regulis iuris</a:t>
            </a:r>
            <a:r>
              <a:rPr lang="en-US" sz="2000" dirty="0">
                <a:solidFill>
                  <a:schemeClr val="bg1"/>
                </a:solidFill>
              </a:rPr>
              <a:t>)</a:t>
            </a:r>
          </a:p>
          <a:p>
            <a:pPr marL="342900" indent="-342900">
              <a:buFont typeface="Arial" panose="020B0604020202020204" pitchFamily="34" charset="0"/>
              <a:buChar char="•"/>
            </a:pPr>
            <a:r>
              <a:rPr lang="en-US" sz="2000" dirty="0" smtClean="0">
                <a:solidFill>
                  <a:schemeClr val="bg1"/>
                </a:solidFill>
              </a:rPr>
              <a:t>Petrus </a:t>
            </a:r>
            <a:r>
              <a:rPr lang="en-US" sz="2000" dirty="0">
                <a:solidFill>
                  <a:schemeClr val="bg1"/>
                </a:solidFill>
              </a:rPr>
              <a:t>de Bellapertica (Pierre de Belleperche) (†1308) (Orléans; Inst</a:t>
            </a:r>
            <a:r>
              <a:rPr lang="en-US" sz="2000" dirty="0" smtClean="0">
                <a:solidFill>
                  <a:schemeClr val="bg1"/>
                </a:solidFill>
              </a:rPr>
              <a:t>.,</a:t>
            </a:r>
            <a:br>
              <a:rPr lang="en-US" sz="2000" dirty="0" smtClean="0">
                <a:solidFill>
                  <a:schemeClr val="bg1"/>
                </a:solidFill>
              </a:rPr>
            </a:br>
            <a:r>
              <a:rPr lang="en-US" sz="2000" dirty="0" smtClean="0">
                <a:solidFill>
                  <a:schemeClr val="bg1"/>
                </a:solidFill>
              </a:rPr>
              <a:t>   </a:t>
            </a:r>
            <a:r>
              <a:rPr lang="en-US" sz="2000" dirty="0">
                <a:solidFill>
                  <a:schemeClr val="bg1"/>
                </a:solidFill>
              </a:rPr>
              <a:t>Dig. Nov., Cod.) </a:t>
            </a:r>
          </a:p>
          <a:p>
            <a:pPr marL="342900" indent="-342900">
              <a:buFont typeface="Arial" panose="020B0604020202020204" pitchFamily="34" charset="0"/>
              <a:buChar char="•"/>
            </a:pPr>
            <a:r>
              <a:rPr lang="en-US" sz="2000" dirty="0" smtClean="0">
                <a:solidFill>
                  <a:schemeClr val="bg1"/>
                </a:solidFill>
              </a:rPr>
              <a:t>Oldradus </a:t>
            </a:r>
            <a:r>
              <a:rPr lang="en-US" sz="2000" dirty="0">
                <a:solidFill>
                  <a:schemeClr val="bg1"/>
                </a:solidFill>
              </a:rPr>
              <a:t>de Ponte (†1335) (Bologna, Pauda; </a:t>
            </a:r>
            <a:r>
              <a:rPr lang="en-US" sz="2000" i="1" dirty="0">
                <a:solidFill>
                  <a:schemeClr val="bg1"/>
                </a:solidFill>
              </a:rPr>
              <a:t>consilia</a:t>
            </a:r>
            <a:r>
              <a:rPr lang="en-US" sz="2000" dirty="0">
                <a:solidFill>
                  <a:schemeClr val="bg1"/>
                </a:solidFill>
              </a:rPr>
              <a:t>)</a:t>
            </a:r>
          </a:p>
          <a:p>
            <a:pPr marL="342900" indent="-342900">
              <a:buFont typeface="Arial" panose="020B0604020202020204" pitchFamily="34" charset="0"/>
              <a:buChar char="•"/>
            </a:pPr>
            <a:r>
              <a:rPr lang="en-US" sz="2000" dirty="0" smtClean="0">
                <a:solidFill>
                  <a:schemeClr val="bg1"/>
                </a:solidFill>
              </a:rPr>
              <a:t>Cinus </a:t>
            </a:r>
            <a:r>
              <a:rPr lang="en-US" sz="2000" dirty="0">
                <a:solidFill>
                  <a:schemeClr val="bg1"/>
                </a:solidFill>
              </a:rPr>
              <a:t>de Pistoia (1270–1336) (imperial judge, Siena; Cod.; teacher </a:t>
            </a:r>
            <a:r>
              <a:rPr lang="en-US" sz="2000" dirty="0" smtClean="0">
                <a:solidFill>
                  <a:schemeClr val="bg1"/>
                </a:solidFill>
              </a:rPr>
              <a:t>of</a:t>
            </a:r>
            <a:r>
              <a:rPr lang="en-US" sz="2000" dirty="0">
                <a:solidFill>
                  <a:schemeClr val="bg1"/>
                </a:solidFill>
              </a:rPr>
              <a:t/>
            </a:r>
            <a:br>
              <a:rPr lang="en-US" sz="2000" dirty="0">
                <a:solidFill>
                  <a:schemeClr val="bg1"/>
                </a:solidFill>
              </a:rPr>
            </a:br>
            <a:r>
              <a:rPr lang="en-US" sz="2000" dirty="0" smtClean="0">
                <a:solidFill>
                  <a:schemeClr val="bg1"/>
                </a:solidFill>
              </a:rPr>
              <a:t>  Bartolus</a:t>
            </a:r>
            <a:r>
              <a:rPr lang="en-US" sz="2000" dirty="0">
                <a:solidFill>
                  <a:schemeClr val="bg1"/>
                </a:solidFill>
              </a:rPr>
              <a:t>)</a:t>
            </a:r>
          </a:p>
          <a:p>
            <a:pPr marL="342900" indent="-342900">
              <a:buFont typeface="Arial" panose="020B0604020202020204" pitchFamily="34" charset="0"/>
              <a:buChar char="•"/>
            </a:pPr>
            <a:r>
              <a:rPr lang="en-US" sz="2000" dirty="0" smtClean="0">
                <a:solidFill>
                  <a:schemeClr val="bg1"/>
                </a:solidFill>
              </a:rPr>
              <a:t>Johannes </a:t>
            </a:r>
            <a:r>
              <a:rPr lang="en-US" sz="2000" dirty="0">
                <a:solidFill>
                  <a:schemeClr val="bg1"/>
                </a:solidFill>
              </a:rPr>
              <a:t>Faber (Jean </a:t>
            </a:r>
            <a:r>
              <a:rPr lang="en-US" sz="2000" dirty="0" smtClean="0">
                <a:solidFill>
                  <a:schemeClr val="bg1"/>
                </a:solidFill>
              </a:rPr>
              <a:t>Fauri) (†c.1340</a:t>
            </a:r>
            <a:r>
              <a:rPr lang="en-US" sz="2000" dirty="0">
                <a:solidFill>
                  <a:schemeClr val="bg1"/>
                </a:solidFill>
              </a:rPr>
              <a:t>) (probably not a teacher; Inst.)</a:t>
            </a:r>
          </a:p>
          <a:p>
            <a:pPr marL="342900" indent="-342900">
              <a:buFont typeface="Arial" panose="020B0604020202020204" pitchFamily="34" charset="0"/>
              <a:buChar char="•"/>
            </a:pPr>
            <a:r>
              <a:rPr lang="en-US" sz="2000" dirty="0" smtClean="0">
                <a:solidFill>
                  <a:schemeClr val="bg1"/>
                </a:solidFill>
              </a:rPr>
              <a:t>Bartolus </a:t>
            </a:r>
            <a:r>
              <a:rPr lang="en-US" sz="2000" dirty="0">
                <a:solidFill>
                  <a:schemeClr val="bg1"/>
                </a:solidFill>
              </a:rPr>
              <a:t>de Saxoferrato (1313–1357) (Perugia; all CJCiv; teacher </a:t>
            </a:r>
            <a:r>
              <a:rPr lang="en-US" sz="2000" dirty="0" smtClean="0">
                <a:solidFill>
                  <a:schemeClr val="bg1"/>
                </a:solidFill>
              </a:rPr>
              <a:t>of</a:t>
            </a:r>
            <a:r>
              <a:rPr lang="en-US" sz="2000" dirty="0">
                <a:solidFill>
                  <a:schemeClr val="bg1"/>
                </a:solidFill>
              </a:rPr>
              <a:t/>
            </a:r>
            <a:br>
              <a:rPr lang="en-US" sz="2000" dirty="0">
                <a:solidFill>
                  <a:schemeClr val="bg1"/>
                </a:solidFill>
              </a:rPr>
            </a:br>
            <a:r>
              <a:rPr lang="en-US" sz="2000" dirty="0" smtClean="0">
                <a:solidFill>
                  <a:schemeClr val="bg1"/>
                </a:solidFill>
              </a:rPr>
              <a:t>   </a:t>
            </a:r>
            <a:r>
              <a:rPr lang="en-US" sz="2000" dirty="0">
                <a:solidFill>
                  <a:schemeClr val="bg1"/>
                </a:solidFill>
              </a:rPr>
              <a:t>Baldus)</a:t>
            </a:r>
          </a:p>
          <a:p>
            <a:pPr marL="342900" indent="-342900">
              <a:buFont typeface="Arial" panose="020B0604020202020204" pitchFamily="34" charset="0"/>
              <a:buChar char="•"/>
            </a:pPr>
            <a:r>
              <a:rPr lang="en-US" sz="2000" dirty="0" smtClean="0">
                <a:solidFill>
                  <a:schemeClr val="bg1"/>
                </a:solidFill>
              </a:rPr>
              <a:t>Baldus </a:t>
            </a:r>
            <a:r>
              <a:rPr lang="en-US" sz="2000" dirty="0">
                <a:solidFill>
                  <a:schemeClr val="bg1"/>
                </a:solidFill>
              </a:rPr>
              <a:t>de Ubaldis (1319/20 or 1327–1400) (Perugia, Pavia; most </a:t>
            </a:r>
            <a:r>
              <a:rPr lang="en-US" sz="2000" dirty="0" smtClean="0">
                <a:solidFill>
                  <a:schemeClr val="bg1"/>
                </a:solidFill>
              </a:rPr>
              <a:t>of</a:t>
            </a:r>
            <a:r>
              <a:rPr lang="en-US" sz="2000" dirty="0">
                <a:solidFill>
                  <a:schemeClr val="bg1"/>
                </a:solidFill>
              </a:rPr>
              <a:t/>
            </a:r>
            <a:br>
              <a:rPr lang="en-US" sz="2000" dirty="0">
                <a:solidFill>
                  <a:schemeClr val="bg1"/>
                </a:solidFill>
              </a:rPr>
            </a:br>
            <a:r>
              <a:rPr lang="en-US" sz="2000" dirty="0" smtClean="0">
                <a:solidFill>
                  <a:schemeClr val="bg1"/>
                </a:solidFill>
              </a:rPr>
              <a:t>   </a:t>
            </a:r>
            <a:r>
              <a:rPr lang="en-US" sz="2000" dirty="0">
                <a:solidFill>
                  <a:schemeClr val="bg1"/>
                </a:solidFill>
              </a:rPr>
              <a:t>CJCiv and some CJCan, </a:t>
            </a:r>
            <a:r>
              <a:rPr lang="en-US" sz="2000" i="1" dirty="0">
                <a:solidFill>
                  <a:schemeClr val="bg1"/>
                </a:solidFill>
              </a:rPr>
              <a:t>consilia</a:t>
            </a:r>
            <a:r>
              <a:rPr lang="en-US" sz="2000" dirty="0">
                <a:solidFill>
                  <a:schemeClr val="bg1"/>
                </a:solidFill>
              </a:rPr>
              <a:t>)</a:t>
            </a:r>
          </a:p>
          <a:p>
            <a:pPr marL="342900" indent="-342900">
              <a:buFont typeface="Arial" panose="020B0604020202020204" pitchFamily="34" charset="0"/>
              <a:buChar char="•"/>
            </a:pPr>
            <a:r>
              <a:rPr lang="en-US" sz="2000" dirty="0" smtClean="0">
                <a:solidFill>
                  <a:schemeClr val="bg1"/>
                </a:solidFill>
              </a:rPr>
              <a:t>Johannes </a:t>
            </a:r>
            <a:r>
              <a:rPr lang="en-US" sz="2000" dirty="0">
                <a:solidFill>
                  <a:schemeClr val="bg1"/>
                </a:solidFill>
              </a:rPr>
              <a:t>Christopherus Portius (Parcus, Porcus) (fl. 1434) (Inst.)</a:t>
            </a:r>
          </a:p>
          <a:p>
            <a:pPr marL="342900" indent="-342900">
              <a:buFont typeface="Arial" panose="020B0604020202020204" pitchFamily="34" charset="0"/>
              <a:buChar char="•"/>
            </a:pPr>
            <a:r>
              <a:rPr lang="en-US" sz="2000" dirty="0" smtClean="0">
                <a:solidFill>
                  <a:schemeClr val="bg1"/>
                </a:solidFill>
              </a:rPr>
              <a:t>Paulus </a:t>
            </a:r>
            <a:r>
              <a:rPr lang="en-US" sz="2000" dirty="0">
                <a:solidFill>
                  <a:schemeClr val="bg1"/>
                </a:solidFill>
              </a:rPr>
              <a:t>de Castro (†p.1441) (Florence; Dig., some Cod., </a:t>
            </a:r>
            <a:r>
              <a:rPr lang="en-US" sz="2000" i="1" dirty="0">
                <a:solidFill>
                  <a:schemeClr val="bg1"/>
                </a:solidFill>
              </a:rPr>
              <a:t>consilia</a:t>
            </a:r>
            <a:r>
              <a:rPr lang="en-US" sz="2000" dirty="0">
                <a:solidFill>
                  <a:schemeClr val="bg1"/>
                </a:solidFill>
              </a:rPr>
              <a:t>)</a:t>
            </a:r>
          </a:p>
          <a:p>
            <a:pPr marL="342900" indent="-342900">
              <a:buFont typeface="Arial" panose="020B0604020202020204" pitchFamily="34" charset="0"/>
              <a:buChar char="•"/>
            </a:pPr>
            <a:r>
              <a:rPr lang="en-US" sz="2000" dirty="0" smtClean="0">
                <a:solidFill>
                  <a:schemeClr val="bg1"/>
                </a:solidFill>
              </a:rPr>
              <a:t>Alexander </a:t>
            </a:r>
            <a:r>
              <a:rPr lang="en-US" sz="2000" dirty="0">
                <a:solidFill>
                  <a:schemeClr val="bg1"/>
                </a:solidFill>
              </a:rPr>
              <a:t>Tartagnus de Imola (†1477) (Bologna; </a:t>
            </a:r>
            <a:r>
              <a:rPr lang="en-US" sz="2000" i="1" dirty="0">
                <a:solidFill>
                  <a:schemeClr val="bg1"/>
                </a:solidFill>
              </a:rPr>
              <a:t>consilia</a:t>
            </a:r>
            <a:r>
              <a:rPr lang="en-US" sz="2000" dirty="0">
                <a:solidFill>
                  <a:schemeClr val="bg1"/>
                </a:solidFill>
              </a:rPr>
              <a:t>)</a:t>
            </a:r>
          </a:p>
          <a:p>
            <a:pPr marL="342900" indent="-342900">
              <a:buFont typeface="Arial" panose="020B0604020202020204" pitchFamily="34" charset="0"/>
              <a:buChar char="•"/>
            </a:pPr>
            <a:r>
              <a:rPr lang="en-US" sz="2000" dirty="0" smtClean="0">
                <a:solidFill>
                  <a:schemeClr val="bg1"/>
                </a:solidFill>
              </a:rPr>
              <a:t>Jason </a:t>
            </a:r>
            <a:r>
              <a:rPr lang="en-US" sz="2000" dirty="0">
                <a:solidFill>
                  <a:schemeClr val="bg1"/>
                </a:solidFill>
              </a:rPr>
              <a:t>de Mayno (1438–1519) (Padua, teacher of </a:t>
            </a:r>
            <a:r>
              <a:rPr lang="en-US" sz="2000" dirty="0" smtClean="0">
                <a:solidFill>
                  <a:schemeClr val="bg1"/>
                </a:solidFill>
              </a:rPr>
              <a:t>Alciatus;</a:t>
            </a:r>
            <a:r>
              <a:rPr lang="en-US" sz="2000" dirty="0">
                <a:solidFill>
                  <a:schemeClr val="bg1"/>
                </a:solidFill>
              </a:rPr>
              <a:t> </a:t>
            </a:r>
            <a:r>
              <a:rPr lang="en-US" sz="2000" i="1" dirty="0" smtClean="0">
                <a:solidFill>
                  <a:schemeClr val="bg1"/>
                </a:solidFill>
              </a:rPr>
              <a:t>consilia</a:t>
            </a:r>
            <a:r>
              <a:rPr lang="en-US" sz="2000" dirty="0">
                <a:solidFill>
                  <a:schemeClr val="bg1"/>
                </a:solidFill>
              </a:rPr>
              <a:t>)</a:t>
            </a:r>
          </a:p>
          <a:p>
            <a:pPr marL="342900" indent="-342900">
              <a:buFont typeface="Arial" panose="020B0604020202020204" pitchFamily="34" charset="0"/>
              <a:buChar char="•"/>
            </a:pPr>
            <a:r>
              <a:rPr lang="en-US" sz="2000" dirty="0" smtClean="0">
                <a:solidFill>
                  <a:schemeClr val="bg1"/>
                </a:solidFill>
              </a:rPr>
              <a:t>Philippus </a:t>
            </a:r>
            <a:r>
              <a:rPr lang="en-US" sz="2000" dirty="0">
                <a:solidFill>
                  <a:schemeClr val="bg1"/>
                </a:solidFill>
              </a:rPr>
              <a:t>Decius (1454– c.1535) (Pisa; </a:t>
            </a:r>
            <a:r>
              <a:rPr lang="en-US" sz="2000" i="1" dirty="0">
                <a:solidFill>
                  <a:schemeClr val="bg1"/>
                </a:solidFill>
              </a:rPr>
              <a:t>consilia</a:t>
            </a:r>
            <a:r>
              <a:rPr lang="en-US" sz="2000" dirty="0">
                <a:solidFill>
                  <a:schemeClr val="bg1"/>
                </a:solidFill>
              </a:rPr>
              <a:t>) </a:t>
            </a:r>
          </a:p>
          <a:p>
            <a:pPr marL="342900" indent="-342900">
              <a:buFont typeface="Arial" panose="020B0604020202020204" pitchFamily="34" charset="0"/>
              <a:buChar char="•"/>
            </a:pPr>
            <a:r>
              <a:rPr lang="en-US" sz="2000" dirty="0" smtClean="0">
                <a:solidFill>
                  <a:schemeClr val="bg1"/>
                </a:solidFill>
              </a:rPr>
              <a:t>Robertus </a:t>
            </a:r>
            <a:r>
              <a:rPr lang="en-US" sz="2000" dirty="0">
                <a:solidFill>
                  <a:schemeClr val="bg1"/>
                </a:solidFill>
              </a:rPr>
              <a:t>Maranta (c. 1476 – c. 1534 (Naples, proceduralist)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262036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commentators: </a:t>
            </a:r>
            <a:r>
              <a:rPr lang="en-US" sz="2400" dirty="0" smtClean="0"/>
              <a:t>civilians (cont’d)</a:t>
            </a:r>
            <a:endParaRPr lang="en-US" altLang="en-US" sz="2400" i="1" dirty="0"/>
          </a:p>
        </p:txBody>
      </p:sp>
      <p:sp>
        <p:nvSpPr>
          <p:cNvPr id="8" name="TextBox 7"/>
          <p:cNvSpPr txBox="1"/>
          <p:nvPr/>
        </p:nvSpPr>
        <p:spPr>
          <a:xfrm>
            <a:off x="457200" y="673769"/>
            <a:ext cx="8686800" cy="4401205"/>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Like </a:t>
            </a:r>
            <a:r>
              <a:rPr lang="en-US" sz="2000" dirty="0">
                <a:solidFill>
                  <a:schemeClr val="bg1"/>
                </a:solidFill>
              </a:rPr>
              <a:t>the glossators, almost all of the commentators were teachers</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Just </a:t>
            </a:r>
            <a:r>
              <a:rPr lang="en-US" sz="2000" dirty="0">
                <a:solidFill>
                  <a:schemeClr val="bg1"/>
                </a:solidFill>
              </a:rPr>
              <a:t>as the school of Martinus had broken away in the mid-12th century and was brought back into the Bolognese mainstream by Azo and Accursius, so too, the commentators brought back into the mainstream the work of the French professors of the late 13th century</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By </a:t>
            </a:r>
            <a:r>
              <a:rPr lang="en-US" sz="2000" dirty="0">
                <a:solidFill>
                  <a:schemeClr val="bg1"/>
                </a:solidFill>
              </a:rPr>
              <a:t>and large, the Italian commentators are associated with the imperial </a:t>
            </a:r>
            <a:r>
              <a:rPr lang="en-US" sz="2000" dirty="0" smtClean="0">
                <a:solidFill>
                  <a:schemeClr val="bg1"/>
                </a:solidFill>
              </a:rPr>
              <a:t>(Ghibelline, </a:t>
            </a:r>
            <a:r>
              <a:rPr lang="en-US" sz="2000" dirty="0">
                <a:solidFill>
                  <a:schemeClr val="bg1"/>
                </a:solidFill>
              </a:rPr>
              <a:t>‘white’ Guelf) faction of Italian politics</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Increasing </a:t>
            </a:r>
            <a:r>
              <a:rPr lang="en-US" sz="2000" dirty="0">
                <a:solidFill>
                  <a:schemeClr val="bg1"/>
                </a:solidFill>
              </a:rPr>
              <a:t>use of custom and statute</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Incorporation </a:t>
            </a:r>
            <a:r>
              <a:rPr lang="en-US" sz="2000" dirty="0">
                <a:solidFill>
                  <a:schemeClr val="bg1"/>
                </a:solidFill>
              </a:rPr>
              <a:t>of canon law</a:t>
            </a:r>
            <a:r>
              <a:rPr lang="en-US" sz="2000" dirty="0" smtClean="0">
                <a:solidFill>
                  <a:schemeClr val="bg1"/>
                </a:solidFill>
              </a:rPr>
              <a:t>.</a:t>
            </a:r>
            <a:br>
              <a:rPr lang="en-US" sz="2000" dirty="0" smtClean="0">
                <a:solidFill>
                  <a:schemeClr val="bg1"/>
                </a:solidFill>
              </a:rPr>
            </a:br>
            <a:endParaRPr lang="en-US" sz="1000" dirty="0">
              <a:solidFill>
                <a:schemeClr val="bg1"/>
              </a:solidFill>
            </a:endParaRPr>
          </a:p>
          <a:p>
            <a:pPr marL="342900" indent="-342900">
              <a:buFont typeface="Arial" panose="020B0604020202020204" pitchFamily="34" charset="0"/>
              <a:buChar char="•"/>
            </a:pPr>
            <a:r>
              <a:rPr lang="en-US" sz="2000" i="1" dirty="0" smtClean="0">
                <a:solidFill>
                  <a:schemeClr val="bg1"/>
                </a:solidFill>
              </a:rPr>
              <a:t>Consilia</a:t>
            </a:r>
            <a:r>
              <a:rPr lang="en-US" sz="2000" dirty="0" smtClean="0">
                <a:solidFill>
                  <a:schemeClr val="bg1"/>
                </a:solidFill>
              </a:rPr>
              <a:t> </a:t>
            </a:r>
            <a:r>
              <a:rPr lang="en-US" sz="2000" dirty="0">
                <a:solidFill>
                  <a:schemeClr val="bg1"/>
                </a:solidFill>
              </a:rPr>
              <a:t>are </a:t>
            </a:r>
            <a:r>
              <a:rPr lang="en-US" sz="2000" dirty="0" smtClean="0">
                <a:solidFill>
                  <a:schemeClr val="bg1"/>
                </a:solidFill>
              </a:rPr>
              <a:t>largely a </a:t>
            </a:r>
            <a:r>
              <a:rPr lang="en-US" sz="2000" dirty="0">
                <a:solidFill>
                  <a:schemeClr val="bg1"/>
                </a:solidFill>
              </a:rPr>
              <a:t>new form of literature in this period</a:t>
            </a:r>
            <a:r>
              <a:rPr lang="en-US" sz="2000" dirty="0" smtClean="0">
                <a:solidFill>
                  <a:schemeClr val="bg1"/>
                </a:solidFill>
              </a:rPr>
              <a:t>.</a:t>
            </a:r>
          </a:p>
          <a:p>
            <a:pPr marL="342900" indent="-342900">
              <a:buFont typeface="Arial" panose="020B0604020202020204" pitchFamily="34" charset="0"/>
              <a:buChar char="•"/>
            </a:pPr>
            <a:endParaRPr lang="en-US" sz="1000" dirty="0" smtClean="0">
              <a:solidFill>
                <a:schemeClr val="bg1"/>
              </a:solidFill>
            </a:endParaRPr>
          </a:p>
          <a:p>
            <a:pPr marL="342900" indent="-342900">
              <a:buFont typeface="Arial" panose="020B0604020202020204" pitchFamily="34" charset="0"/>
              <a:buChar char="•"/>
            </a:pPr>
            <a:r>
              <a:rPr lang="en-US" sz="2000" i="1" dirty="0" smtClean="0">
                <a:solidFill>
                  <a:schemeClr val="bg1"/>
                </a:solidFill>
              </a:rPr>
              <a:t>Tractatus</a:t>
            </a:r>
            <a:r>
              <a:rPr lang="en-US" sz="2000" dirty="0" smtClean="0">
                <a:solidFill>
                  <a:schemeClr val="bg1"/>
                </a:solidFill>
              </a:rPr>
              <a:t> </a:t>
            </a:r>
            <a:r>
              <a:rPr lang="en-US" sz="2000" dirty="0">
                <a:solidFill>
                  <a:schemeClr val="bg1"/>
                </a:solidFill>
              </a:rPr>
              <a:t>are not new, but there are a lot of them.</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635795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commentators: civilians (cont’d)</a:t>
            </a:r>
            <a:endParaRPr lang="en-US" altLang="en-US" sz="2400" i="1"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450153"/>
            <a:ext cx="9144000" cy="1606378"/>
          </a:xfrm>
          <a:prstGeom prst="rect">
            <a:avLst/>
          </a:prstGeom>
        </p:spPr>
      </p:pic>
      <p:sp>
        <p:nvSpPr>
          <p:cNvPr id="3" name="Rectangle 2"/>
          <p:cNvSpPr/>
          <p:nvPr/>
        </p:nvSpPr>
        <p:spPr>
          <a:xfrm>
            <a:off x="0" y="3509749"/>
            <a:ext cx="9144000" cy="461665"/>
          </a:xfrm>
          <a:prstGeom prst="rect">
            <a:avLst/>
          </a:prstGeom>
        </p:spPr>
        <p:txBody>
          <a:bodyPr wrap="square">
            <a:spAutoFit/>
          </a:bodyPr>
          <a:lstStyle/>
          <a:p>
            <a:r>
              <a:rPr lang="en-US" dirty="0">
                <a:solidFill>
                  <a:schemeClr val="bg1"/>
                </a:solidFill>
              </a:rPr>
              <a:t>An ‘Ocean of Law’. The Harvard Law School’s copy of </a:t>
            </a:r>
            <a:r>
              <a:rPr lang="en-US" dirty="0" smtClean="0">
                <a:solidFill>
                  <a:schemeClr val="bg1"/>
                </a:solidFill>
              </a:rPr>
              <a:t>the </a:t>
            </a:r>
            <a:r>
              <a:rPr lang="en-US" i="1" dirty="0" smtClean="0">
                <a:solidFill>
                  <a:schemeClr val="bg1"/>
                </a:solidFill>
              </a:rPr>
              <a:t>Tractatus universi iuris</a:t>
            </a:r>
            <a:r>
              <a:rPr lang="en-US" dirty="0" smtClean="0">
                <a:solidFill>
                  <a:schemeClr val="bg1"/>
                </a:solidFill>
              </a:rPr>
              <a:t> (Venice 1584) </a:t>
            </a:r>
            <a:r>
              <a:rPr lang="en-US" dirty="0">
                <a:solidFill>
                  <a:schemeClr val="bg1"/>
                </a:solidFill>
              </a:rPr>
              <a:t>is bound in 29 physical volumes, 17 inches high, 18 ‘tomes’ in 25 physical volumes and 4 physical volumes of indices.</a:t>
            </a:r>
          </a:p>
        </p:txBody>
      </p:sp>
    </p:spTree>
    <p:extLst>
      <p:ext uri="{BB962C8B-B14F-4D97-AF65-F5344CB8AC3E}">
        <p14:creationId xmlns:p14="http://schemas.microsoft.com/office/powerpoint/2010/main" val="34665203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commentators: </a:t>
            </a:r>
            <a:r>
              <a:rPr lang="en-US" sz="2400" dirty="0" smtClean="0"/>
              <a:t>canonists</a:t>
            </a:r>
            <a:endParaRPr lang="en-US" altLang="en-US" sz="2400" i="1" dirty="0"/>
          </a:p>
        </p:txBody>
      </p:sp>
      <p:sp>
        <p:nvSpPr>
          <p:cNvPr id="8" name="TextBox 7"/>
          <p:cNvSpPr txBox="1"/>
          <p:nvPr/>
        </p:nvSpPr>
        <p:spPr>
          <a:xfrm>
            <a:off x="457200" y="673769"/>
            <a:ext cx="8686800" cy="3785652"/>
          </a:xfrm>
          <a:prstGeom prst="rect">
            <a:avLst/>
          </a:prstGeom>
          <a:noFill/>
        </p:spPr>
        <p:txBody>
          <a:bodyPr wrap="square">
            <a:spAutoFit/>
          </a:bodyPr>
          <a:lstStyle/>
          <a:p>
            <a:pPr marL="342900" indent="-342900">
              <a:buFont typeface="Arial" panose="020B0604020202020204" pitchFamily="34" charset="0"/>
              <a:buChar char="•"/>
            </a:pPr>
            <a:r>
              <a:rPr lang="en-US" sz="2000" dirty="0">
                <a:solidFill>
                  <a:schemeClr val="bg1"/>
                </a:solidFill>
              </a:rPr>
              <a:t>Henricus de Segusio (Hostiensis) (†1271) (diplomat, prelate; X</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Johannes </a:t>
            </a:r>
            <a:r>
              <a:rPr lang="en-US" sz="2000" dirty="0">
                <a:solidFill>
                  <a:schemeClr val="bg1"/>
                </a:solidFill>
              </a:rPr>
              <a:t>Andreae (†1348) (Bologna; X, VI, Clem</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Aegidius </a:t>
            </a:r>
            <a:r>
              <a:rPr lang="en-US" sz="2000" dirty="0">
                <a:solidFill>
                  <a:schemeClr val="bg1"/>
                </a:solidFill>
              </a:rPr>
              <a:t>Bellamera (Gilles Bellemère) (†1407) (auditor of Rota; X, </a:t>
            </a:r>
            <a:r>
              <a:rPr lang="en-US" sz="2000" i="1" dirty="0">
                <a:solidFill>
                  <a:schemeClr val="bg1"/>
                </a:solidFill>
              </a:rPr>
              <a:t>Decisiones Rotae</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Antonius </a:t>
            </a:r>
            <a:r>
              <a:rPr lang="en-US" sz="2000" dirty="0">
                <a:solidFill>
                  <a:schemeClr val="bg1"/>
                </a:solidFill>
              </a:rPr>
              <a:t>de Butrio (†1408) (Bologna; X</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Franciscus </a:t>
            </a:r>
            <a:r>
              <a:rPr lang="en-US" sz="2000" dirty="0">
                <a:solidFill>
                  <a:schemeClr val="bg1"/>
                </a:solidFill>
              </a:rPr>
              <a:t>Zabarella (Cardinalis) (†1417) (Padua; X, Clem</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Nicolaus </a:t>
            </a:r>
            <a:r>
              <a:rPr lang="en-US" sz="2000" dirty="0">
                <a:solidFill>
                  <a:schemeClr val="bg1"/>
                </a:solidFill>
              </a:rPr>
              <a:t>de Tudeschis (Panormitanus, Abbas Siculus) (†1443) (Siena; X, VI</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Johannes </a:t>
            </a:r>
            <a:r>
              <a:rPr lang="en-US" sz="2000" dirty="0">
                <a:solidFill>
                  <a:schemeClr val="bg1"/>
                </a:solidFill>
              </a:rPr>
              <a:t>de Turrecremata (</a:t>
            </a:r>
            <a:r>
              <a:rPr lang="en-US" sz="2000" dirty="0" smtClean="0">
                <a:solidFill>
                  <a:schemeClr val="bg1"/>
                </a:solidFill>
              </a:rPr>
              <a:t>Torquemada</a:t>
            </a:r>
            <a:r>
              <a:rPr lang="en-US" sz="2000" dirty="0">
                <a:solidFill>
                  <a:schemeClr val="bg1"/>
                </a:solidFill>
              </a:rPr>
              <a:t>) (†1468) (cardinal; </a:t>
            </a:r>
            <a:r>
              <a:rPr lang="en-US" sz="2000" i="1" dirty="0">
                <a:solidFill>
                  <a:schemeClr val="bg1"/>
                </a:solidFill>
              </a:rPr>
              <a:t>Decreta</a:t>
            </a:r>
            <a:r>
              <a:rPr lang="en-US" sz="2000" dirty="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958437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commentators: </a:t>
            </a:r>
            <a:r>
              <a:rPr lang="en-US" sz="2400" dirty="0" smtClean="0"/>
              <a:t>canonists (</a:t>
            </a:r>
            <a:r>
              <a:rPr lang="en-US" sz="2400" dirty="0"/>
              <a:t>cont’d</a:t>
            </a:r>
            <a:r>
              <a:rPr lang="en-US" sz="2400" dirty="0"/>
              <a:t>)</a:t>
            </a:r>
            <a:endParaRPr lang="en-US" altLang="en-US" sz="2400" dirty="0"/>
          </a:p>
        </p:txBody>
      </p:sp>
      <p:sp>
        <p:nvSpPr>
          <p:cNvPr id="8" name="TextBox 7"/>
          <p:cNvSpPr txBox="1"/>
          <p:nvPr/>
        </p:nvSpPr>
        <p:spPr>
          <a:xfrm>
            <a:off x="457200" y="673769"/>
            <a:ext cx="8686800" cy="3477875"/>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Encyclopedic commentaries</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Continued </a:t>
            </a:r>
            <a:r>
              <a:rPr lang="en-US" sz="2000" dirty="0">
                <a:solidFill>
                  <a:schemeClr val="bg1"/>
                </a:solidFill>
              </a:rPr>
              <a:t>development of </a:t>
            </a:r>
            <a:r>
              <a:rPr lang="en-US" sz="2000" dirty="0" smtClean="0">
                <a:solidFill>
                  <a:schemeClr val="bg1"/>
                </a:solidFill>
              </a:rPr>
              <a:t>procedure</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development of conciliarism</a:t>
            </a:r>
          </a:p>
          <a:p>
            <a:pPr marL="342900" indent="-342900">
              <a:buFont typeface="Arial" panose="020B0604020202020204" pitchFamily="34" charset="0"/>
              <a:buChar char="•"/>
            </a:pPr>
            <a:endParaRPr lang="en-US" sz="2000" dirty="0" smtClean="0">
              <a:solidFill>
                <a:schemeClr val="bg1"/>
              </a:solidFill>
            </a:endParaRPr>
          </a:p>
          <a:p>
            <a:pPr marL="342900" indent="-342900">
              <a:buFont typeface="Arial" panose="020B0604020202020204" pitchFamily="34" charset="0"/>
              <a:buChar char="•"/>
            </a:pPr>
            <a:r>
              <a:rPr lang="en-US" sz="2000" i="1" dirty="0" smtClean="0">
                <a:solidFill>
                  <a:schemeClr val="bg1"/>
                </a:solidFill>
              </a:rPr>
              <a:t>Consilia</a:t>
            </a:r>
          </a:p>
          <a:p>
            <a:pPr marL="342900" indent="-342900">
              <a:buFont typeface="Arial" panose="020B0604020202020204" pitchFamily="34" charset="0"/>
              <a:buChar char="•"/>
            </a:pPr>
            <a:endParaRPr lang="en-US" sz="2000" i="1" dirty="0">
              <a:solidFill>
                <a:schemeClr val="bg1"/>
              </a:solidFill>
            </a:endParaRPr>
          </a:p>
          <a:p>
            <a:pPr marL="342900" indent="-342900">
              <a:buFont typeface="Arial" panose="020B0604020202020204" pitchFamily="34" charset="0"/>
              <a:buChar char="•"/>
            </a:pPr>
            <a:r>
              <a:rPr lang="en-US" sz="2000" dirty="0" smtClean="0">
                <a:solidFill>
                  <a:schemeClr val="bg1"/>
                </a:solidFill>
              </a:rPr>
              <a:t>Case reports</a:t>
            </a:r>
          </a:p>
          <a:p>
            <a:pPr marL="342900" indent="-342900">
              <a:buFont typeface="Arial" panose="020B0604020202020204" pitchFamily="34" charset="0"/>
              <a:buChar char="•"/>
            </a:pPr>
            <a:endParaRPr lang="en-US" sz="2000" i="1" dirty="0">
              <a:solidFill>
                <a:schemeClr val="bg1"/>
              </a:solidFill>
            </a:endParaRPr>
          </a:p>
          <a:p>
            <a:pPr marL="342900" indent="-342900">
              <a:buFont typeface="Arial" panose="020B0604020202020204" pitchFamily="34" charset="0"/>
              <a:buChar char="•"/>
            </a:pPr>
            <a:r>
              <a:rPr lang="en-US" sz="2000" i="1" dirty="0" smtClean="0">
                <a:solidFill>
                  <a:schemeClr val="bg1"/>
                </a:solidFill>
              </a:rPr>
              <a:t>Tractatus</a:t>
            </a:r>
            <a:endParaRPr lang="en-US" sz="2000" i="1"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65668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Road Map </a:t>
            </a:r>
            <a:r>
              <a:rPr lang="en-US" sz="2400" dirty="0" smtClean="0"/>
              <a:t>for </a:t>
            </a:r>
            <a:r>
              <a:rPr lang="en-US" sz="2400" dirty="0"/>
              <a:t>the Rest of the Course</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3785652"/>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bg1"/>
                </a:solidFill>
              </a:rPr>
              <a:t>Three centuries in the next three weeks. Two weeks on the 14th and 15th centuries and a week on the 16th, followed by two weeks on 17th century and beyond</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Today and a week from Monday, and week from that Monday: constitutional and political background basically in chronological order</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Session in the HLS Treasure room on Wed. Mar. 30, Covid regulations permitting</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For law and grad students statements of your paper topic (i.e., the text on which you are going to write) due Wed. Mar. 30. First draft of paper due Mon. Apr. 11.</a:t>
            </a:r>
          </a:p>
          <a:p>
            <a:endParaRPr lang="en-US" sz="1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a:buFont typeface="Arial" panose="020B0604020202020204" pitchFamily="34" charset="0"/>
              <a:buChar char="•"/>
            </a:pPr>
            <a:r>
              <a:rPr lang="en-US" sz="2400" dirty="0"/>
              <a:t>The development of the </a:t>
            </a:r>
            <a:r>
              <a:rPr lang="en-US" sz="2400" i="1" dirty="0"/>
              <a:t>ius commune</a:t>
            </a:r>
            <a:endParaRPr lang="en-US" sz="2400" i="1" dirty="0"/>
          </a:p>
        </p:txBody>
      </p:sp>
      <p:sp>
        <p:nvSpPr>
          <p:cNvPr id="8" name="TextBox 7"/>
          <p:cNvSpPr txBox="1"/>
          <p:nvPr/>
        </p:nvSpPr>
        <p:spPr>
          <a:xfrm>
            <a:off x="457200" y="673769"/>
            <a:ext cx="8686800" cy="3477875"/>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Among </a:t>
            </a:r>
            <a:r>
              <a:rPr lang="en-US" sz="2000" dirty="0">
                <a:solidFill>
                  <a:schemeClr val="bg1"/>
                </a:solidFill>
              </a:rPr>
              <a:t>proceduralists even in the 13th century the distinction between canonists and civilians will not hold water. We have indicated above that the distinction among the academics was becoming increasingly blurred in the later MA. Among the practicing lawyers it is hardly to be found at all. Both canonists and civilians get legal jobs in the church. Some churchmen with law degrees have degrees only in civil law. Some laymen have doctorates in both laws. Johannes Andreae was a layman and seems to have had a degree only in canon law. Professional associations of lawyers from doctors’ commons in England to the guilds of lawyers in Italy rarely distinguish between holders of the two kinds of degrees. </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51223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a:buFont typeface="Arial" panose="020B0604020202020204" pitchFamily="34" charset="0"/>
              <a:buChar char="•"/>
            </a:pPr>
            <a:r>
              <a:rPr lang="en-US" sz="2400" dirty="0"/>
              <a:t>The development of the </a:t>
            </a:r>
            <a:r>
              <a:rPr lang="en-US" sz="2400" i="1" dirty="0"/>
              <a:t>ius </a:t>
            </a:r>
            <a:r>
              <a:rPr lang="en-US" sz="2400" i="1" dirty="0" smtClean="0"/>
              <a:t>commune</a:t>
            </a:r>
            <a:r>
              <a:rPr lang="en-US" sz="2400" dirty="0" smtClean="0"/>
              <a:t> (cont’d)</a:t>
            </a:r>
            <a:endParaRPr lang="en-US" sz="2400" i="1" dirty="0"/>
          </a:p>
        </p:txBody>
      </p:sp>
      <p:sp>
        <p:nvSpPr>
          <p:cNvPr id="8" name="TextBox 7"/>
          <p:cNvSpPr txBox="1"/>
          <p:nvPr/>
        </p:nvSpPr>
        <p:spPr>
          <a:xfrm>
            <a:off x="457200" y="673769"/>
            <a:ext cx="8686800" cy="4401205"/>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By </a:t>
            </a:r>
            <a:r>
              <a:rPr lang="en-US" sz="2000" dirty="0">
                <a:solidFill>
                  <a:schemeClr val="bg1"/>
                </a:solidFill>
              </a:rPr>
              <a:t>the 14th century lawyers all over Europe are referring to the </a:t>
            </a:r>
            <a:r>
              <a:rPr lang="en-US" sz="2000" i="1" dirty="0">
                <a:solidFill>
                  <a:schemeClr val="bg1"/>
                </a:solidFill>
              </a:rPr>
              <a:t>ius commune</a:t>
            </a:r>
            <a:r>
              <a:rPr lang="en-US" sz="2000" dirty="0">
                <a:solidFill>
                  <a:schemeClr val="bg1"/>
                </a:solidFill>
              </a:rPr>
              <a:t>, the common law. It means the law that Europeans have in common, a combination of Roman and canon law, to be distinguished from the customary law of a particular city or region or the law embodied in the statutes or </a:t>
            </a:r>
            <a:r>
              <a:rPr lang="en-US" sz="2000" i="1" dirty="0">
                <a:solidFill>
                  <a:schemeClr val="bg1"/>
                </a:solidFill>
              </a:rPr>
              <a:t>fueros</a:t>
            </a:r>
            <a:r>
              <a:rPr lang="en-US" sz="2000" dirty="0">
                <a:solidFill>
                  <a:schemeClr val="bg1"/>
                </a:solidFill>
              </a:rPr>
              <a:t> of a </a:t>
            </a:r>
            <a:r>
              <a:rPr lang="en-US" sz="2000" dirty="0" smtClean="0">
                <a:solidFill>
                  <a:schemeClr val="bg1"/>
                </a:solidFill>
              </a:rPr>
              <a:t>particular </a:t>
            </a:r>
            <a:r>
              <a:rPr lang="en-US" sz="2000" dirty="0">
                <a:solidFill>
                  <a:schemeClr val="bg1"/>
                </a:solidFill>
              </a:rPr>
              <a:t>city or region. A notion of a hierarchy of sources prevailed over most of Italy and southern France as well. Local statute was primary. If it applied to the case, it was binding. After that came the </a:t>
            </a:r>
            <a:r>
              <a:rPr lang="en-US" sz="2000" i="1" dirty="0">
                <a:solidFill>
                  <a:schemeClr val="bg1"/>
                </a:solidFill>
              </a:rPr>
              <a:t>ius commune</a:t>
            </a:r>
            <a:r>
              <a:rPr lang="en-US" sz="2000" dirty="0">
                <a:solidFill>
                  <a:schemeClr val="bg1"/>
                </a:solidFill>
              </a:rPr>
              <a:t>. But the power of the </a:t>
            </a:r>
            <a:r>
              <a:rPr lang="en-US" sz="2000" i="1" dirty="0">
                <a:solidFill>
                  <a:schemeClr val="bg1"/>
                </a:solidFill>
              </a:rPr>
              <a:t>ius commune </a:t>
            </a:r>
            <a:r>
              <a:rPr lang="en-US" sz="2000" dirty="0">
                <a:solidFill>
                  <a:schemeClr val="bg1"/>
                </a:solidFill>
              </a:rPr>
              <a:t>was even greater than the hierarchy would seem to suggest, because the local statutes were interpreted in the light of the </a:t>
            </a:r>
            <a:r>
              <a:rPr lang="en-US" sz="2000" i="1" dirty="0">
                <a:solidFill>
                  <a:schemeClr val="bg1"/>
                </a:solidFill>
              </a:rPr>
              <a:t>ius commune</a:t>
            </a:r>
            <a:r>
              <a:rPr lang="en-US" sz="2000" dirty="0">
                <a:solidFill>
                  <a:schemeClr val="bg1"/>
                </a:solidFill>
              </a:rPr>
              <a:t>. The terminology and structure of the </a:t>
            </a:r>
            <a:r>
              <a:rPr lang="en-US" sz="2000" i="1" dirty="0">
                <a:solidFill>
                  <a:schemeClr val="bg1"/>
                </a:solidFill>
              </a:rPr>
              <a:t>ius commune </a:t>
            </a:r>
            <a:r>
              <a:rPr lang="en-US" sz="2000" dirty="0">
                <a:solidFill>
                  <a:schemeClr val="bg1"/>
                </a:solidFill>
              </a:rPr>
              <a:t>was the terminology and structure that every trained jurist used, and jurists were increasingly used as judges and consultors. Some of them participated in the drafting of the statutes for the city-states. </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2890378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a:buFont typeface="Arial" panose="020B0604020202020204" pitchFamily="34" charset="0"/>
              <a:buChar char="•"/>
            </a:pPr>
            <a:r>
              <a:rPr lang="en-US" sz="2400" dirty="0"/>
              <a:t>The development of the </a:t>
            </a:r>
            <a:r>
              <a:rPr lang="en-US" sz="2400" i="1" dirty="0"/>
              <a:t>ius </a:t>
            </a:r>
            <a:r>
              <a:rPr lang="en-US" sz="2400" i="1" dirty="0" smtClean="0"/>
              <a:t>commune</a:t>
            </a:r>
            <a:r>
              <a:rPr lang="en-US" sz="2400" dirty="0" smtClean="0"/>
              <a:t> (cont’d)</a:t>
            </a:r>
            <a:endParaRPr lang="en-US" sz="2400" i="1" dirty="0"/>
          </a:p>
        </p:txBody>
      </p:sp>
      <p:sp>
        <p:nvSpPr>
          <p:cNvPr id="8" name="TextBox 7"/>
          <p:cNvSpPr txBox="1"/>
          <p:nvPr/>
        </p:nvSpPr>
        <p:spPr>
          <a:xfrm>
            <a:off x="457200" y="673769"/>
            <a:ext cx="8686800" cy="1938992"/>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None </a:t>
            </a:r>
            <a:r>
              <a:rPr lang="en-US" sz="2000" dirty="0">
                <a:solidFill>
                  <a:schemeClr val="bg1"/>
                </a:solidFill>
              </a:rPr>
              <a:t>of this would have been have possible had it not been for the effort that had been going on for over two centuries to tame the sources, to make Roman law and the vast assemblage of canonic sources usable in a world far different from that in which most them had been written. None of it, too, would have been possible had the jurists not shared a common training and a common methodology.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49853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Later Middle Ages</a:t>
            </a:r>
            <a:endParaRPr lang="en-US" altLang="en-US" sz="2400" dirty="0"/>
          </a:p>
        </p:txBody>
      </p:sp>
      <p:sp>
        <p:nvSpPr>
          <p:cNvPr id="8" name="TextBox 7"/>
          <p:cNvSpPr txBox="1"/>
          <p:nvPr/>
        </p:nvSpPr>
        <p:spPr>
          <a:xfrm>
            <a:off x="457200" y="588708"/>
            <a:ext cx="8686800" cy="1323439"/>
          </a:xfrm>
          <a:prstGeom prst="rect">
            <a:avLst/>
          </a:prstGeom>
          <a:noFill/>
        </p:spPr>
        <p:txBody>
          <a:bodyPr wrap="square">
            <a:spAutoFit/>
          </a:bodyPr>
          <a:lstStyle/>
          <a:p>
            <a:endParaRPr lang="en-US" sz="2000" dirty="0" smtClean="0">
              <a:solidFill>
                <a:schemeClr val="bg1"/>
              </a:solidFill>
            </a:endParaRPr>
          </a:p>
          <a:p>
            <a:r>
              <a:rPr lang="en-US" sz="2000" dirty="0" smtClean="0">
                <a:solidFill>
                  <a:schemeClr val="bg1"/>
                </a:solidFill>
              </a:rPr>
              <a:t>The </a:t>
            </a:r>
            <a:r>
              <a:rPr lang="en-US" sz="2000" dirty="0">
                <a:solidFill>
                  <a:schemeClr val="bg1"/>
                </a:solidFill>
              </a:rPr>
              <a:t>later Middle Ages as history’s stepchild. The tenor of the times: </a:t>
            </a:r>
            <a:r>
              <a:rPr lang="en-US" sz="2000" i="1" dirty="0">
                <a:solidFill>
                  <a:schemeClr val="bg1"/>
                </a:solidFill>
              </a:rPr>
              <a:t>Johan Huizinga</a:t>
            </a:r>
            <a:r>
              <a:rPr lang="en-US" sz="2000" dirty="0">
                <a:solidFill>
                  <a:schemeClr val="bg1"/>
                </a:solidFill>
              </a:rPr>
              <a:t>, The Autumn of the Middle Ages. It’s an important period for legal historian because the sources start to proliferate.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044864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199"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a:t>
            </a:r>
            <a:r>
              <a:rPr lang="en-US" sz="2400" dirty="0" smtClean="0"/>
              <a:t>plague</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8" y="645502"/>
            <a:ext cx="8686801" cy="4785926"/>
          </a:xfrm>
          <a:prstGeom prst="rect">
            <a:avLst/>
          </a:prstGeom>
        </p:spPr>
        <p:txBody>
          <a:bodyPr wrap="square">
            <a:spAutoFit/>
          </a:bodyPr>
          <a:lstStyle/>
          <a:p>
            <a:r>
              <a:rPr lang="en-US" sz="2000" dirty="0">
                <a:solidFill>
                  <a:schemeClr val="bg1"/>
                </a:solidFill>
              </a:rPr>
              <a:t>1347–50, The Black Death, Europe-wide invasion of plague. By 1350 between one-third and one-half of the European population was dead</a:t>
            </a:r>
            <a:r>
              <a:rPr lang="en-US" sz="2000" dirty="0" smtClean="0">
                <a:solidFill>
                  <a:schemeClr val="bg1"/>
                </a:solidFill>
              </a:rPr>
              <a:t>.</a:t>
            </a:r>
          </a:p>
          <a:p>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The plague </a:t>
            </a:r>
            <a:r>
              <a:rPr lang="en-US" sz="2000" dirty="0">
                <a:solidFill>
                  <a:schemeClr val="bg1"/>
                </a:solidFill>
              </a:rPr>
              <a:t>hit an already weakened population</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plague struck again and again. It was still a problem in London in the 17th century</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It </a:t>
            </a:r>
            <a:r>
              <a:rPr lang="en-US" sz="2000" dirty="0">
                <a:solidFill>
                  <a:schemeClr val="bg1"/>
                </a:solidFill>
              </a:rPr>
              <a:t>hit the cities harder than it did the countryside</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It </a:t>
            </a:r>
            <a:r>
              <a:rPr lang="en-US" sz="2000" dirty="0">
                <a:solidFill>
                  <a:schemeClr val="bg1"/>
                </a:solidFill>
              </a:rPr>
              <a:t>hit the poor harder than it did the rich</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r>
              <a:rPr lang="en-US" sz="2000" dirty="0">
                <a:solidFill>
                  <a:schemeClr val="bg1"/>
                </a:solidFill>
              </a:rPr>
              <a:t>Resulting in</a:t>
            </a:r>
            <a:r>
              <a:rPr lang="en-US" sz="2000" dirty="0" smtClean="0">
                <a:solidFill>
                  <a:schemeClr val="bg1"/>
                </a:solidFill>
              </a:rPr>
              <a:t>:</a:t>
            </a:r>
          </a:p>
          <a:p>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A </a:t>
            </a:r>
            <a:r>
              <a:rPr lang="en-US" sz="2000" dirty="0">
                <a:solidFill>
                  <a:schemeClr val="bg1"/>
                </a:solidFill>
              </a:rPr>
              <a:t>reduction in population that lasted for a century and half</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A </a:t>
            </a:r>
            <a:r>
              <a:rPr lang="en-US" sz="2000" dirty="0">
                <a:solidFill>
                  <a:schemeClr val="bg1"/>
                </a:solidFill>
              </a:rPr>
              <a:t>increase of wealth of the laboring classes</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A </a:t>
            </a:r>
            <a:r>
              <a:rPr lang="en-US" sz="2000" dirty="0">
                <a:solidFill>
                  <a:schemeClr val="bg1"/>
                </a:solidFill>
              </a:rPr>
              <a:t>continual drain of population from the countryside to the towns</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A </a:t>
            </a:r>
            <a:r>
              <a:rPr lang="en-US" sz="2000" dirty="0">
                <a:solidFill>
                  <a:schemeClr val="bg1"/>
                </a:solidFill>
              </a:rPr>
              <a:t>change in mentality? Can we connect this development with the rise of voluntarism?</a:t>
            </a: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a:t>
            </a:r>
            <a:r>
              <a:rPr lang="en-US" sz="2400" dirty="0" smtClean="0"/>
              <a:t>papacy and the councils</a:t>
            </a:r>
            <a:endParaRPr lang="en-US" altLang="en-US" sz="2400" i="1" dirty="0"/>
          </a:p>
        </p:txBody>
      </p:sp>
      <p:sp>
        <p:nvSpPr>
          <p:cNvPr id="8" name="TextBox 7"/>
          <p:cNvSpPr txBox="1"/>
          <p:nvPr/>
        </p:nvSpPr>
        <p:spPr>
          <a:xfrm>
            <a:off x="457200" y="673769"/>
            <a:ext cx="8686800" cy="6093976"/>
          </a:xfrm>
          <a:prstGeom prst="rect">
            <a:avLst/>
          </a:prstGeom>
          <a:noFill/>
        </p:spPr>
        <p:txBody>
          <a:bodyPr wrap="square">
            <a:spAutoFit/>
          </a:bodyPr>
          <a:lstStyle/>
          <a:p>
            <a:r>
              <a:rPr lang="en-US" sz="2000" dirty="0">
                <a:solidFill>
                  <a:schemeClr val="bg1"/>
                </a:solidFill>
              </a:rPr>
              <a:t>1305–1378, ‘Babylonian captivity’ of the papacy at </a:t>
            </a:r>
            <a:r>
              <a:rPr lang="en-US" sz="2000" dirty="0" smtClean="0">
                <a:solidFill>
                  <a:schemeClr val="bg1"/>
                </a:solidFill>
              </a:rPr>
              <a:t>Avignon</a:t>
            </a:r>
          </a:p>
          <a:p>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creation of the Roman Rota, which paradoxically </a:t>
            </a:r>
            <a:r>
              <a:rPr lang="en-US" sz="2000" dirty="0" smtClean="0">
                <a:solidFill>
                  <a:schemeClr val="bg1"/>
                </a:solidFill>
              </a:rPr>
              <a:t>had </a:t>
            </a:r>
            <a:r>
              <a:rPr lang="en-US" sz="2000" dirty="0">
                <a:solidFill>
                  <a:schemeClr val="bg1"/>
                </a:solidFill>
              </a:rPr>
              <a:t>the tendency to enhance the power of local churches</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Tighter </a:t>
            </a:r>
            <a:r>
              <a:rPr lang="en-US" sz="2000" dirty="0">
                <a:solidFill>
                  <a:schemeClr val="bg1"/>
                </a:solidFill>
              </a:rPr>
              <a:t>papal control over appointments in local churches, which </a:t>
            </a:r>
            <a:r>
              <a:rPr lang="en-US" sz="2000" dirty="0" smtClean="0">
                <a:solidFill>
                  <a:schemeClr val="bg1"/>
                </a:solidFill>
              </a:rPr>
              <a:t>had </a:t>
            </a:r>
            <a:r>
              <a:rPr lang="en-US" sz="2000" dirty="0">
                <a:solidFill>
                  <a:schemeClr val="bg1"/>
                </a:solidFill>
              </a:rPr>
              <a:t>the opposite effect</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rapacity of the Avignonese papacy, necessitated, to some extent, by loss of revenue from the Papal States</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disputed papal election of 1378, which </a:t>
            </a:r>
            <a:r>
              <a:rPr lang="en-US" sz="2000" dirty="0" smtClean="0">
                <a:solidFill>
                  <a:schemeClr val="bg1"/>
                </a:solidFill>
              </a:rPr>
              <a:t>led </a:t>
            </a:r>
            <a:r>
              <a:rPr lang="en-US" sz="2000" dirty="0">
                <a:solidFill>
                  <a:schemeClr val="bg1"/>
                </a:solidFill>
              </a:rPr>
              <a:t>to</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r>
              <a:rPr lang="en-US" sz="2000" dirty="0">
                <a:solidFill>
                  <a:schemeClr val="bg1"/>
                </a:solidFill>
              </a:rPr>
              <a:t>1378–1417, the Great Schism (Urban VI [Rome], Clement VII [Avignon]), which </a:t>
            </a:r>
            <a:r>
              <a:rPr lang="en-US" sz="2000" dirty="0" smtClean="0">
                <a:solidFill>
                  <a:schemeClr val="bg1"/>
                </a:solidFill>
              </a:rPr>
              <a:t>led </a:t>
            </a:r>
            <a:r>
              <a:rPr lang="en-US" sz="2000" dirty="0">
                <a:solidFill>
                  <a:schemeClr val="bg1"/>
                </a:solidFill>
              </a:rPr>
              <a:t>to</a:t>
            </a:r>
            <a:r>
              <a:rPr lang="en-US" sz="2000" dirty="0" smtClean="0">
                <a:solidFill>
                  <a:schemeClr val="bg1"/>
                </a:solidFill>
              </a:rPr>
              <a:t>:</a:t>
            </a:r>
          </a:p>
          <a:p>
            <a:endParaRPr lang="en-US" sz="500" dirty="0">
              <a:solidFill>
                <a:schemeClr val="bg1"/>
              </a:solidFill>
            </a:endParaRPr>
          </a:p>
          <a:p>
            <a:r>
              <a:rPr lang="en-US" sz="2000" dirty="0">
                <a:solidFill>
                  <a:schemeClr val="bg1"/>
                </a:solidFill>
              </a:rPr>
              <a:t>1409–1447, the ‘age of councils</a:t>
            </a:r>
            <a:r>
              <a:rPr lang="en-US" sz="2000" dirty="0" smtClean="0">
                <a:solidFill>
                  <a:schemeClr val="bg1"/>
                </a:solidFill>
              </a:rPr>
              <a:t>’:</a:t>
            </a:r>
          </a:p>
          <a:p>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Pisa</a:t>
            </a:r>
            <a:r>
              <a:rPr lang="en-US" sz="2000" dirty="0">
                <a:solidFill>
                  <a:schemeClr val="bg1"/>
                </a:solidFill>
              </a:rPr>
              <a:t>, </a:t>
            </a:r>
            <a:r>
              <a:rPr lang="en-US" sz="2000" dirty="0" smtClean="0">
                <a:solidFill>
                  <a:schemeClr val="bg1"/>
                </a:solidFill>
              </a:rPr>
              <a:t>1409</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Constance</a:t>
            </a:r>
            <a:r>
              <a:rPr lang="en-US" sz="2000" dirty="0">
                <a:solidFill>
                  <a:schemeClr val="bg1"/>
                </a:solidFill>
              </a:rPr>
              <a:t>, 1414–1417 (election of Martin V</a:t>
            </a:r>
            <a:r>
              <a:rPr lang="en-US" sz="2000" dirty="0" smtClean="0">
                <a:solidFill>
                  <a:schemeClr val="bg1"/>
                </a:solidFill>
              </a:rPr>
              <a:t>)</a:t>
            </a:r>
            <a:br>
              <a:rPr lang="en-US" sz="2000" dirty="0" smtClean="0">
                <a:solidFill>
                  <a:schemeClr val="bg1"/>
                </a:solidFill>
              </a:rPr>
            </a:b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Basel</a:t>
            </a:r>
            <a:r>
              <a:rPr lang="en-US" sz="2000" dirty="0">
                <a:solidFill>
                  <a:schemeClr val="bg1"/>
                </a:solidFill>
              </a:rPr>
              <a:t>, </a:t>
            </a:r>
            <a:r>
              <a:rPr lang="en-US" sz="2000" dirty="0" smtClean="0">
                <a:solidFill>
                  <a:schemeClr val="bg1"/>
                </a:solidFill>
              </a:rPr>
              <a:t>1431–1449</a:t>
            </a:r>
            <a:br>
              <a:rPr lang="en-US" sz="2000" dirty="0" smtClean="0">
                <a:solidFill>
                  <a:schemeClr val="bg1"/>
                </a:solidFill>
              </a:rPr>
            </a:b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Ferrara-Florence</a:t>
            </a:r>
            <a:r>
              <a:rPr lang="en-US" sz="2000" dirty="0">
                <a:solidFill>
                  <a:schemeClr val="bg1"/>
                </a:solidFill>
              </a:rPr>
              <a:t>, </a:t>
            </a:r>
            <a:r>
              <a:rPr lang="en-US" sz="2000" dirty="0" smtClean="0">
                <a:solidFill>
                  <a:schemeClr val="bg1"/>
                </a:solidFill>
              </a:rPr>
              <a:t>1438–1445</a:t>
            </a:r>
            <a:br>
              <a:rPr lang="en-US" sz="2000" dirty="0" smtClean="0">
                <a:solidFill>
                  <a:schemeClr val="bg1"/>
                </a:solidFill>
              </a:rPr>
            </a:br>
            <a:endParaRPr lang="en-US" sz="500" dirty="0">
              <a:solidFill>
                <a:schemeClr val="bg1"/>
              </a:solidFill>
            </a:endParaRPr>
          </a:p>
          <a:p>
            <a:r>
              <a:rPr lang="en-US" sz="2000" dirty="0">
                <a:solidFill>
                  <a:schemeClr val="bg1"/>
                </a:solidFill>
              </a:rPr>
              <a:t>(The last two named began as one and met intermittently.)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29111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Conciliarism</a:t>
            </a:r>
            <a:endParaRPr lang="en-US" altLang="en-US" sz="2400" i="1" dirty="0"/>
          </a:p>
        </p:txBody>
      </p:sp>
      <p:sp>
        <p:nvSpPr>
          <p:cNvPr id="8" name="TextBox 7"/>
          <p:cNvSpPr txBox="1"/>
          <p:nvPr/>
        </p:nvSpPr>
        <p:spPr>
          <a:xfrm>
            <a:off x="457200" y="673769"/>
            <a:ext cx="8686800" cy="5324535"/>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church is a vast corporation (</a:t>
            </a:r>
            <a:r>
              <a:rPr lang="en-US" sz="2000" i="1" dirty="0">
                <a:solidFill>
                  <a:schemeClr val="bg1"/>
                </a:solidFill>
              </a:rPr>
              <a:t>congregatio fidelium</a:t>
            </a:r>
            <a:r>
              <a:rPr lang="en-US" sz="2000" dirty="0">
                <a:solidFill>
                  <a:schemeClr val="bg1"/>
                </a:solidFill>
              </a:rPr>
              <a:t>), the general council is its representative body, it can sit over and depose popes</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early canonists had also explored the problem of what was to be done with a pope who strayed. The most commonly raised problem was what was to be done with an heretical pope. The tradition that no one could judge the pope was strong. It was one of the foundations of the theory of papal monarchy, even before the idea became current that the pope possessed </a:t>
            </a:r>
            <a:r>
              <a:rPr lang="en-US" sz="2000" i="1" dirty="0" smtClean="0">
                <a:solidFill>
                  <a:schemeClr val="bg1"/>
                </a:solidFill>
              </a:rPr>
              <a:t>plenitudo </a:t>
            </a:r>
            <a:r>
              <a:rPr lang="en-US" sz="2000" i="1" dirty="0">
                <a:solidFill>
                  <a:schemeClr val="bg1"/>
                </a:solidFill>
              </a:rPr>
              <a:t>potestatis</a:t>
            </a:r>
            <a:r>
              <a:rPr lang="en-US" sz="2000" dirty="0">
                <a:solidFill>
                  <a:schemeClr val="bg1"/>
                </a:solidFill>
              </a:rPr>
              <a:t>. Nonetheless, no canonist could countenance the notion of an heretical pope, and a number of them were willing to extend the idea to a pope who was guilty of </a:t>
            </a:r>
            <a:r>
              <a:rPr lang="en-US" sz="2000" dirty="0" smtClean="0">
                <a:solidFill>
                  <a:schemeClr val="bg1"/>
                </a:solidFill>
              </a:rPr>
              <a:t>serious </a:t>
            </a:r>
            <a:r>
              <a:rPr lang="en-US" sz="2000" dirty="0">
                <a:solidFill>
                  <a:schemeClr val="bg1"/>
                </a:solidFill>
              </a:rPr>
              <a:t>crimes. The standard resolution of the problem was to say that a general council could depose a pope for heresy, perhaps also for crimes</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Writing </a:t>
            </a:r>
            <a:r>
              <a:rPr lang="en-US" sz="2000" dirty="0">
                <a:solidFill>
                  <a:schemeClr val="bg1"/>
                </a:solidFill>
              </a:rPr>
              <a:t>at the height of the controversy between Philip the Fair and Boniface VIII at the beginning of the 14th century, John of Paris, was to extend the notion that the council is more truly representative of the church than is the pope</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107945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Conciliarism (cont’d)</a:t>
            </a:r>
            <a:endParaRPr lang="en-US" altLang="en-US" sz="2400" i="1" dirty="0"/>
          </a:p>
        </p:txBody>
      </p:sp>
      <p:sp>
        <p:nvSpPr>
          <p:cNvPr id="8" name="TextBox 7"/>
          <p:cNvSpPr txBox="1"/>
          <p:nvPr/>
        </p:nvSpPr>
        <p:spPr>
          <a:xfrm>
            <a:off x="457200" y="673769"/>
            <a:ext cx="8686800" cy="3323987"/>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Johannes </a:t>
            </a:r>
            <a:r>
              <a:rPr lang="en-US" sz="2000" dirty="0">
                <a:solidFill>
                  <a:schemeClr val="bg1"/>
                </a:solidFill>
              </a:rPr>
              <a:t>Monachus held that the pope must consult with the cardinals before promulgating general legislation</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William </a:t>
            </a:r>
            <a:r>
              <a:rPr lang="en-US" sz="2000" dirty="0">
                <a:solidFill>
                  <a:schemeClr val="bg1"/>
                </a:solidFill>
              </a:rPr>
              <a:t>Durantis the Younger espoused the powers of a general council in the effort to restore authority to the bishops that he thought was being eaten away by the papacy</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possibility that the ideas of the early conciliarists spilled over into secular governance. Civilians and canonists sat on the commission that advised about the deposition of Richard II of England in 1399</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For </a:t>
            </a:r>
            <a:r>
              <a:rPr lang="en-US" sz="2000" dirty="0">
                <a:solidFill>
                  <a:schemeClr val="bg1"/>
                </a:solidFill>
              </a:rPr>
              <a:t>the church, however, conciliarism was a failure.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16161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France and England</a:t>
            </a:r>
            <a:endParaRPr lang="en-US" altLang="en-US" sz="2400" i="1" dirty="0"/>
          </a:p>
        </p:txBody>
      </p:sp>
      <p:sp>
        <p:nvSpPr>
          <p:cNvPr id="8" name="TextBox 7"/>
          <p:cNvSpPr txBox="1"/>
          <p:nvPr/>
        </p:nvSpPr>
        <p:spPr>
          <a:xfrm>
            <a:off x="457200" y="673769"/>
            <a:ext cx="8686800" cy="6170920"/>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With </a:t>
            </a:r>
            <a:r>
              <a:rPr lang="en-US" sz="2000" dirty="0">
                <a:solidFill>
                  <a:schemeClr val="bg1"/>
                </a:solidFill>
              </a:rPr>
              <a:t>the extinction of the direct Capetian line upon the death of the last of Philip the Fair’s sons without issue in 1328, the next in line to the throne was Edward III of England in the right of his mother Isabella who was a daughter of Philip the Fair. Against this claim was the fact that since the 10th century no woman had ruled over France, indeed, it could be argued that there never was a time when a woman reigned over France. </a:t>
            </a:r>
            <a:r>
              <a:rPr lang="en-US" sz="2000" i="1" dirty="0">
                <a:solidFill>
                  <a:schemeClr val="bg1"/>
                </a:solidFill>
              </a:rPr>
              <a:t>In terram Salicam mulier ne succedeat </a:t>
            </a:r>
            <a:r>
              <a:rPr lang="en-US" sz="2000" dirty="0">
                <a:solidFill>
                  <a:schemeClr val="bg1"/>
                </a:solidFill>
              </a:rPr>
              <a:t>(‘a woman may not inherit Salic land</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first phase of the war went well for the English and badly for the French</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When </a:t>
            </a:r>
            <a:r>
              <a:rPr lang="en-US" sz="2000" dirty="0">
                <a:solidFill>
                  <a:schemeClr val="bg1"/>
                </a:solidFill>
              </a:rPr>
              <a:t>Henry V of England arrived in France in 1415, he arrived in country that was deeply divided. The Burgundians were on his side. The French recovery under Charles VII owes much to one of the most extraordinary women of history, Joan of Arc. Charles VII who appears as a fool in all the stories, was no fool. He bided his time, and when Henry V </a:t>
            </a:r>
            <a:r>
              <a:rPr lang="en-US" sz="2000" dirty="0" smtClean="0">
                <a:solidFill>
                  <a:schemeClr val="bg1"/>
                </a:solidFill>
              </a:rPr>
              <a:t>died </a:t>
            </a:r>
            <a:r>
              <a:rPr lang="en-US" sz="2000" dirty="0">
                <a:solidFill>
                  <a:schemeClr val="bg1"/>
                </a:solidFill>
              </a:rPr>
              <a:t>leaving England with a 9-month-old </a:t>
            </a:r>
            <a:r>
              <a:rPr lang="en-US" sz="2000" dirty="0" smtClean="0">
                <a:solidFill>
                  <a:schemeClr val="bg1"/>
                </a:solidFill>
              </a:rPr>
              <a:t>king, </a:t>
            </a:r>
            <a:r>
              <a:rPr lang="en-US" sz="2000" dirty="0">
                <a:solidFill>
                  <a:schemeClr val="bg1"/>
                </a:solidFill>
              </a:rPr>
              <a:t>he recovered most of the old royal domain</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smtClean="0">
                <a:solidFill>
                  <a:schemeClr val="bg1"/>
                </a:solidFill>
              </a:rPr>
              <a:t>His </a:t>
            </a:r>
            <a:r>
              <a:rPr lang="en-US" sz="2000" dirty="0">
                <a:solidFill>
                  <a:schemeClr val="bg1"/>
                </a:solidFill>
              </a:rPr>
              <a:t>successor Louis XI turned his attention to the problem of Burgundy. </a:t>
            </a:r>
            <a:r>
              <a:rPr lang="en-US" sz="2000" dirty="0" smtClean="0">
                <a:solidFill>
                  <a:schemeClr val="bg1"/>
                </a:solidFill>
              </a:rPr>
              <a:t>At his death France </a:t>
            </a:r>
            <a:r>
              <a:rPr lang="en-US" sz="2000" dirty="0">
                <a:solidFill>
                  <a:schemeClr val="bg1"/>
                </a:solidFill>
              </a:rPr>
              <a:t>was back to where it was </a:t>
            </a:r>
            <a:r>
              <a:rPr lang="en-US" sz="2000" dirty="0" smtClean="0">
                <a:solidFill>
                  <a:schemeClr val="bg1"/>
                </a:solidFill>
              </a:rPr>
              <a:t>when </a:t>
            </a:r>
            <a:r>
              <a:rPr lang="en-US" sz="2000" dirty="0">
                <a:solidFill>
                  <a:schemeClr val="bg1"/>
                </a:solidFill>
              </a:rPr>
              <a:t>Philip the </a:t>
            </a:r>
            <a:r>
              <a:rPr lang="en-US" sz="2000" dirty="0" smtClean="0">
                <a:solidFill>
                  <a:schemeClr val="bg1"/>
                </a:solidFill>
              </a:rPr>
              <a:t>Fair died.</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73647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a:t>
            </a:r>
            <a:r>
              <a:rPr lang="en-US" sz="2400" dirty="0" smtClean="0"/>
              <a:t>Empire</a:t>
            </a:r>
            <a:endParaRPr lang="en-US" altLang="en-US" sz="2400" i="1" dirty="0"/>
          </a:p>
        </p:txBody>
      </p:sp>
      <p:sp>
        <p:nvSpPr>
          <p:cNvPr id="8" name="TextBox 7"/>
          <p:cNvSpPr txBox="1"/>
          <p:nvPr/>
        </p:nvSpPr>
        <p:spPr>
          <a:xfrm>
            <a:off x="457200" y="673769"/>
            <a:ext cx="8686800" cy="2862322"/>
          </a:xfrm>
          <a:prstGeom prst="rect">
            <a:avLst/>
          </a:prstGeom>
          <a:noFill/>
        </p:spPr>
        <p:txBody>
          <a:bodyPr wrap="square">
            <a:spAutoFit/>
          </a:bodyPr>
          <a:lstStyle/>
          <a:p>
            <a:pPr marL="342900" indent="-342900">
              <a:buFont typeface="Arial" panose="020B0604020202020204" pitchFamily="34" charset="0"/>
              <a:buChar char="•"/>
            </a:pPr>
            <a:r>
              <a:rPr lang="en-US" sz="2000" dirty="0">
                <a:solidFill>
                  <a:schemeClr val="bg1"/>
                </a:solidFill>
              </a:rPr>
              <a:t>1356, Charles IV, the Golden Bull, 7 electors: archbishops of Mainz, Trier, Köln; king of Bohemia, count Palatine of the Rhine, margrave of Brandenburg, duke of Saxony; notable for their absence: the pope, the duke of Bavaria. </a:t>
            </a:r>
            <a:endParaRPr lang="en-US" sz="2000" dirty="0" smtClean="0">
              <a:solidFill>
                <a:schemeClr val="bg1"/>
              </a:solidFill>
            </a:endParaRP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a:solidFill>
                  <a:schemeClr val="bg1"/>
                </a:solidFill>
              </a:rPr>
              <a:t>The real power of the emperor continued to decline. The empire had freed itself from entanglement with the papacy, but possession of the imperial crown became insignificant. The history of Germany in this period is the history of more than a hundred small principalities.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65019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99415</TotalTime>
  <Words>2355</Words>
  <Application>Microsoft Office PowerPoint</Application>
  <PresentationFormat>On-screen Show (4:3)</PresentationFormat>
  <Paragraphs>240</Paragraphs>
  <Slides>22</Slides>
  <Notes>21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22</vt:i4>
      </vt:variant>
    </vt:vector>
  </HeadingPairs>
  <TitlesOfParts>
    <vt:vector size="24" baseType="lpstr">
      <vt:lpstr>Arial</vt:lpstr>
      <vt:lpstr>bilder constitutionalism</vt:lpstr>
      <vt:lpstr>PowerPoint Presentation</vt:lpstr>
      <vt:lpstr>Road Map for the Rest of the Course</vt:lpstr>
      <vt:lpstr>The Later Middle Ages</vt:lpstr>
      <vt:lpstr>The plague</vt:lpstr>
      <vt:lpstr>The papacy and the councils</vt:lpstr>
      <vt:lpstr>Conciliarism</vt:lpstr>
      <vt:lpstr>Conciliarism (cont’d)</vt:lpstr>
      <vt:lpstr>France and England</vt:lpstr>
      <vt:lpstr>The Empire</vt:lpstr>
      <vt:lpstr>Italy</vt:lpstr>
      <vt:lpstr>Italy (cont’d)</vt:lpstr>
      <vt:lpstr>Local law in Italy</vt:lpstr>
      <vt:lpstr>Castile and Aragon</vt:lpstr>
      <vt:lpstr>A way to think about these developments</vt:lpstr>
      <vt:lpstr>The commentators: civilians</vt:lpstr>
      <vt:lpstr>The commentators: civilians (cont’d)</vt:lpstr>
      <vt:lpstr>The commentators: civilians (cont’d)</vt:lpstr>
      <vt:lpstr>The commentators: canonists</vt:lpstr>
      <vt:lpstr>The commentators: canonists (cont’d)</vt:lpstr>
      <vt:lpstr>The development of the ius commune</vt:lpstr>
      <vt:lpstr>The development of the ius commune (cont’d)</vt:lpstr>
      <vt:lpstr>The development of the ius commune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1229</cp:revision>
  <dcterms:created xsi:type="dcterms:W3CDTF">2007-01-08T17:13:49Z</dcterms:created>
  <dcterms:modified xsi:type="dcterms:W3CDTF">2022-01-29T14:55:16Z</dcterms:modified>
</cp:coreProperties>
</file>