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383" r:id="rId2"/>
    <p:sldId id="643" r:id="rId3"/>
    <p:sldId id="775" r:id="rId4"/>
    <p:sldId id="672" r:id="rId5"/>
    <p:sldId id="738" r:id="rId6"/>
    <p:sldId id="819" r:id="rId7"/>
    <p:sldId id="776" r:id="rId8"/>
    <p:sldId id="777" r:id="rId9"/>
    <p:sldId id="820" r:id="rId10"/>
    <p:sldId id="823" r:id="rId11"/>
    <p:sldId id="821" r:id="rId12"/>
    <p:sldId id="822" r:id="rId13"/>
    <p:sldId id="798" r:id="rId14"/>
    <p:sldId id="832" r:id="rId15"/>
    <p:sldId id="799" r:id="rId16"/>
    <p:sldId id="778" r:id="rId17"/>
    <p:sldId id="800" r:id="rId18"/>
    <p:sldId id="801" r:id="rId19"/>
    <p:sldId id="756" r:id="rId20"/>
    <p:sldId id="758" r:id="rId21"/>
    <p:sldId id="802" r:id="rId22"/>
    <p:sldId id="826" r:id="rId23"/>
    <p:sldId id="803" r:id="rId24"/>
    <p:sldId id="804" r:id="rId25"/>
    <p:sldId id="827" r:id="rId26"/>
    <p:sldId id="805" r:id="rId27"/>
    <p:sldId id="829" r:id="rId28"/>
    <p:sldId id="828" r:id="rId29"/>
    <p:sldId id="806" r:id="rId30"/>
    <p:sldId id="807" r:id="rId31"/>
    <p:sldId id="808" r:id="rId32"/>
    <p:sldId id="809" r:id="rId33"/>
    <p:sldId id="833" r:id="rId34"/>
    <p:sldId id="810" r:id="rId35"/>
    <p:sldId id="830" r:id="rId36"/>
    <p:sldId id="831" r:id="rId37"/>
    <p:sldId id="811" r:id="rId38"/>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Arial" panose="020B0604020202020204" pitchFamily="34" charset="0"/>
        <a:ea typeface="+mn-ea"/>
        <a:cs typeface="+mn-cs"/>
      </a:defRPr>
    </a:lvl6pPr>
    <a:lvl7pPr marL="2743200" algn="l" defTabSz="914400" rtl="0" eaLnBrk="1" latinLnBrk="0" hangingPunct="1">
      <a:defRPr sz="1200" kern="1200">
        <a:solidFill>
          <a:schemeClr val="tx1"/>
        </a:solidFill>
        <a:latin typeface="Arial" panose="020B0604020202020204" pitchFamily="34" charset="0"/>
        <a:ea typeface="+mn-ea"/>
        <a:cs typeface="+mn-cs"/>
      </a:defRPr>
    </a:lvl7pPr>
    <a:lvl8pPr marL="3200400" algn="l" defTabSz="914400" rtl="0" eaLnBrk="1" latinLnBrk="0" hangingPunct="1">
      <a:defRPr sz="1200" kern="1200">
        <a:solidFill>
          <a:schemeClr val="tx1"/>
        </a:solidFill>
        <a:latin typeface="Arial" panose="020B0604020202020204" pitchFamily="34" charset="0"/>
        <a:ea typeface="+mn-ea"/>
        <a:cs typeface="+mn-cs"/>
      </a:defRPr>
    </a:lvl8pPr>
    <a:lvl9pPr marL="3657600" algn="l" defTabSz="914400" rtl="0" eaLnBrk="1" latinLnBrk="0" hangingPunct="1">
      <a:defRPr sz="12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F3F4"/>
    <a:srgbClr val="E7E9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12" autoAdjust="0"/>
    <p:restoredTop sz="82843" autoAdjust="0"/>
  </p:normalViewPr>
  <p:slideViewPr>
    <p:cSldViewPr snapToGrid="0">
      <p:cViewPr varScale="1">
        <p:scale>
          <a:sx n="90" d="100"/>
          <a:sy n="90" d="100"/>
        </p:scale>
        <p:origin x="816"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786"/>
    </p:cViewPr>
  </p:sorterViewPr>
  <p:notesViewPr>
    <p:cSldViewPr snapToGrid="0">
      <p:cViewPr varScale="1">
        <p:scale>
          <a:sx n="82" d="100"/>
          <a:sy n="82" d="100"/>
        </p:scale>
        <p:origin x="199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3" name="Rectangle 3"/>
          <p:cNvSpPr>
            <a:spLocks noGrp="1" noChangeArrowheads="1"/>
          </p:cNvSpPr>
          <p:nvPr>
            <p:ph type="dt" idx="1"/>
          </p:nvPr>
        </p:nvSpPr>
        <p:spPr bwMode="auto">
          <a:xfrm>
            <a:off x="3971925"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algn="r" defTabSz="931670" eaLnBrk="1" hangingPunct="1">
              <a:defRPr>
                <a:latin typeface="Arial" charset="0"/>
              </a:defRPr>
            </a:lvl1pPr>
          </a:lstStyle>
          <a:p>
            <a:pPr>
              <a:defRPr/>
            </a:pPr>
            <a:endParaRPr lang="en-US" dirty="0"/>
          </a:p>
        </p:txBody>
      </p:sp>
      <p:sp>
        <p:nvSpPr>
          <p:cNvPr id="2052"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0"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7" name="Rectangle 7"/>
          <p:cNvSpPr>
            <a:spLocks noGrp="1" noChangeArrowheads="1"/>
          </p:cNvSpPr>
          <p:nvPr>
            <p:ph type="sldNum" sz="quarter" idx="5"/>
          </p:nvPr>
        </p:nvSpPr>
        <p:spPr bwMode="auto">
          <a:xfrm>
            <a:off x="3971925"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algn="r" defTabSz="930275" eaLnBrk="1" hangingPunct="1">
              <a:defRPr/>
            </a:lvl1pPr>
          </a:lstStyle>
          <a:p>
            <a:pPr>
              <a:defRPr/>
            </a:pPr>
            <a:fld id="{F923ECB2-CE3C-43B6-9640-57D6926B1462}"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a:t>
            </a:fld>
            <a:endParaRPr lang="en-US" altLang="en-US" dirty="0"/>
          </a:p>
        </p:txBody>
      </p:sp>
    </p:spTree>
    <p:extLst>
      <p:ext uri="{BB962C8B-B14F-4D97-AF65-F5344CB8AC3E}">
        <p14:creationId xmlns:p14="http://schemas.microsoft.com/office/powerpoint/2010/main" val="24505498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11</a:t>
            </a:fld>
            <a:endParaRPr lang="en-US" altLang="en-US" dirty="0"/>
          </a:p>
        </p:txBody>
      </p:sp>
    </p:spTree>
    <p:extLst>
      <p:ext uri="{BB962C8B-B14F-4D97-AF65-F5344CB8AC3E}">
        <p14:creationId xmlns:p14="http://schemas.microsoft.com/office/powerpoint/2010/main" val="283281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12</a:t>
            </a:fld>
            <a:endParaRPr lang="en-US" altLang="en-US" dirty="0"/>
          </a:p>
        </p:txBody>
      </p:sp>
    </p:spTree>
    <p:extLst>
      <p:ext uri="{BB962C8B-B14F-4D97-AF65-F5344CB8AC3E}">
        <p14:creationId xmlns:p14="http://schemas.microsoft.com/office/powerpoint/2010/main" val="26397472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13</a:t>
            </a:fld>
            <a:endParaRPr lang="en-US" altLang="en-US" dirty="0"/>
          </a:p>
        </p:txBody>
      </p:sp>
    </p:spTree>
    <p:extLst>
      <p:ext uri="{BB962C8B-B14F-4D97-AF65-F5344CB8AC3E}">
        <p14:creationId xmlns:p14="http://schemas.microsoft.com/office/powerpoint/2010/main" val="26180076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14</a:t>
            </a:fld>
            <a:endParaRPr lang="en-US" altLang="en-US" dirty="0"/>
          </a:p>
        </p:txBody>
      </p:sp>
    </p:spTree>
    <p:extLst>
      <p:ext uri="{BB962C8B-B14F-4D97-AF65-F5344CB8AC3E}">
        <p14:creationId xmlns:p14="http://schemas.microsoft.com/office/powerpoint/2010/main" val="20825301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15</a:t>
            </a:fld>
            <a:endParaRPr lang="en-US" altLang="en-US" dirty="0"/>
          </a:p>
        </p:txBody>
      </p:sp>
    </p:spTree>
    <p:extLst>
      <p:ext uri="{BB962C8B-B14F-4D97-AF65-F5344CB8AC3E}">
        <p14:creationId xmlns:p14="http://schemas.microsoft.com/office/powerpoint/2010/main" val="8996613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16</a:t>
            </a:fld>
            <a:endParaRPr lang="en-US" altLang="en-US" dirty="0"/>
          </a:p>
        </p:txBody>
      </p:sp>
    </p:spTree>
    <p:extLst>
      <p:ext uri="{BB962C8B-B14F-4D97-AF65-F5344CB8AC3E}">
        <p14:creationId xmlns:p14="http://schemas.microsoft.com/office/powerpoint/2010/main" val="12596011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17</a:t>
            </a:fld>
            <a:endParaRPr lang="en-US" altLang="en-US" dirty="0"/>
          </a:p>
        </p:txBody>
      </p:sp>
    </p:spTree>
    <p:extLst>
      <p:ext uri="{BB962C8B-B14F-4D97-AF65-F5344CB8AC3E}">
        <p14:creationId xmlns:p14="http://schemas.microsoft.com/office/powerpoint/2010/main" val="2227607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18</a:t>
            </a:fld>
            <a:endParaRPr lang="en-US" altLang="en-US" dirty="0"/>
          </a:p>
        </p:txBody>
      </p:sp>
    </p:spTree>
    <p:extLst>
      <p:ext uri="{BB962C8B-B14F-4D97-AF65-F5344CB8AC3E}">
        <p14:creationId xmlns:p14="http://schemas.microsoft.com/office/powerpoint/2010/main" val="5628118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19</a:t>
            </a:fld>
            <a:endParaRPr lang="en-US" altLang="en-US" dirty="0"/>
          </a:p>
        </p:txBody>
      </p:sp>
    </p:spTree>
    <p:extLst>
      <p:ext uri="{BB962C8B-B14F-4D97-AF65-F5344CB8AC3E}">
        <p14:creationId xmlns:p14="http://schemas.microsoft.com/office/powerpoint/2010/main" val="40840266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20</a:t>
            </a:fld>
            <a:endParaRPr lang="en-US" altLang="en-US" dirty="0"/>
          </a:p>
        </p:txBody>
      </p:sp>
    </p:spTree>
    <p:extLst>
      <p:ext uri="{BB962C8B-B14F-4D97-AF65-F5344CB8AC3E}">
        <p14:creationId xmlns:p14="http://schemas.microsoft.com/office/powerpoint/2010/main" val="40488076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a:t>
            </a:fld>
            <a:endParaRPr lang="en-US" altLang="en-US" dirty="0"/>
          </a:p>
        </p:txBody>
      </p:sp>
    </p:spTree>
    <p:extLst>
      <p:ext uri="{BB962C8B-B14F-4D97-AF65-F5344CB8AC3E}">
        <p14:creationId xmlns:p14="http://schemas.microsoft.com/office/powerpoint/2010/main" val="41399642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21</a:t>
            </a:fld>
            <a:endParaRPr lang="en-US" altLang="en-US" dirty="0"/>
          </a:p>
        </p:txBody>
      </p:sp>
    </p:spTree>
    <p:extLst>
      <p:ext uri="{BB962C8B-B14F-4D97-AF65-F5344CB8AC3E}">
        <p14:creationId xmlns:p14="http://schemas.microsoft.com/office/powerpoint/2010/main" val="536037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22</a:t>
            </a:fld>
            <a:endParaRPr lang="en-US" altLang="en-US" dirty="0"/>
          </a:p>
        </p:txBody>
      </p:sp>
    </p:spTree>
    <p:extLst>
      <p:ext uri="{BB962C8B-B14F-4D97-AF65-F5344CB8AC3E}">
        <p14:creationId xmlns:p14="http://schemas.microsoft.com/office/powerpoint/2010/main" val="16501821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23</a:t>
            </a:fld>
            <a:endParaRPr lang="en-US" altLang="en-US" dirty="0"/>
          </a:p>
        </p:txBody>
      </p:sp>
    </p:spTree>
    <p:extLst>
      <p:ext uri="{BB962C8B-B14F-4D97-AF65-F5344CB8AC3E}">
        <p14:creationId xmlns:p14="http://schemas.microsoft.com/office/powerpoint/2010/main" val="311675266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24</a:t>
            </a:fld>
            <a:endParaRPr lang="en-US" altLang="en-US" dirty="0"/>
          </a:p>
        </p:txBody>
      </p:sp>
    </p:spTree>
    <p:extLst>
      <p:ext uri="{BB962C8B-B14F-4D97-AF65-F5344CB8AC3E}">
        <p14:creationId xmlns:p14="http://schemas.microsoft.com/office/powerpoint/2010/main" val="341952147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25</a:t>
            </a:fld>
            <a:endParaRPr lang="en-US" altLang="en-US" dirty="0"/>
          </a:p>
        </p:txBody>
      </p:sp>
    </p:spTree>
    <p:extLst>
      <p:ext uri="{BB962C8B-B14F-4D97-AF65-F5344CB8AC3E}">
        <p14:creationId xmlns:p14="http://schemas.microsoft.com/office/powerpoint/2010/main" val="232999285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26</a:t>
            </a:fld>
            <a:endParaRPr lang="en-US" altLang="en-US" dirty="0"/>
          </a:p>
        </p:txBody>
      </p:sp>
    </p:spTree>
    <p:extLst>
      <p:ext uri="{BB962C8B-B14F-4D97-AF65-F5344CB8AC3E}">
        <p14:creationId xmlns:p14="http://schemas.microsoft.com/office/powerpoint/2010/main" val="408292610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27</a:t>
            </a:fld>
            <a:endParaRPr lang="en-US" altLang="en-US" dirty="0"/>
          </a:p>
        </p:txBody>
      </p:sp>
    </p:spTree>
    <p:extLst>
      <p:ext uri="{BB962C8B-B14F-4D97-AF65-F5344CB8AC3E}">
        <p14:creationId xmlns:p14="http://schemas.microsoft.com/office/powerpoint/2010/main" val="21751129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28</a:t>
            </a:fld>
            <a:endParaRPr lang="en-US" altLang="en-US" dirty="0"/>
          </a:p>
        </p:txBody>
      </p:sp>
    </p:spTree>
    <p:extLst>
      <p:ext uri="{BB962C8B-B14F-4D97-AF65-F5344CB8AC3E}">
        <p14:creationId xmlns:p14="http://schemas.microsoft.com/office/powerpoint/2010/main" val="19665452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29</a:t>
            </a:fld>
            <a:endParaRPr lang="en-US" altLang="en-US" dirty="0"/>
          </a:p>
        </p:txBody>
      </p:sp>
    </p:spTree>
    <p:extLst>
      <p:ext uri="{BB962C8B-B14F-4D97-AF65-F5344CB8AC3E}">
        <p14:creationId xmlns:p14="http://schemas.microsoft.com/office/powerpoint/2010/main" val="144043275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30</a:t>
            </a:fld>
            <a:endParaRPr lang="en-US" altLang="en-US" dirty="0"/>
          </a:p>
        </p:txBody>
      </p:sp>
    </p:spTree>
    <p:extLst>
      <p:ext uri="{BB962C8B-B14F-4D97-AF65-F5344CB8AC3E}">
        <p14:creationId xmlns:p14="http://schemas.microsoft.com/office/powerpoint/2010/main" val="2992910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a:t>
            </a:fld>
            <a:endParaRPr lang="en-US" altLang="en-US" dirty="0"/>
          </a:p>
        </p:txBody>
      </p:sp>
    </p:spTree>
    <p:extLst>
      <p:ext uri="{BB962C8B-B14F-4D97-AF65-F5344CB8AC3E}">
        <p14:creationId xmlns:p14="http://schemas.microsoft.com/office/powerpoint/2010/main" val="119866913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31</a:t>
            </a:fld>
            <a:endParaRPr lang="en-US" altLang="en-US" dirty="0"/>
          </a:p>
        </p:txBody>
      </p:sp>
    </p:spTree>
    <p:extLst>
      <p:ext uri="{BB962C8B-B14F-4D97-AF65-F5344CB8AC3E}">
        <p14:creationId xmlns:p14="http://schemas.microsoft.com/office/powerpoint/2010/main" val="3420458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32</a:t>
            </a:fld>
            <a:endParaRPr lang="en-US" altLang="en-US" dirty="0"/>
          </a:p>
        </p:txBody>
      </p:sp>
    </p:spTree>
    <p:extLst>
      <p:ext uri="{BB962C8B-B14F-4D97-AF65-F5344CB8AC3E}">
        <p14:creationId xmlns:p14="http://schemas.microsoft.com/office/powerpoint/2010/main" val="127901250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33</a:t>
            </a:fld>
            <a:endParaRPr lang="en-US" altLang="en-US" dirty="0"/>
          </a:p>
        </p:txBody>
      </p:sp>
    </p:spTree>
    <p:extLst>
      <p:ext uri="{BB962C8B-B14F-4D97-AF65-F5344CB8AC3E}">
        <p14:creationId xmlns:p14="http://schemas.microsoft.com/office/powerpoint/2010/main" val="106147634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34</a:t>
            </a:fld>
            <a:endParaRPr lang="en-US" altLang="en-US" dirty="0"/>
          </a:p>
        </p:txBody>
      </p:sp>
    </p:spTree>
    <p:extLst>
      <p:ext uri="{BB962C8B-B14F-4D97-AF65-F5344CB8AC3E}">
        <p14:creationId xmlns:p14="http://schemas.microsoft.com/office/powerpoint/2010/main" val="260238265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35</a:t>
            </a:fld>
            <a:endParaRPr lang="en-US" altLang="en-US" dirty="0"/>
          </a:p>
        </p:txBody>
      </p:sp>
    </p:spTree>
    <p:extLst>
      <p:ext uri="{BB962C8B-B14F-4D97-AF65-F5344CB8AC3E}">
        <p14:creationId xmlns:p14="http://schemas.microsoft.com/office/powerpoint/2010/main" val="92151023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36</a:t>
            </a:fld>
            <a:endParaRPr lang="en-US" altLang="en-US" dirty="0"/>
          </a:p>
        </p:txBody>
      </p:sp>
    </p:spTree>
    <p:extLst>
      <p:ext uri="{BB962C8B-B14F-4D97-AF65-F5344CB8AC3E}">
        <p14:creationId xmlns:p14="http://schemas.microsoft.com/office/powerpoint/2010/main" val="393268895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37</a:t>
            </a:fld>
            <a:endParaRPr lang="en-US" altLang="en-US" dirty="0"/>
          </a:p>
        </p:txBody>
      </p:sp>
    </p:spTree>
    <p:extLst>
      <p:ext uri="{BB962C8B-B14F-4D97-AF65-F5344CB8AC3E}">
        <p14:creationId xmlns:p14="http://schemas.microsoft.com/office/powerpoint/2010/main" val="27254749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a:t>
            </a:fld>
            <a:endParaRPr lang="en-US" altLang="en-US" dirty="0"/>
          </a:p>
        </p:txBody>
      </p:sp>
    </p:spTree>
    <p:extLst>
      <p:ext uri="{BB962C8B-B14F-4D97-AF65-F5344CB8AC3E}">
        <p14:creationId xmlns:p14="http://schemas.microsoft.com/office/powerpoint/2010/main" val="4003568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6</a:t>
            </a:fld>
            <a:endParaRPr lang="en-US" altLang="en-US" dirty="0"/>
          </a:p>
        </p:txBody>
      </p:sp>
    </p:spTree>
    <p:extLst>
      <p:ext uri="{BB962C8B-B14F-4D97-AF65-F5344CB8AC3E}">
        <p14:creationId xmlns:p14="http://schemas.microsoft.com/office/powerpoint/2010/main" val="21420912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7</a:t>
            </a:fld>
            <a:endParaRPr lang="en-US" altLang="en-US" dirty="0"/>
          </a:p>
        </p:txBody>
      </p:sp>
    </p:spTree>
    <p:extLst>
      <p:ext uri="{BB962C8B-B14F-4D97-AF65-F5344CB8AC3E}">
        <p14:creationId xmlns:p14="http://schemas.microsoft.com/office/powerpoint/2010/main" val="27145897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8</a:t>
            </a:fld>
            <a:endParaRPr lang="en-US" altLang="en-US" dirty="0"/>
          </a:p>
        </p:txBody>
      </p:sp>
    </p:spTree>
    <p:extLst>
      <p:ext uri="{BB962C8B-B14F-4D97-AF65-F5344CB8AC3E}">
        <p14:creationId xmlns:p14="http://schemas.microsoft.com/office/powerpoint/2010/main" val="24446716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9</a:t>
            </a:fld>
            <a:endParaRPr lang="en-US" altLang="en-US" dirty="0"/>
          </a:p>
        </p:txBody>
      </p:sp>
    </p:spTree>
    <p:extLst>
      <p:ext uri="{BB962C8B-B14F-4D97-AF65-F5344CB8AC3E}">
        <p14:creationId xmlns:p14="http://schemas.microsoft.com/office/powerpoint/2010/main" val="37072235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10</a:t>
            </a:fld>
            <a:endParaRPr lang="en-US" altLang="en-US" dirty="0"/>
          </a:p>
        </p:txBody>
      </p:sp>
    </p:spTree>
    <p:extLst>
      <p:ext uri="{BB962C8B-B14F-4D97-AF65-F5344CB8AC3E}">
        <p14:creationId xmlns:p14="http://schemas.microsoft.com/office/powerpoint/2010/main" val="1795321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567763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95631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sz="2800">
                <a:solidFill>
                  <a:schemeClr val="bg1"/>
                </a:solidFill>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lvl1pPr>
              <a:defRPr sz="2000">
                <a:solidFill>
                  <a:schemeClr val="bg1"/>
                </a:solidFill>
              </a:defRPr>
            </a:lvl1pPr>
            <a:lvl2pPr>
              <a:defRPr sz="2000">
                <a:solidFill>
                  <a:schemeClr val="bg1"/>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998695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353350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4831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41079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764073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8686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4558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50596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ChangeArrowheads="1"/>
          </p:cNvSpPr>
          <p:nvPr userDrawn="1"/>
        </p:nvSpPr>
        <p:spPr bwMode="auto">
          <a:xfrm>
            <a:off x="0" y="3175"/>
            <a:ext cx="9144000" cy="6854825"/>
          </a:xfrm>
          <a:prstGeom prst="rect">
            <a:avLst/>
          </a:prstGeom>
          <a:solidFill>
            <a:srgbClr val="000050"/>
          </a:solidFill>
          <a:ln>
            <a:noFill/>
          </a:ln>
        </p:spPr>
        <p:txBody>
          <a:bodyPr wrap="none"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eaLnBrk="0" fontAlgn="base" hangingPunct="0">
              <a:spcBef>
                <a:spcPct val="0"/>
              </a:spcBef>
              <a:spcAft>
                <a:spcPct val="0"/>
              </a:spcAft>
              <a:defRPr sz="1200">
                <a:solidFill>
                  <a:schemeClr val="tx1"/>
                </a:solidFill>
                <a:latin typeface="Arial" charset="0"/>
              </a:defRPr>
            </a:lvl6pPr>
            <a:lvl7pPr marL="2971800" indent="-228600" eaLnBrk="0" fontAlgn="base" hangingPunct="0">
              <a:spcBef>
                <a:spcPct val="0"/>
              </a:spcBef>
              <a:spcAft>
                <a:spcPct val="0"/>
              </a:spcAft>
              <a:defRPr sz="1200">
                <a:solidFill>
                  <a:schemeClr val="tx1"/>
                </a:solidFill>
                <a:latin typeface="Arial" charset="0"/>
              </a:defRPr>
            </a:lvl7pPr>
            <a:lvl8pPr marL="3429000" indent="-228600" eaLnBrk="0" fontAlgn="base" hangingPunct="0">
              <a:spcBef>
                <a:spcPct val="0"/>
              </a:spcBef>
              <a:spcAft>
                <a:spcPct val="0"/>
              </a:spcAft>
              <a:defRPr sz="1200">
                <a:solidFill>
                  <a:schemeClr val="tx1"/>
                </a:solidFill>
                <a:latin typeface="Arial" charset="0"/>
              </a:defRPr>
            </a:lvl8pPr>
            <a:lvl9pPr marL="3886200" indent="-228600" eaLnBrk="0" fontAlgn="base" hangingPunct="0">
              <a:spcBef>
                <a:spcPct val="0"/>
              </a:spcBef>
              <a:spcAft>
                <a:spcPct val="0"/>
              </a:spcAft>
              <a:defRPr sz="1200">
                <a:solidFill>
                  <a:schemeClr val="tx1"/>
                </a:solidFill>
                <a:latin typeface="Arial" charset="0"/>
              </a:defRPr>
            </a:lvl9pPr>
          </a:lstStyle>
          <a:p>
            <a:pPr eaLnBrk="1" hangingPunct="1">
              <a:defRPr/>
            </a:pPr>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aw.harvard.edu/faculty/cdonahue/courses/CLH/lectures/outl13.pdf" TargetMode="External"/><Relationship Id="rId2" Type="http://schemas.openxmlformats.org/officeDocument/2006/relationships/hyperlink" Target="l01.screenout.doc"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bwMode="auto">
          <a:xfrm>
            <a:off x="397565" y="1600200"/>
            <a:ext cx="8408505" cy="452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buFontTx/>
              <a:buNone/>
            </a:pPr>
            <a:r>
              <a:rPr lang="en-US" altLang="en-US" sz="2400" dirty="0" smtClean="0"/>
              <a:t>Continental European </a:t>
            </a:r>
            <a:r>
              <a:rPr lang="en-US" altLang="en-US" sz="2400" dirty="0"/>
              <a:t>Constitutional and Legal History:</a:t>
            </a:r>
            <a:br>
              <a:rPr lang="en-US" altLang="en-US" sz="2400" dirty="0"/>
            </a:br>
            <a:r>
              <a:rPr lang="en-US" altLang="en-US" sz="2400" dirty="0" smtClean="0"/>
              <a:t>The Emperor and the Horse:</a:t>
            </a:r>
            <a:br>
              <a:rPr lang="en-US" altLang="en-US" sz="2400" dirty="0" smtClean="0"/>
            </a:br>
            <a:r>
              <a:rPr lang="en-US" altLang="en-US" sz="2400" dirty="0" smtClean="0"/>
              <a:t>Political Theory in the Glossators</a:t>
            </a:r>
          </a:p>
          <a:p>
            <a:pPr algn="ctr" eaLnBrk="1" hangingPunct="1">
              <a:buFontTx/>
              <a:buNone/>
            </a:pPr>
            <a:r>
              <a:rPr lang="en-US" altLang="en-US" dirty="0" smtClean="0"/>
              <a:t>Lecture 13</a:t>
            </a:r>
            <a:endParaRPr lang="en-US" altLang="en-US" dirty="0"/>
          </a:p>
          <a:p>
            <a:pPr algn="ctr" eaLnBrk="1" hangingPunct="1">
              <a:buFontTx/>
              <a:buNone/>
            </a:pPr>
            <a:endParaRPr lang="en-US" altLang="en-US" dirty="0">
              <a:hlinkClick r:id="rId2" action="ppaction://hlinkfile"/>
            </a:endParaRPr>
          </a:p>
          <a:p>
            <a:pPr eaLnBrk="1" hangingPunct="1">
              <a:buFontTx/>
              <a:buNone/>
            </a:pPr>
            <a:r>
              <a:rPr lang="en-US" altLang="en-US" dirty="0">
                <a:hlinkClick r:id="rId3"/>
              </a:rPr>
              <a:t>Click here for a printed outline</a:t>
            </a:r>
            <a:r>
              <a:rPr lang="en-US" altLang="en-US" dirty="0" smtClean="0"/>
              <a:t>.</a:t>
            </a:r>
            <a:endParaRPr lang="en-US"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The problem of </a:t>
            </a:r>
            <a:r>
              <a:rPr lang="en-US" sz="2400" i="1" dirty="0" smtClean="0"/>
              <a:t>imperium </a:t>
            </a:r>
            <a:r>
              <a:rPr lang="en-US" sz="2400" dirty="0" smtClean="0"/>
              <a:t>(cont’d)</a:t>
            </a:r>
            <a:endParaRPr lang="en-US" altLang="en-US" sz="2400" i="1" dirty="0"/>
          </a:p>
        </p:txBody>
      </p:sp>
      <p:sp>
        <p:nvSpPr>
          <p:cNvPr id="8" name="TextBox 7"/>
          <p:cNvSpPr txBox="1"/>
          <p:nvPr/>
        </p:nvSpPr>
        <p:spPr>
          <a:xfrm>
            <a:off x="457200" y="673769"/>
            <a:ext cx="8686800" cy="2246769"/>
          </a:xfrm>
          <a:prstGeom prst="rect">
            <a:avLst/>
          </a:prstGeom>
          <a:noFill/>
        </p:spPr>
        <p:txBody>
          <a:bodyPr wrap="square">
            <a:spAutoFit/>
          </a:bodyPr>
          <a:lstStyle/>
          <a:p>
            <a:r>
              <a:rPr lang="en-US" sz="2000" dirty="0" smtClean="0">
                <a:solidFill>
                  <a:schemeClr val="bg1"/>
                </a:solidFill>
              </a:rPr>
              <a:t>“When </a:t>
            </a:r>
            <a:r>
              <a:rPr lang="en-US" sz="2000" dirty="0">
                <a:solidFill>
                  <a:schemeClr val="bg1"/>
                </a:solidFill>
              </a:rPr>
              <a:t>they had returned to the palace, the lord emperor sent Sir Lotario a horse, and nothing to Sir Azo. Whence Sir Azo said in the summary of this title, “I say that pure </a:t>
            </a:r>
            <a:r>
              <a:rPr lang="en-US" sz="2000" i="1" dirty="0">
                <a:solidFill>
                  <a:schemeClr val="bg1"/>
                </a:solidFill>
              </a:rPr>
              <a:t>imperium</a:t>
            </a:r>
            <a:r>
              <a:rPr lang="en-US" sz="2000" dirty="0">
                <a:solidFill>
                  <a:schemeClr val="bg1"/>
                </a:solidFill>
              </a:rPr>
              <a:t> belongs to the prince alone by excellence; nonetheless others can exercise pure </a:t>
            </a:r>
            <a:r>
              <a:rPr lang="en-US" sz="2000" i="1" dirty="0">
                <a:solidFill>
                  <a:schemeClr val="bg1"/>
                </a:solidFill>
              </a:rPr>
              <a:t>imperium</a:t>
            </a:r>
            <a:r>
              <a:rPr lang="en-US" sz="2000" dirty="0">
                <a:solidFill>
                  <a:schemeClr val="bg1"/>
                </a:solidFill>
              </a:rPr>
              <a:t>, such as the governors of provinces; and much more so the greater judges according to [D.1.18.6.8]. On account of these words we lost a horse, which was not equitable, because I spoke the law well and not Sir Lotarius.”</a:t>
            </a:r>
            <a:endParaRPr lang="en-US" sz="1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7941336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The problem of </a:t>
            </a:r>
            <a:r>
              <a:rPr lang="en-US" sz="2400" i="1" dirty="0" smtClean="0"/>
              <a:t>imperium </a:t>
            </a:r>
            <a:r>
              <a:rPr lang="en-US" sz="2400" dirty="0" smtClean="0"/>
              <a:t>(cont’d)</a:t>
            </a:r>
            <a:endParaRPr lang="en-US" altLang="en-US" sz="2400" i="1" dirty="0"/>
          </a:p>
        </p:txBody>
      </p:sp>
      <p:sp>
        <p:nvSpPr>
          <p:cNvPr id="8" name="TextBox 7"/>
          <p:cNvSpPr txBox="1"/>
          <p:nvPr/>
        </p:nvSpPr>
        <p:spPr>
          <a:xfrm>
            <a:off x="457200" y="673769"/>
            <a:ext cx="8686800" cy="6093976"/>
          </a:xfrm>
          <a:prstGeom prst="rect">
            <a:avLst/>
          </a:prstGeom>
          <a:noFill/>
        </p:spPr>
        <p:txBody>
          <a:bodyPr wrap="square">
            <a:spAutoFit/>
          </a:bodyPr>
          <a:lstStyle/>
          <a:p>
            <a:pPr marL="342900" indent="-342900">
              <a:buFont typeface="Arial" panose="020B0604020202020204" pitchFamily="34" charset="0"/>
              <a:buChar char="•"/>
            </a:pPr>
            <a:r>
              <a:rPr lang="en-US" sz="2000" dirty="0">
                <a:solidFill>
                  <a:schemeClr val="bg1"/>
                </a:solidFill>
              </a:rPr>
              <a:t>[</a:t>
            </a:r>
            <a:r>
              <a:rPr lang="en-US" sz="2000" dirty="0" smtClean="0">
                <a:solidFill>
                  <a:schemeClr val="bg1"/>
                </a:solidFill>
              </a:rPr>
              <a:t>5a] </a:t>
            </a:r>
            <a:r>
              <a:rPr lang="en-US" sz="2000" dirty="0">
                <a:solidFill>
                  <a:schemeClr val="bg1"/>
                </a:solidFill>
              </a:rPr>
              <a:t>Johannes Teutonicus on X 1.6.34 (Innocent III) on the power of emperor</a:t>
            </a:r>
          </a:p>
          <a:p>
            <a:pPr marL="342900" indent="-342900">
              <a:buFont typeface="Arial" panose="020B0604020202020204" pitchFamily="34" charset="0"/>
              <a:buChar char="•"/>
            </a:pPr>
            <a:endParaRPr lang="en-US" sz="1000" dirty="0">
              <a:solidFill>
                <a:schemeClr val="bg1"/>
              </a:solidFill>
            </a:endParaRPr>
          </a:p>
          <a:p>
            <a:r>
              <a:rPr lang="en-US" sz="2000" dirty="0">
                <a:solidFill>
                  <a:schemeClr val="bg1"/>
                </a:solidFill>
              </a:rPr>
              <a:t>X 1.6.34: Truly, we recognize that the right and power of electing a king to be promoted afterwards to emperor belongs to those princes to whom by law and ancient custom it is known to pertain, especially since this right and power came to them through the apostolic see which transferred the Roman empire from the Greeks to the Germans in the person of that distinguished man Charlemagne.</a:t>
            </a:r>
          </a:p>
          <a:p>
            <a:endParaRPr lang="en-US" sz="1000" dirty="0" smtClean="0">
              <a:solidFill>
                <a:schemeClr val="bg1"/>
              </a:solidFill>
            </a:endParaRPr>
          </a:p>
          <a:p>
            <a:r>
              <a:rPr lang="en-US" sz="2000" dirty="0" smtClean="0">
                <a:solidFill>
                  <a:schemeClr val="bg1"/>
                </a:solidFill>
              </a:rPr>
              <a:t>Johannes </a:t>
            </a:r>
            <a:r>
              <a:rPr lang="en-US" sz="2000" dirty="0">
                <a:solidFill>
                  <a:schemeClr val="bg1"/>
                </a:solidFill>
              </a:rPr>
              <a:t>Teutonicus on </a:t>
            </a:r>
            <a:r>
              <a:rPr lang="en-US" sz="2000" i="1" dirty="0">
                <a:solidFill>
                  <a:schemeClr val="bg1"/>
                </a:solidFill>
              </a:rPr>
              <a:t>To the Germans</a:t>
            </a:r>
            <a:r>
              <a:rPr lang="en-US" sz="2000" dirty="0">
                <a:solidFill>
                  <a:schemeClr val="bg1"/>
                </a:solidFill>
              </a:rPr>
              <a:t>. The emperor is over all kings, as [C.7 q.1 c.41] and all nations are under him, as [C.11 q.1 c.37], for he is lord of the world [D.14.2.9]. Even the Jews are under him [C.1.9(12).8] and all provinces are under him [D.63 c.22], unless they can show themselves to be exempt [D.50.15.8]. None of the kings can have prescribed an exemption, since prescription has no place in this [X 2.26.17]. A kingdom cannot have been exempted from imperial authority, since it would be without at head [D.21 c.8] and it would be a monster without a head. Rather all must give the emperor tribute, unless they are exempt [D.50.15.8]. All things are in the power of the emperor. [C.23 q.8 c.21; C.7.37.3</a:t>
            </a:r>
            <a:r>
              <a:rPr lang="en-US" sz="20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6612399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The problem of </a:t>
            </a:r>
            <a:r>
              <a:rPr lang="en-US" sz="2400" i="1" dirty="0" smtClean="0"/>
              <a:t>imperium </a:t>
            </a:r>
            <a:r>
              <a:rPr lang="en-US" sz="2400" dirty="0" smtClean="0"/>
              <a:t>(cont’d)</a:t>
            </a:r>
            <a:endParaRPr lang="en-US" altLang="en-US" sz="2400" i="1" dirty="0"/>
          </a:p>
        </p:txBody>
      </p:sp>
      <p:sp>
        <p:nvSpPr>
          <p:cNvPr id="8" name="TextBox 7"/>
          <p:cNvSpPr txBox="1"/>
          <p:nvPr/>
        </p:nvSpPr>
        <p:spPr>
          <a:xfrm>
            <a:off x="457200" y="673769"/>
            <a:ext cx="8686800" cy="5016758"/>
          </a:xfrm>
          <a:prstGeom prst="rect">
            <a:avLst/>
          </a:prstGeom>
          <a:noFill/>
        </p:spPr>
        <p:txBody>
          <a:bodyPr wrap="square">
            <a:spAutoFit/>
          </a:bodyPr>
          <a:lstStyle/>
          <a:p>
            <a:pPr marL="342900" indent="-342900">
              <a:buFont typeface="Arial" panose="020B0604020202020204" pitchFamily="34" charset="0"/>
              <a:buChar char="•"/>
            </a:pPr>
            <a:r>
              <a:rPr lang="en-US" sz="2000" dirty="0">
                <a:solidFill>
                  <a:schemeClr val="bg1"/>
                </a:solidFill>
              </a:rPr>
              <a:t>[</a:t>
            </a:r>
            <a:r>
              <a:rPr lang="en-US" sz="2000" dirty="0" smtClean="0">
                <a:solidFill>
                  <a:schemeClr val="bg1"/>
                </a:solidFill>
              </a:rPr>
              <a:t>5b] </a:t>
            </a:r>
            <a:r>
              <a:rPr lang="en-US" sz="2000" dirty="0">
                <a:solidFill>
                  <a:schemeClr val="bg1"/>
                </a:solidFill>
              </a:rPr>
              <a:t>Pierre de Mornay, </a:t>
            </a:r>
            <a:r>
              <a:rPr lang="en-US" sz="2000" i="1" dirty="0">
                <a:solidFill>
                  <a:schemeClr val="bg1"/>
                </a:solidFill>
              </a:rPr>
              <a:t>Quaestio</a:t>
            </a:r>
          </a:p>
          <a:p>
            <a:endParaRPr lang="en-US" sz="1000" i="1" dirty="0">
              <a:solidFill>
                <a:schemeClr val="bg1"/>
              </a:solidFill>
            </a:endParaRPr>
          </a:p>
          <a:p>
            <a:r>
              <a:rPr lang="en-US" sz="2000" dirty="0" smtClean="0">
                <a:solidFill>
                  <a:schemeClr val="bg1"/>
                </a:solidFill>
              </a:rPr>
              <a:t>. . . Since </a:t>
            </a:r>
            <a:r>
              <a:rPr lang="en-US" sz="2000" dirty="0">
                <a:solidFill>
                  <a:schemeClr val="bg1"/>
                </a:solidFill>
              </a:rPr>
              <a:t>the king of France is reputed not to have a superior to himself in his lands, and hence by a certain error he reputes himself to be the prince. He can grant whatever rescript he wishes to in his subordinates, so long as the right of an adversary is not totally damaged or taken </a:t>
            </a:r>
            <a:r>
              <a:rPr lang="en-US" sz="2000" dirty="0" smtClean="0">
                <a:solidFill>
                  <a:schemeClr val="bg1"/>
                </a:solidFill>
              </a:rPr>
              <a:t>away. . . .</a:t>
            </a:r>
          </a:p>
          <a:p>
            <a:endParaRPr lang="en-US" sz="1000" dirty="0">
              <a:solidFill>
                <a:schemeClr val="bg1"/>
              </a:solidFill>
            </a:endParaRPr>
          </a:p>
          <a:p>
            <a:pPr marL="342900" indent="-342900">
              <a:buFont typeface="Arial" panose="020B0604020202020204" pitchFamily="34" charset="0"/>
              <a:buChar char="•"/>
            </a:pPr>
            <a:r>
              <a:rPr lang="en-US" sz="2000" dirty="0">
                <a:solidFill>
                  <a:schemeClr val="bg1"/>
                </a:solidFill>
              </a:rPr>
              <a:t>[5c] Marinus de Caramanico on the </a:t>
            </a:r>
            <a:r>
              <a:rPr lang="en-US" sz="2000" i="1" dirty="0">
                <a:solidFill>
                  <a:schemeClr val="bg1"/>
                </a:solidFill>
              </a:rPr>
              <a:t>Liber Augustalis </a:t>
            </a:r>
            <a:r>
              <a:rPr lang="en-US" sz="2000" dirty="0">
                <a:solidFill>
                  <a:schemeClr val="bg1"/>
                </a:solidFill>
              </a:rPr>
              <a:t>(c. 1278)</a:t>
            </a:r>
          </a:p>
          <a:p>
            <a:pPr marL="342900" indent="-342900">
              <a:buFont typeface="Arial" panose="020B0604020202020204" pitchFamily="34" charset="0"/>
              <a:buChar char="•"/>
            </a:pPr>
            <a:endParaRPr lang="en-US" sz="1000" dirty="0">
              <a:solidFill>
                <a:schemeClr val="bg1"/>
              </a:solidFill>
            </a:endParaRPr>
          </a:p>
          <a:p>
            <a:r>
              <a:rPr lang="en-US" sz="2000" dirty="0">
                <a:solidFill>
                  <a:schemeClr val="bg1"/>
                </a:solidFill>
              </a:rPr>
              <a:t>This </a:t>
            </a:r>
            <a:r>
              <a:rPr lang="en-US" sz="2000" dirty="0" smtClean="0">
                <a:solidFill>
                  <a:schemeClr val="bg1"/>
                </a:solidFill>
              </a:rPr>
              <a:t>constitution </a:t>
            </a:r>
            <a:r>
              <a:rPr lang="en-US" sz="2000" dirty="0">
                <a:solidFill>
                  <a:schemeClr val="bg1"/>
                </a:solidFill>
              </a:rPr>
              <a:t>of the prince is law and is observed as law in our kingdom of Sicily . . . . And no one should think that the aforesaid Roman laws only apply to the prince, that is the Roman emperor . . . . But we say the same thing about a free king, who is subject to the power of no one, to wit, that the king himself can make law . . . . , such as the king of Sicily . . . . Therefore we say boldly that a king can make a constitution for the subjects of his kingdom, and that he can even make law contrary to the common Roman law . . . </a:t>
            </a:r>
            <a:r>
              <a:rPr lang="en-US" sz="20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6581363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The problem of </a:t>
            </a:r>
            <a:r>
              <a:rPr lang="en-US" sz="2400" i="1" dirty="0"/>
              <a:t>imperium </a:t>
            </a:r>
            <a:r>
              <a:rPr lang="en-US" sz="2400" dirty="0"/>
              <a:t>(cont’d)</a:t>
            </a:r>
            <a:endParaRPr lang="en-US" altLang="en-US" sz="2400" i="1" dirty="0"/>
          </a:p>
        </p:txBody>
      </p:sp>
      <p:sp>
        <p:nvSpPr>
          <p:cNvPr id="8" name="TextBox 7"/>
          <p:cNvSpPr txBox="1"/>
          <p:nvPr/>
        </p:nvSpPr>
        <p:spPr>
          <a:xfrm>
            <a:off x="457200" y="673769"/>
            <a:ext cx="8686800" cy="3323987"/>
          </a:xfrm>
          <a:prstGeom prst="rect">
            <a:avLst/>
          </a:prstGeom>
          <a:noFill/>
        </p:spPr>
        <p:txBody>
          <a:bodyPr wrap="square">
            <a:spAutoFit/>
          </a:bodyPr>
          <a:lstStyle/>
          <a:p>
            <a:pPr marL="342900" indent="-342900">
              <a:buFont typeface="Arial" panose="020B0604020202020204" pitchFamily="34" charset="0"/>
              <a:buChar char="•"/>
            </a:pPr>
            <a:r>
              <a:rPr lang="en-US" sz="2000" dirty="0" smtClean="0">
                <a:solidFill>
                  <a:schemeClr val="bg1"/>
                </a:solidFill>
              </a:rPr>
              <a:t>[6a] </a:t>
            </a:r>
            <a:r>
              <a:rPr lang="en-US" sz="2000" i="1">
                <a:solidFill>
                  <a:schemeClr val="bg1"/>
                </a:solidFill>
              </a:rPr>
              <a:t>Princeps</a:t>
            </a:r>
            <a:r>
              <a:rPr lang="en-US" sz="2000" i="1" dirty="0">
                <a:solidFill>
                  <a:schemeClr val="bg1"/>
                </a:solidFill>
              </a:rPr>
              <a:t> legibus </a:t>
            </a:r>
            <a:r>
              <a:rPr lang="en-US" sz="2000" i="1" dirty="0" smtClean="0">
                <a:solidFill>
                  <a:schemeClr val="bg1"/>
                </a:solidFill>
              </a:rPr>
              <a:t>solutus</a:t>
            </a:r>
          </a:p>
          <a:p>
            <a:pPr marL="342900" indent="-342900">
              <a:buFont typeface="Arial" panose="020B0604020202020204" pitchFamily="34" charset="0"/>
              <a:buChar char="•"/>
            </a:pPr>
            <a:endParaRPr lang="en-US" sz="1000" i="1" dirty="0">
              <a:solidFill>
                <a:schemeClr val="bg1"/>
              </a:solidFill>
            </a:endParaRPr>
          </a:p>
          <a:p>
            <a:r>
              <a:rPr lang="en-US" sz="2000" dirty="0">
                <a:solidFill>
                  <a:schemeClr val="bg1"/>
                </a:solidFill>
              </a:rPr>
              <a:t>Ulpian, </a:t>
            </a:r>
            <a:r>
              <a:rPr lang="en-US" sz="2000">
                <a:solidFill>
                  <a:schemeClr val="bg1"/>
                </a:solidFill>
              </a:rPr>
              <a:t>Lex</a:t>
            </a:r>
            <a:r>
              <a:rPr lang="en-US" sz="2000" dirty="0">
                <a:solidFill>
                  <a:schemeClr val="bg1"/>
                </a:solidFill>
              </a:rPr>
              <a:t> Julia et Papia, book 5. The emperor is not bound by statutes (</a:t>
            </a:r>
            <a:r>
              <a:rPr lang="en-US" sz="2000" i="1" dirty="0">
                <a:solidFill>
                  <a:schemeClr val="bg1"/>
                </a:solidFill>
              </a:rPr>
              <a:t>princeps legibus solutus</a:t>
            </a:r>
            <a:r>
              <a:rPr lang="en-US" sz="2000" dirty="0">
                <a:solidFill>
                  <a:schemeClr val="bg1"/>
                </a:solidFill>
              </a:rPr>
              <a:t>). And though the empress is bound by them, nevertheless, emperors give the empress the same privileges as they have themselves</a:t>
            </a:r>
            <a:r>
              <a:rPr lang="en-US" sz="2000" dirty="0" smtClean="0">
                <a:solidFill>
                  <a:schemeClr val="bg1"/>
                </a:solidFill>
              </a:rPr>
              <a:t>.</a:t>
            </a:r>
          </a:p>
          <a:p>
            <a:endParaRPr lang="en-US" sz="1000" dirty="0">
              <a:solidFill>
                <a:schemeClr val="bg1"/>
              </a:solidFill>
            </a:endParaRPr>
          </a:p>
          <a:p>
            <a:pPr marL="342900" indent="-342900">
              <a:buFont typeface="Arial" panose="020B0604020202020204" pitchFamily="34" charset="0"/>
              <a:buChar char="•"/>
            </a:pPr>
            <a:r>
              <a:rPr lang="en-US" sz="2000" dirty="0" smtClean="0">
                <a:solidFill>
                  <a:schemeClr val="bg1"/>
                </a:solidFill>
              </a:rPr>
              <a:t>[6b] </a:t>
            </a:r>
            <a:r>
              <a:rPr lang="en-US" sz="2000" i="1" dirty="0">
                <a:solidFill>
                  <a:schemeClr val="bg1"/>
                </a:solidFill>
              </a:rPr>
              <a:t>Quod principi placuit legis habet </a:t>
            </a:r>
            <a:r>
              <a:rPr lang="en-US" sz="2000" i="1" dirty="0" smtClean="0">
                <a:solidFill>
                  <a:schemeClr val="bg1"/>
                </a:solidFill>
              </a:rPr>
              <a:t>vigorem</a:t>
            </a:r>
          </a:p>
          <a:p>
            <a:pPr marL="342900" indent="-342900">
              <a:buFont typeface="Arial" panose="020B0604020202020204" pitchFamily="34" charset="0"/>
              <a:buChar char="•"/>
            </a:pPr>
            <a:endParaRPr lang="en-US" sz="1000" i="1" dirty="0">
              <a:solidFill>
                <a:schemeClr val="bg1"/>
              </a:solidFill>
            </a:endParaRPr>
          </a:p>
          <a:p>
            <a:r>
              <a:rPr lang="en-US" sz="2000" dirty="0" smtClean="0">
                <a:solidFill>
                  <a:schemeClr val="bg1"/>
                </a:solidFill>
              </a:rPr>
              <a:t>Institutes </a:t>
            </a:r>
            <a:r>
              <a:rPr lang="en-US" sz="2000" dirty="0">
                <a:solidFill>
                  <a:schemeClr val="bg1"/>
                </a:solidFill>
              </a:rPr>
              <a:t>1.2.6: Again, what pleases the prince has the force of law (</a:t>
            </a:r>
            <a:r>
              <a:rPr lang="en-US" sz="2000" i="1" dirty="0">
                <a:solidFill>
                  <a:schemeClr val="bg1"/>
                </a:solidFill>
              </a:rPr>
              <a:t>quod principi placuit legis habet vigorem</a:t>
            </a:r>
            <a:r>
              <a:rPr lang="en-US" sz="2000" dirty="0">
                <a:solidFill>
                  <a:schemeClr val="bg1"/>
                </a:solidFill>
              </a:rPr>
              <a:t>), the people having conferred on him and in him all their </a:t>
            </a:r>
            <a:r>
              <a:rPr lang="en-US" sz="2000" i="1" dirty="0">
                <a:solidFill>
                  <a:schemeClr val="bg1"/>
                </a:solidFill>
              </a:rPr>
              <a:t>imperium</a:t>
            </a:r>
            <a:r>
              <a:rPr lang="en-US" sz="2000" dirty="0">
                <a:solidFill>
                  <a:schemeClr val="bg1"/>
                </a:solidFill>
              </a:rPr>
              <a:t> and power by the </a:t>
            </a:r>
            <a:r>
              <a:rPr lang="en-US" sz="2000" i="1" dirty="0">
                <a:solidFill>
                  <a:schemeClr val="bg1"/>
                </a:solidFill>
              </a:rPr>
              <a:t>lex regia</a:t>
            </a:r>
            <a:r>
              <a:rPr lang="en-US" sz="2000" dirty="0">
                <a:solidFill>
                  <a:schemeClr val="bg1"/>
                </a:solidFill>
              </a:rPr>
              <a:t>.</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7538822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The role of the canonists and canon law</a:t>
            </a:r>
            <a:endParaRPr lang="en-US" altLang="en-US" sz="2400" i="1" dirty="0"/>
          </a:p>
        </p:txBody>
      </p:sp>
      <p:sp>
        <p:nvSpPr>
          <p:cNvPr id="8" name="TextBox 7"/>
          <p:cNvSpPr txBox="1"/>
          <p:nvPr/>
        </p:nvSpPr>
        <p:spPr>
          <a:xfrm>
            <a:off x="457200" y="673769"/>
            <a:ext cx="8686800" cy="3785652"/>
          </a:xfrm>
          <a:prstGeom prst="rect">
            <a:avLst/>
          </a:prstGeom>
          <a:noFill/>
        </p:spPr>
        <p:txBody>
          <a:bodyPr wrap="square">
            <a:spAutoFit/>
          </a:bodyPr>
          <a:lstStyle/>
          <a:p>
            <a:r>
              <a:rPr lang="en-US" sz="2000">
                <a:solidFill>
                  <a:schemeClr val="bg1"/>
                </a:solidFill>
              </a:rPr>
              <a:t>Hostiensis was a doctor of both laws, completing his studies at Bologna, probably around 1235. One of his fellow students was Sinibaldo dei Fieschi (Sinibaldus Fliscus), the future pope Innocent IV [1241–54]. After a brief and imperfectly recorded period of teaching Hostiensis embarked on a long career in pastoral and diplomatic work. From approximately 1236 to 1244, he served in the household of Eleanor of Provence, the queen of Henry III of England. In 1244 he served as ambassador of Henry III of England to the pope, Innocent IV. In the same year he was made bp of Sisteron in southeastern France, in 1250 he was mde abp of Embrun. In 1262, Pope Urban IV made him cardinal-bishop of Ostia, hence the nickname Hostiensis. He worked on his commentary on the decretals until the very end of his life, and he died in 1271.</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7262036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Decretals on papal power</a:t>
            </a:r>
            <a:endParaRPr lang="en-US" altLang="en-US" sz="2400" i="1" dirty="0"/>
          </a:p>
        </p:txBody>
      </p:sp>
      <p:sp>
        <p:nvSpPr>
          <p:cNvPr id="8" name="TextBox 7"/>
          <p:cNvSpPr txBox="1"/>
          <p:nvPr/>
        </p:nvSpPr>
        <p:spPr>
          <a:xfrm>
            <a:off x="457200" y="673769"/>
            <a:ext cx="8686800" cy="3631763"/>
          </a:xfrm>
          <a:prstGeom prst="rect">
            <a:avLst/>
          </a:prstGeom>
          <a:noFill/>
        </p:spPr>
        <p:txBody>
          <a:bodyPr wrap="square">
            <a:spAutoFit/>
          </a:bodyPr>
          <a:lstStyle/>
          <a:p>
            <a:pPr marL="342900" indent="-342900">
              <a:buFont typeface="Arial" panose="020B0604020202020204" pitchFamily="34" charset="0"/>
              <a:buChar char="•"/>
            </a:pPr>
            <a:r>
              <a:rPr lang="en-US" sz="2000" i="1" dirty="0">
                <a:solidFill>
                  <a:schemeClr val="bg1"/>
                </a:solidFill>
              </a:rPr>
              <a:t>Quanto personam</a:t>
            </a:r>
            <a:r>
              <a:rPr lang="en-US" sz="2000" dirty="0">
                <a:solidFill>
                  <a:schemeClr val="bg1"/>
                </a:solidFill>
              </a:rPr>
              <a:t>, X 1.7.3 (Innocent III, 1198), p. XI–7 (no. 1</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r>
              <a:rPr lang="en-US" sz="2000" dirty="0" smtClean="0">
                <a:solidFill>
                  <a:schemeClr val="bg1"/>
                </a:solidFill>
              </a:rPr>
              <a:t> </a:t>
            </a:r>
            <a:r>
              <a:rPr lang="en-US" sz="2000" dirty="0">
                <a:solidFill>
                  <a:schemeClr val="bg1"/>
                </a:solidFill>
              </a:rPr>
              <a:t>A number of the ancient canons of the church forbade bishops from leaving their dioceses to become bishops of another diocese. Perhaps in the ancient world and certainly in the early MA bishops were seen as married to their dioceses. In Quanto personam, Innocent III said that he had the power, if there were good reasons, to dissolve that marriage and translate a bishop from one diocese to another: “For it is not man but God who separates whom the Roman Pontiff, who performs on earth the function not of a simple man but of the true God, separates, having weighed the necessity of the churches and their utility, by divine rather than human authority.”</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7635795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Decretals on papal </a:t>
            </a:r>
            <a:r>
              <a:rPr lang="en-US" sz="2400" dirty="0" smtClean="0"/>
              <a:t>power (cont’d)</a:t>
            </a:r>
            <a:endParaRPr lang="en-US" altLang="en-US" sz="2400" i="1" dirty="0"/>
          </a:p>
        </p:txBody>
      </p:sp>
      <p:sp>
        <p:nvSpPr>
          <p:cNvPr id="8" name="TextBox 7"/>
          <p:cNvSpPr txBox="1"/>
          <p:nvPr/>
        </p:nvSpPr>
        <p:spPr>
          <a:xfrm>
            <a:off x="457200" y="673769"/>
            <a:ext cx="8686800" cy="4555093"/>
          </a:xfrm>
          <a:prstGeom prst="rect">
            <a:avLst/>
          </a:prstGeom>
          <a:noFill/>
        </p:spPr>
        <p:txBody>
          <a:bodyPr wrap="square">
            <a:spAutoFit/>
          </a:bodyPr>
          <a:lstStyle/>
          <a:p>
            <a:pPr marL="342900" indent="-342900">
              <a:buFont typeface="Arial" panose="020B0604020202020204" pitchFamily="34" charset="0"/>
              <a:buChar char="•"/>
            </a:pPr>
            <a:r>
              <a:rPr lang="en-US" sz="2000" i="1" dirty="0">
                <a:solidFill>
                  <a:schemeClr val="bg1"/>
                </a:solidFill>
              </a:rPr>
              <a:t>Proposuit</a:t>
            </a:r>
            <a:r>
              <a:rPr lang="en-US" sz="2000" dirty="0">
                <a:solidFill>
                  <a:schemeClr val="bg1"/>
                </a:solidFill>
              </a:rPr>
              <a:t>, X 3.8.4 (Innocent III, 1198), p. XI–8 (no.4</a:t>
            </a:r>
            <a:r>
              <a:rPr lang="en-US" sz="2000" dirty="0" smtClean="0">
                <a:solidFill>
                  <a:schemeClr val="bg1"/>
                </a:solidFill>
              </a:rPr>
              <a:t>)</a:t>
            </a:r>
          </a:p>
          <a:p>
            <a:pPr marL="342900" indent="-342900">
              <a:buFont typeface="Arial" panose="020B0604020202020204" pitchFamily="34" charset="0"/>
              <a:buChar char="•"/>
            </a:pPr>
            <a:endParaRPr lang="en-US" sz="1000" dirty="0" smtClean="0">
              <a:solidFill>
                <a:schemeClr val="bg1"/>
              </a:solidFill>
            </a:endParaRPr>
          </a:p>
          <a:p>
            <a:r>
              <a:rPr lang="en-US" sz="2000" dirty="0" smtClean="0">
                <a:solidFill>
                  <a:schemeClr val="bg1"/>
                </a:solidFill>
              </a:rPr>
              <a:t>The </a:t>
            </a:r>
            <a:r>
              <a:rPr lang="en-US" sz="2000" dirty="0">
                <a:solidFill>
                  <a:schemeClr val="bg1"/>
                </a:solidFill>
              </a:rPr>
              <a:t>issue in this decretal is complicated. A basic provision of the canon law of benefices was that one could not institute someone to a benefice that was not vacant. Acting pursuant to a papal mandate the dean of Reims had instituted a man to the next benefice to become vacant in the cathedral church of Cambrai. The canons of Cambrai had gone ahead and instituted someone else when the benefice became vacant. Clement III had quashed this institution and had invested the first appointee. The question was whether the dean had done the right thing. Innocent III says that he need not reach that question, because the benefice was clearly vacant after Clement had quashed the canons’ institution. In passing, however, he says: “It is not our intention to ratify investitures made against the canonical institutes of [benefices] to become vacant, although according to the plenitude of power we could dispense over the law.”</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4665203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Decretals on papal power (cont’d)</a:t>
            </a:r>
            <a:endParaRPr lang="en-US" altLang="en-US" sz="2400" i="1" dirty="0"/>
          </a:p>
        </p:txBody>
      </p:sp>
      <p:sp>
        <p:nvSpPr>
          <p:cNvPr id="8" name="TextBox 7"/>
          <p:cNvSpPr txBox="1"/>
          <p:nvPr/>
        </p:nvSpPr>
        <p:spPr>
          <a:xfrm>
            <a:off x="457200" y="673769"/>
            <a:ext cx="8686800" cy="2400657"/>
          </a:xfrm>
          <a:prstGeom prst="rect">
            <a:avLst/>
          </a:prstGeom>
          <a:noFill/>
        </p:spPr>
        <p:txBody>
          <a:bodyPr wrap="square">
            <a:spAutoFit/>
          </a:bodyPr>
          <a:lstStyle/>
          <a:p>
            <a:pPr marL="342900" indent="-342900">
              <a:buFont typeface="Arial" panose="020B0604020202020204" pitchFamily="34" charset="0"/>
              <a:buChar char="•"/>
            </a:pPr>
            <a:r>
              <a:rPr lang="en-US" sz="2000" i="1" dirty="0">
                <a:solidFill>
                  <a:schemeClr val="bg1"/>
                </a:solidFill>
              </a:rPr>
              <a:t>Magnae devotionis</a:t>
            </a:r>
            <a:r>
              <a:rPr lang="en-US" sz="2000" dirty="0">
                <a:solidFill>
                  <a:schemeClr val="bg1"/>
                </a:solidFill>
              </a:rPr>
              <a:t>, X 3.34.7 (Innocent III, 1199), p. XI-9 (no. 5</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r>
              <a:rPr lang="en-US" sz="2000" dirty="0" smtClean="0">
                <a:solidFill>
                  <a:schemeClr val="bg1"/>
                </a:solidFill>
              </a:rPr>
              <a:t>Here </a:t>
            </a:r>
            <a:r>
              <a:rPr lang="en-US" sz="2000" dirty="0">
                <a:solidFill>
                  <a:schemeClr val="bg1"/>
                </a:solidFill>
              </a:rPr>
              <a:t>the issue is the power of pope to dispense a bishop from a vow that he had taken to go on crusade. (The vow was rash: the bishop was needed in his diocese.) In the process of dispensing the bishop, Innocent said: “Truly, we think that three things are to be attended to in this matter: what it permissible according to equity, what is fitting according to honesty, and what is expedient according to utility.”</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7958437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Decretals on papal power (cont’d)</a:t>
            </a:r>
            <a:endParaRPr lang="en-US" altLang="en-US" sz="2400" i="1" dirty="0"/>
          </a:p>
        </p:txBody>
      </p:sp>
      <p:sp>
        <p:nvSpPr>
          <p:cNvPr id="8" name="TextBox 7"/>
          <p:cNvSpPr txBox="1"/>
          <p:nvPr/>
        </p:nvSpPr>
        <p:spPr>
          <a:xfrm>
            <a:off x="457200" y="673769"/>
            <a:ext cx="8686800" cy="3016210"/>
          </a:xfrm>
          <a:prstGeom prst="rect">
            <a:avLst/>
          </a:prstGeom>
          <a:noFill/>
        </p:spPr>
        <p:txBody>
          <a:bodyPr wrap="square">
            <a:spAutoFit/>
          </a:bodyPr>
          <a:lstStyle/>
          <a:p>
            <a:pPr marL="342900" indent="-342900">
              <a:buFont typeface="Arial" panose="020B0604020202020204" pitchFamily="34" charset="0"/>
              <a:buChar char="•"/>
            </a:pPr>
            <a:r>
              <a:rPr lang="en-US" sz="2000" i="1" dirty="0">
                <a:solidFill>
                  <a:schemeClr val="bg1"/>
                </a:solidFill>
              </a:rPr>
              <a:t>Cum ad monasterium</a:t>
            </a:r>
            <a:r>
              <a:rPr lang="en-US" sz="2000" dirty="0">
                <a:solidFill>
                  <a:schemeClr val="bg1"/>
                </a:solidFill>
              </a:rPr>
              <a:t>, X 3.35.6 (Innocent III, 1202), p. XI–11 (no. 7</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r>
              <a:rPr lang="en-US" sz="2000" dirty="0" smtClean="0">
                <a:solidFill>
                  <a:schemeClr val="bg1"/>
                </a:solidFill>
              </a:rPr>
              <a:t>In  </a:t>
            </a:r>
            <a:r>
              <a:rPr lang="en-US" sz="2000" dirty="0">
                <a:solidFill>
                  <a:schemeClr val="bg1"/>
                </a:solidFill>
              </a:rPr>
              <a:t>this long decretal Innocent III calls a group of monks back to their ancient rule, commanding them to give up fine clothing, abandon private property, keep silence, not eat meat, and obey their abbot and prior. The final sentence is what interested the commentators: “Nor should the abbot think that he can dispense any monk so that he may have private property, because the abdication of property, like the keeping of chastity, is so annexed to the monastic rule, that the supreme pontiff cannot grant license against it.”</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251223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Decretals on papal power (cont’d)</a:t>
            </a:r>
            <a:endParaRPr lang="en-US" altLang="en-US" sz="2400" dirty="0"/>
          </a:p>
        </p:txBody>
      </p:sp>
      <p:sp>
        <p:nvSpPr>
          <p:cNvPr id="8" name="TextBox 7"/>
          <p:cNvSpPr txBox="1"/>
          <p:nvPr/>
        </p:nvSpPr>
        <p:spPr>
          <a:xfrm>
            <a:off x="457200" y="673769"/>
            <a:ext cx="8686800" cy="2708434"/>
          </a:xfrm>
          <a:prstGeom prst="rect">
            <a:avLst/>
          </a:prstGeom>
          <a:noFill/>
        </p:spPr>
        <p:txBody>
          <a:bodyPr wrap="square">
            <a:spAutoFit/>
          </a:bodyPr>
          <a:lstStyle/>
          <a:p>
            <a:pPr marL="342900" indent="-342900">
              <a:buFont typeface="Arial" panose="020B0604020202020204" pitchFamily="34" charset="0"/>
              <a:buChar char="•"/>
            </a:pPr>
            <a:r>
              <a:rPr lang="en-US" sz="2000" i="1" dirty="0">
                <a:solidFill>
                  <a:schemeClr val="bg1"/>
                </a:solidFill>
              </a:rPr>
              <a:t>Ex publico instrumento</a:t>
            </a:r>
            <a:r>
              <a:rPr lang="en-US" sz="2000" dirty="0">
                <a:solidFill>
                  <a:schemeClr val="bg1"/>
                </a:solidFill>
              </a:rPr>
              <a:t>, X 3.32.7 (Alexander III, ?1171), p. XI–9 (no. 6</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r>
              <a:rPr lang="en-US" sz="2000" dirty="0" smtClean="0">
                <a:solidFill>
                  <a:schemeClr val="bg1"/>
                </a:solidFill>
              </a:rPr>
              <a:t>In </a:t>
            </a:r>
            <a:r>
              <a:rPr lang="en-US" sz="2000" dirty="0">
                <a:solidFill>
                  <a:schemeClr val="bg1"/>
                </a:solidFill>
              </a:rPr>
              <a:t>this case, Alexander III allowed a woman to enter religion, even though she was married, but the marriage had not been consummated: “Clearly, what the Lord says in the Gospel, that it is not permitted to a man to dismiss his wife except for the cause of fornication, is to be understood according the interpretation of holy writ concerning those whose marriage is consummated by carnal coupling, without which it cannot be consummated.”</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6656688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363682" y="115888"/>
            <a:ext cx="8229600" cy="3810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The emperor and the horse</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TextBox 1"/>
          <p:cNvSpPr txBox="1"/>
          <p:nvPr/>
        </p:nvSpPr>
        <p:spPr>
          <a:xfrm>
            <a:off x="363682" y="749030"/>
            <a:ext cx="8780318" cy="4708981"/>
          </a:xfrm>
          <a:prstGeom prst="rect">
            <a:avLst/>
          </a:prstGeom>
          <a:noFill/>
        </p:spPr>
        <p:txBody>
          <a:bodyPr wrap="square" rtlCol="0">
            <a:spAutoFit/>
          </a:bodyPr>
          <a:lstStyle/>
          <a:p>
            <a:pPr marL="342900" indent="-342900">
              <a:buFont typeface="Arial" panose="020B0604020202020204" pitchFamily="34" charset="0"/>
              <a:buChar char="•"/>
            </a:pPr>
            <a:r>
              <a:rPr lang="en-US" sz="2000" dirty="0" smtClean="0">
                <a:solidFill>
                  <a:schemeClr val="bg1"/>
                </a:solidFill>
              </a:rPr>
              <a:t>[1a] </a:t>
            </a:r>
            <a:r>
              <a:rPr lang="en-US" sz="2000" dirty="0">
                <a:solidFill>
                  <a:schemeClr val="bg1"/>
                </a:solidFill>
              </a:rPr>
              <a:t>Continuator of Otto of Morena (c. 1220)—the story of the horse</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r>
              <a:rPr lang="en-US" sz="2000" dirty="0">
                <a:solidFill>
                  <a:schemeClr val="bg1"/>
                </a:solidFill>
              </a:rPr>
              <a:t>When the lord Frederick the emperor was once riding on a palfrey between Sirs Bulgarus and Martinus, he asked them whether he was lord [</a:t>
            </a:r>
            <a:r>
              <a:rPr lang="en-US" sz="2000" i="1" dirty="0">
                <a:solidFill>
                  <a:schemeClr val="bg1"/>
                </a:solidFill>
              </a:rPr>
              <a:t>dominus</a:t>
            </a:r>
            <a:r>
              <a:rPr lang="en-US" sz="2000" dirty="0">
                <a:solidFill>
                  <a:schemeClr val="bg1"/>
                </a:solidFill>
              </a:rPr>
              <a:t>, the word also means “owner”] of the world. And Sir Bulgarus replied that he was not owner (</a:t>
            </a:r>
            <a:r>
              <a:rPr lang="en-US" sz="2000" i="1" dirty="0">
                <a:solidFill>
                  <a:schemeClr val="bg1"/>
                </a:solidFill>
              </a:rPr>
              <a:t>dominus</a:t>
            </a:r>
            <a:r>
              <a:rPr lang="en-US" sz="2000" dirty="0">
                <a:solidFill>
                  <a:schemeClr val="bg1"/>
                </a:solidFill>
              </a:rPr>
              <a:t>) so far as property was concerned. Sir Martinus, however, replied that he was lord </a:t>
            </a:r>
            <a:r>
              <a:rPr lang="en-US" sz="2000" dirty="0" smtClean="0">
                <a:solidFill>
                  <a:schemeClr val="bg1"/>
                </a:solidFill>
              </a:rPr>
              <a:t>(</a:t>
            </a:r>
            <a:r>
              <a:rPr lang="en-US" sz="2000" i="1" dirty="0" smtClean="0">
                <a:solidFill>
                  <a:schemeClr val="bg1"/>
                </a:solidFill>
              </a:rPr>
              <a:t>dominus</a:t>
            </a:r>
            <a:r>
              <a:rPr lang="en-US" sz="2000" dirty="0" smtClean="0">
                <a:solidFill>
                  <a:schemeClr val="bg1"/>
                </a:solidFill>
              </a:rPr>
              <a:t>)</a:t>
            </a:r>
            <a:r>
              <a:rPr lang="en-US" sz="2000" i="1" dirty="0" smtClean="0">
                <a:solidFill>
                  <a:schemeClr val="bg1"/>
                </a:solidFill>
              </a:rPr>
              <a:t>. . . .</a:t>
            </a:r>
          </a:p>
          <a:p>
            <a:endParaRPr lang="en-US" sz="1000" dirty="0">
              <a:solidFill>
                <a:schemeClr val="bg1"/>
              </a:solidFill>
            </a:endParaRPr>
          </a:p>
          <a:p>
            <a:pPr marL="342900" indent="-342900">
              <a:buFont typeface="Arial" panose="020B0604020202020204" pitchFamily="34" charset="0"/>
              <a:buChar char="•"/>
            </a:pPr>
            <a:r>
              <a:rPr lang="en-US" sz="2000" dirty="0" smtClean="0">
                <a:solidFill>
                  <a:schemeClr val="bg1"/>
                </a:solidFill>
              </a:rPr>
              <a:t>[1b] </a:t>
            </a:r>
            <a:r>
              <a:rPr lang="en-US" sz="2000" dirty="0">
                <a:solidFill>
                  <a:schemeClr val="bg1"/>
                </a:solidFill>
              </a:rPr>
              <a:t>Accursius on C.7.37.3 v. </a:t>
            </a:r>
            <a:r>
              <a:rPr lang="en-US" sz="2000" i="1" dirty="0">
                <a:solidFill>
                  <a:schemeClr val="bg1"/>
                </a:solidFill>
              </a:rPr>
              <a:t>everything to the </a:t>
            </a:r>
            <a:r>
              <a:rPr lang="en-US" sz="2000" i="1" dirty="0" smtClean="0">
                <a:solidFill>
                  <a:schemeClr val="bg1"/>
                </a:solidFill>
              </a:rPr>
              <a:t>prince</a:t>
            </a:r>
          </a:p>
          <a:p>
            <a:pPr marL="342900" indent="-342900">
              <a:buFont typeface="Arial" panose="020B0604020202020204" pitchFamily="34" charset="0"/>
              <a:buChar char="•"/>
            </a:pPr>
            <a:endParaRPr lang="en-US" sz="1000" dirty="0">
              <a:solidFill>
                <a:schemeClr val="bg1"/>
              </a:solidFill>
            </a:endParaRPr>
          </a:p>
          <a:p>
            <a:r>
              <a:rPr lang="en-US" sz="2000" i="1" dirty="0">
                <a:solidFill>
                  <a:schemeClr val="bg1"/>
                </a:solidFill>
              </a:rPr>
              <a:t>Everything to the prince</a:t>
            </a:r>
            <a:r>
              <a:rPr lang="en-US" sz="2000" dirty="0">
                <a:solidFill>
                  <a:schemeClr val="bg1"/>
                </a:solidFill>
              </a:rPr>
              <a:t>. Even as to property, as M. said to the prince at Roncaglia, through fear or favor. </a:t>
            </a:r>
            <a:r>
              <a:rPr lang="en-US" sz="2000" dirty="0" smtClean="0">
                <a:solidFill>
                  <a:schemeClr val="bg1"/>
                </a:solidFill>
              </a:rPr>
              <a:t>. . . </a:t>
            </a:r>
            <a:r>
              <a:rPr lang="en-US" sz="2000" dirty="0">
                <a:solidFill>
                  <a:schemeClr val="bg1"/>
                </a:solidFill>
              </a:rPr>
              <a:t>And explain it this way: so far as protection and jurisdiction </a:t>
            </a:r>
            <a:r>
              <a:rPr lang="en-US" sz="2000" smtClean="0">
                <a:solidFill>
                  <a:schemeClr val="bg1"/>
                </a:solidFill>
              </a:rPr>
              <a:t>(</a:t>
            </a:r>
            <a:r>
              <a:rPr lang="en-US" sz="2000" i="1" smtClean="0">
                <a:solidFill>
                  <a:schemeClr val="bg1"/>
                </a:solidFill>
              </a:rPr>
              <a:t>protectio</a:t>
            </a:r>
            <a:r>
              <a:rPr lang="en-US" sz="2000" smtClean="0">
                <a:solidFill>
                  <a:schemeClr val="bg1"/>
                </a:solidFill>
              </a:rPr>
              <a:t> </a:t>
            </a:r>
            <a:r>
              <a:rPr lang="en-US" sz="2000" dirty="0" smtClean="0">
                <a:solidFill>
                  <a:schemeClr val="bg1"/>
                </a:solidFill>
              </a:rPr>
              <a:t>and </a:t>
            </a:r>
            <a:r>
              <a:rPr lang="en-US" sz="2000" i="1" dirty="0" smtClean="0">
                <a:solidFill>
                  <a:schemeClr val="bg1"/>
                </a:solidFill>
              </a:rPr>
              <a:t>iurisdictio</a:t>
            </a:r>
            <a:r>
              <a:rPr lang="en-US" sz="2000" dirty="0" smtClean="0">
                <a:solidFill>
                  <a:schemeClr val="bg1"/>
                </a:solidFill>
              </a:rPr>
              <a:t>) [are </a:t>
            </a:r>
            <a:r>
              <a:rPr lang="en-US" sz="2000" dirty="0">
                <a:solidFill>
                  <a:schemeClr val="bg1"/>
                </a:solidFill>
              </a:rPr>
              <a:t>concerned everything is the prince’s]. </a:t>
            </a:r>
            <a:r>
              <a:rPr lang="en-US" sz="2000" dirty="0" smtClean="0">
                <a:solidFill>
                  <a:schemeClr val="bg1"/>
                </a:solidFill>
              </a:rPr>
              <a:t>. . . </a:t>
            </a:r>
            <a:r>
              <a:rPr lang="en-US" sz="2000" dirty="0">
                <a:solidFill>
                  <a:schemeClr val="bg1"/>
                </a:solidFill>
              </a:rPr>
              <a:t>Whence my book does not belong to the prince, but direct action for vindication is given to me not to the prince. Accursius</a:t>
            </a:r>
            <a:r>
              <a:rPr lang="en-US" sz="2000" dirty="0" smtClean="0">
                <a:solidFill>
                  <a:schemeClr val="bg1"/>
                </a:solidFill>
              </a:rPr>
              <a:t>.</a:t>
            </a:r>
          </a:p>
          <a:p>
            <a:endParaRPr lang="en-US" sz="1000" dirty="0">
              <a:solidFill>
                <a:schemeClr val="bg1"/>
              </a:solidFill>
            </a:endParaRPr>
          </a:p>
        </p:txBody>
      </p:sp>
    </p:spTree>
    <p:extLst>
      <p:ext uri="{BB962C8B-B14F-4D97-AF65-F5344CB8AC3E}">
        <p14:creationId xmlns:p14="http://schemas.microsoft.com/office/powerpoint/2010/main" val="12316499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The canon-law glossators on papal power</a:t>
            </a:r>
            <a:endParaRPr lang="en-US" altLang="en-US" sz="2400" dirty="0"/>
          </a:p>
        </p:txBody>
      </p:sp>
      <p:sp>
        <p:nvSpPr>
          <p:cNvPr id="8" name="TextBox 7"/>
          <p:cNvSpPr txBox="1"/>
          <p:nvPr/>
        </p:nvSpPr>
        <p:spPr>
          <a:xfrm>
            <a:off x="457200" y="673769"/>
            <a:ext cx="8686800" cy="6247864"/>
          </a:xfrm>
          <a:prstGeom prst="rect">
            <a:avLst/>
          </a:prstGeom>
          <a:noFill/>
        </p:spPr>
        <p:txBody>
          <a:bodyPr wrap="square">
            <a:spAutoFit/>
          </a:bodyPr>
          <a:lstStyle/>
          <a:p>
            <a:r>
              <a:rPr lang="en-US" sz="2000" dirty="0">
                <a:solidFill>
                  <a:schemeClr val="bg1"/>
                </a:solidFill>
              </a:rPr>
              <a:t>The first theme is that the glossators display considerable enthusiasm for the power of the pope, an </a:t>
            </a:r>
            <a:r>
              <a:rPr lang="en-US" sz="2000" dirty="0" smtClean="0">
                <a:solidFill>
                  <a:schemeClr val="bg1"/>
                </a:solidFill>
              </a:rPr>
              <a:t>enthusiasm </a:t>
            </a:r>
            <a:r>
              <a:rPr lang="en-US" sz="2000" dirty="0">
                <a:solidFill>
                  <a:schemeClr val="bg1"/>
                </a:solidFill>
              </a:rPr>
              <a:t>that leads them at times to rhetorical excess</a:t>
            </a:r>
            <a:r>
              <a:rPr lang="en-US" sz="2000" dirty="0" smtClean="0">
                <a:solidFill>
                  <a:schemeClr val="bg1"/>
                </a:solidFill>
              </a:rPr>
              <a:t>:</a:t>
            </a:r>
          </a:p>
          <a:p>
            <a:endParaRPr lang="en-US" sz="500" dirty="0">
              <a:solidFill>
                <a:schemeClr val="bg1"/>
              </a:solidFill>
            </a:endParaRPr>
          </a:p>
          <a:p>
            <a:pPr marL="342900" indent="-342900">
              <a:buFont typeface="Arial" panose="020B0604020202020204" pitchFamily="34" charset="0"/>
              <a:buChar char="•"/>
            </a:pPr>
            <a:r>
              <a:rPr lang="en-US" sz="2000" dirty="0">
                <a:solidFill>
                  <a:schemeClr val="bg1"/>
                </a:solidFill>
              </a:rPr>
              <a:t>Laurentius Hispanus (c. 1215) on ‘Simple man’ in </a:t>
            </a:r>
            <a:r>
              <a:rPr lang="en-US" sz="2000" i="1" dirty="0">
                <a:solidFill>
                  <a:schemeClr val="bg1"/>
                </a:solidFill>
              </a:rPr>
              <a:t>Quanto personam</a:t>
            </a:r>
            <a:r>
              <a:rPr lang="en-US" sz="2000" dirty="0">
                <a:solidFill>
                  <a:schemeClr val="bg1"/>
                </a:solidFill>
              </a:rPr>
              <a:t>: “O, how great is the power of the prince; he changes the nature of things by applying the essences of one thing to another</a:t>
            </a:r>
            <a:r>
              <a:rPr lang="en-US" sz="2000" dirty="0" smtClean="0">
                <a:solidFill>
                  <a:schemeClr val="bg1"/>
                </a:solidFill>
              </a:rPr>
              <a:t>.”</a:t>
            </a:r>
          </a:p>
          <a:p>
            <a:pPr marL="342900" indent="-342900">
              <a:buFont typeface="Arial" panose="020B0604020202020204" pitchFamily="34" charset="0"/>
              <a:buChar char="•"/>
            </a:pPr>
            <a:endParaRPr lang="en-US" sz="500" dirty="0">
              <a:solidFill>
                <a:schemeClr val="bg1"/>
              </a:solidFill>
            </a:endParaRPr>
          </a:p>
          <a:p>
            <a:pPr marL="342900" indent="-342900">
              <a:buFont typeface="Arial" panose="020B0604020202020204" pitchFamily="34" charset="0"/>
              <a:buChar char="•"/>
            </a:pPr>
            <a:r>
              <a:rPr lang="en-US" sz="2000" dirty="0">
                <a:solidFill>
                  <a:schemeClr val="bg1"/>
                </a:solidFill>
              </a:rPr>
              <a:t>Hostiensis on ‘Function’ in </a:t>
            </a:r>
            <a:r>
              <a:rPr lang="en-US" sz="2000" i="1" dirty="0">
                <a:solidFill>
                  <a:schemeClr val="bg1"/>
                </a:solidFill>
              </a:rPr>
              <a:t>Quanto personam</a:t>
            </a:r>
            <a:r>
              <a:rPr lang="en-US" sz="2000" dirty="0">
                <a:solidFill>
                  <a:schemeClr val="bg1"/>
                </a:solidFill>
              </a:rPr>
              <a:t>: “[The pope] holds the very place of God [X 3.12.1] and in binding and in loosing whatever he does is ratified, for the key does not err</a:t>
            </a:r>
            <a:r>
              <a:rPr lang="en-US" sz="2000" dirty="0" smtClean="0">
                <a:solidFill>
                  <a:schemeClr val="bg1"/>
                </a:solidFill>
              </a:rPr>
              <a:t>.”</a:t>
            </a:r>
          </a:p>
          <a:p>
            <a:pPr marL="342900" indent="-342900">
              <a:buFont typeface="Arial" panose="020B0604020202020204" pitchFamily="34" charset="0"/>
              <a:buChar char="•"/>
            </a:pPr>
            <a:endParaRPr lang="en-US" sz="500" dirty="0">
              <a:solidFill>
                <a:schemeClr val="bg1"/>
              </a:solidFill>
            </a:endParaRPr>
          </a:p>
          <a:p>
            <a:pPr marL="342900" indent="-342900">
              <a:buFont typeface="Arial" panose="020B0604020202020204" pitchFamily="34" charset="0"/>
              <a:buChar char="•"/>
            </a:pPr>
            <a:r>
              <a:rPr lang="en-US" sz="2000" dirty="0">
                <a:solidFill>
                  <a:schemeClr val="bg1"/>
                </a:solidFill>
              </a:rPr>
              <a:t>Hostiensis on ‘Dispense’ in </a:t>
            </a:r>
            <a:r>
              <a:rPr lang="en-US" sz="2000" i="1" dirty="0">
                <a:solidFill>
                  <a:schemeClr val="bg1"/>
                </a:solidFill>
              </a:rPr>
              <a:t>Proposuit</a:t>
            </a:r>
            <a:r>
              <a:rPr lang="en-US" sz="2000" dirty="0">
                <a:solidFill>
                  <a:schemeClr val="bg1"/>
                </a:solidFill>
              </a:rPr>
              <a:t>: </a:t>
            </a:r>
            <a:r>
              <a:rPr lang="en-US" sz="2000" dirty="0" smtClean="0">
                <a:solidFill>
                  <a:schemeClr val="bg1"/>
                </a:solidFill>
              </a:rPr>
              <a:t>“I </a:t>
            </a:r>
            <a:r>
              <a:rPr lang="en-US" sz="2000" dirty="0">
                <a:solidFill>
                  <a:schemeClr val="bg1"/>
                </a:solidFill>
              </a:rPr>
              <a:t>do not deny [the pope] anything, even if wishes to change squares into circles</a:t>
            </a:r>
            <a:r>
              <a:rPr lang="en-US" sz="2000" dirty="0" smtClean="0">
                <a:solidFill>
                  <a:schemeClr val="bg1"/>
                </a:solidFill>
              </a:rPr>
              <a:t>.”</a:t>
            </a:r>
          </a:p>
          <a:p>
            <a:pPr marL="342900" indent="-342900">
              <a:buFont typeface="Arial" panose="020B0604020202020204" pitchFamily="34" charset="0"/>
              <a:buChar char="•"/>
            </a:pPr>
            <a:endParaRPr lang="en-US" sz="500" dirty="0">
              <a:solidFill>
                <a:schemeClr val="bg1"/>
              </a:solidFill>
            </a:endParaRPr>
          </a:p>
          <a:p>
            <a:pPr marL="342900" indent="-342900">
              <a:buFont typeface="Arial" panose="020B0604020202020204" pitchFamily="34" charset="0"/>
              <a:buChar char="•"/>
            </a:pPr>
            <a:r>
              <a:rPr lang="en-US" sz="2000" dirty="0">
                <a:solidFill>
                  <a:schemeClr val="bg1"/>
                </a:solidFill>
              </a:rPr>
              <a:t>Hostiensis on ‘Three’ in </a:t>
            </a:r>
            <a:r>
              <a:rPr lang="en-US" sz="2000" i="1" dirty="0">
                <a:solidFill>
                  <a:schemeClr val="bg1"/>
                </a:solidFill>
              </a:rPr>
              <a:t>Magnae devotionis</a:t>
            </a:r>
            <a:r>
              <a:rPr lang="en-US" sz="2000" dirty="0">
                <a:solidFill>
                  <a:schemeClr val="bg1"/>
                </a:solidFill>
              </a:rPr>
              <a:t>: </a:t>
            </a:r>
            <a:r>
              <a:rPr lang="en-US" sz="2000" dirty="0" smtClean="0">
                <a:solidFill>
                  <a:schemeClr val="bg1"/>
                </a:solidFill>
              </a:rPr>
              <a:t>“I </a:t>
            </a:r>
            <a:r>
              <a:rPr lang="en-US" sz="2000" dirty="0">
                <a:solidFill>
                  <a:schemeClr val="bg1"/>
                </a:solidFill>
              </a:rPr>
              <a:t>ask, therefore, what is permitted to the apostolic see? Reply: What have I asked? Rather, what is not permitted</a:t>
            </a:r>
            <a:r>
              <a:rPr lang="en-US" sz="2000" dirty="0" smtClean="0">
                <a:solidFill>
                  <a:schemeClr val="bg1"/>
                </a:solidFill>
              </a:rPr>
              <a:t>?”</a:t>
            </a:r>
          </a:p>
          <a:p>
            <a:pPr marL="342900" indent="-342900">
              <a:buFont typeface="Arial" panose="020B0604020202020204" pitchFamily="34" charset="0"/>
              <a:buChar char="•"/>
            </a:pPr>
            <a:endParaRPr lang="en-US" sz="500" dirty="0">
              <a:solidFill>
                <a:schemeClr val="bg1"/>
              </a:solidFill>
            </a:endParaRPr>
          </a:p>
          <a:p>
            <a:r>
              <a:rPr lang="en-US" sz="2000" dirty="0">
                <a:solidFill>
                  <a:schemeClr val="bg1"/>
                </a:solidFill>
              </a:rPr>
              <a:t>The question is what accounts for this enthusiasm? We tend not be enthusiastic when we learn that someone has a lot of power. Why are Hostiensis and others of his contemporary enthusiastic about their discovery of papal power? That’s a question that we might pursue in class</a:t>
            </a:r>
            <a:r>
              <a:rPr lang="en-US" sz="20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1421831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The canon-law glossators on papal power</a:t>
            </a:r>
            <a:r>
              <a:rPr lang="en-US" sz="2400" dirty="0" smtClean="0"/>
              <a:t> </a:t>
            </a:r>
            <a:r>
              <a:rPr lang="en-US" sz="2400" dirty="0"/>
              <a:t>(cont’d)</a:t>
            </a:r>
            <a:endParaRPr lang="en-US" altLang="en-US" sz="2400" dirty="0"/>
          </a:p>
        </p:txBody>
      </p:sp>
      <p:sp>
        <p:nvSpPr>
          <p:cNvPr id="8" name="TextBox 7"/>
          <p:cNvSpPr txBox="1"/>
          <p:nvPr/>
        </p:nvSpPr>
        <p:spPr>
          <a:xfrm>
            <a:off x="457200" y="673769"/>
            <a:ext cx="8686800" cy="5478423"/>
          </a:xfrm>
          <a:prstGeom prst="rect">
            <a:avLst/>
          </a:prstGeom>
          <a:noFill/>
        </p:spPr>
        <p:txBody>
          <a:bodyPr wrap="square">
            <a:spAutoFit/>
          </a:bodyPr>
          <a:lstStyle/>
          <a:p>
            <a:r>
              <a:rPr lang="en-US" sz="2000" dirty="0">
                <a:solidFill>
                  <a:schemeClr val="bg1"/>
                </a:solidFill>
              </a:rPr>
              <a:t>There are, however, limits to this power, and Hostiensis mentions them a number of times in connection with heresy and sin</a:t>
            </a:r>
            <a:r>
              <a:rPr lang="en-US" sz="2000" dirty="0" smtClean="0">
                <a:solidFill>
                  <a:schemeClr val="bg1"/>
                </a:solidFill>
              </a:rPr>
              <a:t>.</a:t>
            </a:r>
          </a:p>
          <a:p>
            <a:endParaRPr lang="en-US" sz="1000" dirty="0">
              <a:solidFill>
                <a:schemeClr val="bg1"/>
              </a:solidFill>
            </a:endParaRPr>
          </a:p>
          <a:p>
            <a:pPr marL="342900" indent="-342900">
              <a:buFont typeface="Arial" panose="020B0604020202020204" pitchFamily="34" charset="0"/>
              <a:buChar char="•"/>
            </a:pPr>
            <a:r>
              <a:rPr lang="en-US" sz="2000" dirty="0">
                <a:solidFill>
                  <a:schemeClr val="bg1"/>
                </a:solidFill>
              </a:rPr>
              <a:t>Hostiensis on ‘Over the law’ in Proposuit: “Nonetheless I hand over a rule to you: that the pope of his own accord has so much power that even if he does and says whatever he pleases, he cannot be accused or condemned by any man, so long as he is not a heretic . . . . He can, however, and ought to be warned in secret or even openly, if he sins mortally, for willy-nilly he is subject to the truth of the Gospel so far as warnings are concerned . . . . But as to the matter that he speaks of here, he is not subject to the church except in heresy. I shall, however, say this, if he is impenitent, that it is for the church to pray to God that He inspire him and for the church triumphant to pray for him [translation uncertain]; otherwise, even if the emperor and all the clergy and people should gather together, they cannot judge him, but [can] warn him that his very soul is in his own hands, particularly to him [who is] above all others, [and] if he should so die, a terrible judgment awaits him and unbearable suffering</a:t>
            </a:r>
            <a:r>
              <a:rPr lang="en-US" sz="20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36103084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The canon-law glossators on papal power</a:t>
            </a:r>
            <a:r>
              <a:rPr lang="en-US" sz="2400" dirty="0" smtClean="0"/>
              <a:t> </a:t>
            </a:r>
            <a:r>
              <a:rPr lang="en-US" sz="2400" dirty="0"/>
              <a:t>(cont’d)</a:t>
            </a:r>
            <a:endParaRPr lang="en-US" altLang="en-US" sz="2400" dirty="0"/>
          </a:p>
        </p:txBody>
      </p:sp>
      <p:sp>
        <p:nvSpPr>
          <p:cNvPr id="8" name="TextBox 7"/>
          <p:cNvSpPr txBox="1"/>
          <p:nvPr/>
        </p:nvSpPr>
        <p:spPr>
          <a:xfrm>
            <a:off x="457200" y="673769"/>
            <a:ext cx="8686800" cy="4247317"/>
          </a:xfrm>
          <a:prstGeom prst="rect">
            <a:avLst/>
          </a:prstGeom>
          <a:noFill/>
        </p:spPr>
        <p:txBody>
          <a:bodyPr wrap="square">
            <a:spAutoFit/>
          </a:bodyPr>
          <a:lstStyle/>
          <a:p>
            <a:pPr marL="342900" indent="-342900">
              <a:buFont typeface="Arial" panose="020B0604020202020204" pitchFamily="34" charset="0"/>
              <a:buChar char="•"/>
            </a:pPr>
            <a:r>
              <a:rPr lang="en-US" sz="2000" dirty="0" smtClean="0">
                <a:solidFill>
                  <a:schemeClr val="bg1"/>
                </a:solidFill>
              </a:rPr>
              <a:t>Hostiensis </a:t>
            </a:r>
            <a:r>
              <a:rPr lang="en-US" sz="2000" dirty="0">
                <a:solidFill>
                  <a:schemeClr val="bg1"/>
                </a:solidFill>
              </a:rPr>
              <a:t>on ‘Three’ in </a:t>
            </a:r>
            <a:r>
              <a:rPr lang="en-US" sz="2000" i="1" dirty="0" smtClean="0">
                <a:solidFill>
                  <a:schemeClr val="bg1"/>
                </a:solidFill>
              </a:rPr>
              <a:t>Magnae devotionis</a:t>
            </a:r>
            <a:r>
              <a:rPr lang="en-US" sz="2000" dirty="0" smtClean="0">
                <a:solidFill>
                  <a:schemeClr val="bg1"/>
                </a:solidFill>
              </a:rPr>
              <a:t>: </a:t>
            </a:r>
            <a:r>
              <a:rPr lang="en-US" sz="2000" dirty="0">
                <a:solidFill>
                  <a:schemeClr val="bg1"/>
                </a:solidFill>
              </a:rPr>
              <a:t>“[The holy see] can do all things provided that it does not deviate from the faith. Saving that so long as the pope does not deviate from the faith, he cannot be condemned by anybody, as appears above in what I said about [</a:t>
            </a:r>
            <a:r>
              <a:rPr lang="en-US" sz="2000" i="1" dirty="0">
                <a:solidFill>
                  <a:schemeClr val="bg1"/>
                </a:solidFill>
              </a:rPr>
              <a:t>Proposuit</a:t>
            </a:r>
            <a:r>
              <a:rPr lang="en-US" sz="2000" dirty="0" smtClean="0">
                <a:solidFill>
                  <a:schemeClr val="bg1"/>
                </a:solidFill>
              </a:rPr>
              <a:t>], </a:t>
            </a:r>
            <a:r>
              <a:rPr lang="en-US" sz="2000" dirty="0">
                <a:solidFill>
                  <a:schemeClr val="bg1"/>
                </a:solidFill>
              </a:rPr>
              <a:t>and this is to be understood so far as transgression of the law of Ten Commandments is concerned and all other things the commission or omission of which is regarded as mortal sin by divine law, either in the new or the old testaments, as is apparent above and is noted in [X 5.19.4] and [X 1.4.11</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r>
              <a:rPr lang="en-US" sz="2000" dirty="0">
                <a:solidFill>
                  <a:schemeClr val="bg1"/>
                </a:solidFill>
              </a:rPr>
              <a:t>That the church could judge a heretical pope was something of a commonplace in the 13th-century canon-law glossators. </a:t>
            </a:r>
            <a:r>
              <a:rPr lang="en-US" sz="2000" dirty="0" smtClean="0">
                <a:solidFill>
                  <a:schemeClr val="bg1"/>
                </a:solidFill>
              </a:rPr>
              <a:t>Whether </a:t>
            </a:r>
            <a:r>
              <a:rPr lang="en-US" sz="2000" dirty="0">
                <a:solidFill>
                  <a:schemeClr val="bg1"/>
                </a:solidFill>
              </a:rPr>
              <a:t>it could judge a seriously sinful, but not heretical, pope was more debatable. Hostiensis takes the position that the church could not judge him.</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5362053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The canon-law glossators on papal power (cont’d)</a:t>
            </a:r>
            <a:endParaRPr lang="en-US" altLang="en-US" sz="2400" dirty="0"/>
          </a:p>
        </p:txBody>
      </p:sp>
      <p:sp>
        <p:nvSpPr>
          <p:cNvPr id="8" name="TextBox 7"/>
          <p:cNvSpPr txBox="1"/>
          <p:nvPr/>
        </p:nvSpPr>
        <p:spPr>
          <a:xfrm>
            <a:off x="457200" y="673769"/>
            <a:ext cx="8686800" cy="6093976"/>
          </a:xfrm>
          <a:prstGeom prst="rect">
            <a:avLst/>
          </a:prstGeom>
          <a:noFill/>
        </p:spPr>
        <p:txBody>
          <a:bodyPr wrap="square">
            <a:spAutoFit/>
          </a:bodyPr>
          <a:lstStyle/>
          <a:p>
            <a:r>
              <a:rPr lang="en-US" sz="2000" dirty="0">
                <a:solidFill>
                  <a:schemeClr val="bg1"/>
                </a:solidFill>
              </a:rPr>
              <a:t>There also seems to be some sort of limit to papal power in favor of private conscience</a:t>
            </a:r>
            <a:r>
              <a:rPr lang="en-US" sz="2000" dirty="0" smtClean="0">
                <a:solidFill>
                  <a:schemeClr val="bg1"/>
                </a:solidFill>
              </a:rPr>
              <a:t>.</a:t>
            </a:r>
          </a:p>
          <a:p>
            <a:endParaRPr lang="en-US" sz="1000" dirty="0">
              <a:solidFill>
                <a:schemeClr val="bg1"/>
              </a:solidFill>
            </a:endParaRPr>
          </a:p>
          <a:p>
            <a:pPr marL="342900" indent="-342900">
              <a:buFont typeface="Arial" panose="020B0604020202020204" pitchFamily="34" charset="0"/>
              <a:buChar char="•"/>
            </a:pPr>
            <a:r>
              <a:rPr lang="en-US" sz="2000" dirty="0">
                <a:solidFill>
                  <a:schemeClr val="bg1"/>
                </a:solidFill>
              </a:rPr>
              <a:t>Hostiensis on ‘Over the law’ in </a:t>
            </a:r>
            <a:r>
              <a:rPr lang="en-US" sz="2000" i="1" dirty="0" smtClean="0">
                <a:solidFill>
                  <a:schemeClr val="bg1"/>
                </a:solidFill>
              </a:rPr>
              <a:t>Proposuit</a:t>
            </a:r>
            <a:r>
              <a:rPr lang="en-US" sz="2000" dirty="0" smtClean="0">
                <a:solidFill>
                  <a:schemeClr val="bg1"/>
                </a:solidFill>
              </a:rPr>
              <a:t>: </a:t>
            </a:r>
            <a:r>
              <a:rPr lang="en-US" sz="2000" dirty="0">
                <a:solidFill>
                  <a:schemeClr val="bg1"/>
                </a:solidFill>
              </a:rPr>
              <a:t>“Over subjects, however, [the pope] has such plenitude of power that as soon as he commands something, he is to be obeyed, even if there is doubt whether it is a mortal sin, so long as conscience can be overcome . . . . But if one is certain that the pope’s command would result in mortal sin, then the heavenly pope should be obeyed. . . . The church triumphant never fails, and has not failed. If your conscience dictates that you should not obey, you should stand by your conscience, but endure excommunication patiently . . . even if your conscience is in error, unless you can detect it </a:t>
            </a:r>
            <a:r>
              <a:rPr lang="en-US" sz="2000" dirty="0" smtClean="0">
                <a:solidFill>
                  <a:schemeClr val="bg1"/>
                </a:solidFill>
              </a:rPr>
              <a:t>. . . . </a:t>
            </a:r>
            <a:r>
              <a:rPr lang="en-US" sz="2000" dirty="0">
                <a:solidFill>
                  <a:schemeClr val="bg1"/>
                </a:solidFill>
              </a:rPr>
              <a:t>In every case in which you would commit a mortal sin by breaking divine law, you should not obey. If a mortal sin is committed by breaking human or canon law, then the pope should always be obeyed</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r>
              <a:rPr lang="en-US" sz="2000" dirty="0">
                <a:solidFill>
                  <a:schemeClr val="bg1"/>
                </a:solidFill>
              </a:rPr>
              <a:t>Hostiensis’ position seems clear. In matters of divine law one’s </a:t>
            </a:r>
            <a:r>
              <a:rPr lang="en-US" sz="2000" dirty="0" smtClean="0">
                <a:solidFill>
                  <a:schemeClr val="bg1"/>
                </a:solidFill>
              </a:rPr>
              <a:t>conscience </a:t>
            </a:r>
            <a:r>
              <a:rPr lang="en-US" sz="2000" dirty="0">
                <a:solidFill>
                  <a:schemeClr val="bg1"/>
                </a:solidFill>
              </a:rPr>
              <a:t>must be obeyed, but in matters of human or canon law, the pope must be obeyed even if it would normally be a mortal sin to do so because the pope has power over human and canon law.</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9697892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The canon-law glossators on papal power (cont’d)</a:t>
            </a:r>
            <a:endParaRPr lang="en-US" altLang="en-US" sz="2400" dirty="0"/>
          </a:p>
        </p:txBody>
      </p:sp>
      <p:sp>
        <p:nvSpPr>
          <p:cNvPr id="8" name="TextBox 7"/>
          <p:cNvSpPr txBox="1"/>
          <p:nvPr/>
        </p:nvSpPr>
        <p:spPr>
          <a:xfrm>
            <a:off x="457200" y="673769"/>
            <a:ext cx="8686800" cy="3631763"/>
          </a:xfrm>
          <a:prstGeom prst="rect">
            <a:avLst/>
          </a:prstGeom>
          <a:noFill/>
        </p:spPr>
        <p:txBody>
          <a:bodyPr wrap="square">
            <a:spAutoFit/>
          </a:bodyPr>
          <a:lstStyle/>
          <a:p>
            <a:r>
              <a:rPr lang="en-US" sz="2000" dirty="0">
                <a:solidFill>
                  <a:schemeClr val="bg1"/>
                </a:solidFill>
              </a:rPr>
              <a:t>How should this great power be exercised? Hostiensis has a number of suggestions. The dominant theme seems to be ‘utility</a:t>
            </a:r>
            <a:r>
              <a:rPr lang="en-US" sz="2000" dirty="0" smtClean="0">
                <a:solidFill>
                  <a:schemeClr val="bg1"/>
                </a:solidFill>
              </a:rPr>
              <a:t>’.</a:t>
            </a:r>
          </a:p>
          <a:p>
            <a:endParaRPr lang="en-US" sz="1000" dirty="0">
              <a:solidFill>
                <a:schemeClr val="bg1"/>
              </a:solidFill>
            </a:endParaRPr>
          </a:p>
          <a:p>
            <a:pPr marL="342900" indent="-342900">
              <a:buFont typeface="Arial" panose="020B0604020202020204" pitchFamily="34" charset="0"/>
              <a:buChar char="•"/>
            </a:pPr>
            <a:r>
              <a:rPr lang="en-US" sz="2000" dirty="0">
                <a:solidFill>
                  <a:schemeClr val="bg1"/>
                </a:solidFill>
              </a:rPr>
              <a:t>Hostiensis on ‘Three’ in </a:t>
            </a:r>
            <a:r>
              <a:rPr lang="en-US" sz="2000" i="1" dirty="0" smtClean="0">
                <a:solidFill>
                  <a:schemeClr val="bg1"/>
                </a:solidFill>
              </a:rPr>
              <a:t>Magnae devotionis</a:t>
            </a:r>
            <a:r>
              <a:rPr lang="en-US" sz="2000" dirty="0" smtClean="0">
                <a:solidFill>
                  <a:schemeClr val="bg1"/>
                </a:solidFill>
              </a:rPr>
              <a:t>. </a:t>
            </a:r>
            <a:r>
              <a:rPr lang="en-US" sz="2000" dirty="0">
                <a:solidFill>
                  <a:schemeClr val="bg1"/>
                </a:solidFill>
              </a:rPr>
              <a:t>“If there is such a cause, everything that is permitted is fitting, and whatever is fitting is </a:t>
            </a:r>
            <a:r>
              <a:rPr lang="en-US" sz="2000" dirty="0" smtClean="0">
                <a:solidFill>
                  <a:schemeClr val="bg1"/>
                </a:solidFill>
              </a:rPr>
              <a:t>permitted . . . . </a:t>
            </a:r>
            <a:r>
              <a:rPr lang="en-US" sz="2000" dirty="0">
                <a:solidFill>
                  <a:schemeClr val="bg1"/>
                </a:solidFill>
              </a:rPr>
              <a:t>If, on the other hand, there is no cause, or there is one but it is not sufficient, it is not fitting for him in any way to deviate from the </a:t>
            </a:r>
            <a:r>
              <a:rPr lang="en-US" sz="2000" dirty="0" smtClean="0">
                <a:solidFill>
                  <a:schemeClr val="bg1"/>
                </a:solidFill>
              </a:rPr>
              <a:t>law</a:t>
            </a:r>
            <a:r>
              <a:rPr lang="en-US" sz="2000" dirty="0">
                <a:solidFill>
                  <a:schemeClr val="bg1"/>
                </a:solidFill>
              </a:rPr>
              <a:t> . . . .</a:t>
            </a:r>
            <a:r>
              <a:rPr lang="en-US" sz="2000" dirty="0" smtClean="0">
                <a:solidFill>
                  <a:schemeClr val="bg1"/>
                </a:solidFill>
              </a:rPr>
              <a:t> The </a:t>
            </a:r>
            <a:r>
              <a:rPr lang="en-US" sz="2000" dirty="0">
                <a:solidFill>
                  <a:schemeClr val="bg1"/>
                </a:solidFill>
              </a:rPr>
              <a:t>utility of the state and especially the church of God and the salvation of souls is always to be preferred to private utility . . . . In this place I put down this rule: When it is asked whether something is expedient, always excepting a perversion of justice, a greater is always preferred to a lesser utility provided that it is licit</a:t>
            </a:r>
            <a:r>
              <a:rPr lang="en-US" sz="20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00065826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0"/>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The canon-law glossators on papal power (cont’d)</a:t>
            </a:r>
            <a:endParaRPr lang="en-US" altLang="en-US" sz="2400" dirty="0"/>
          </a:p>
        </p:txBody>
      </p:sp>
      <p:sp>
        <p:nvSpPr>
          <p:cNvPr id="8" name="TextBox 7"/>
          <p:cNvSpPr txBox="1"/>
          <p:nvPr/>
        </p:nvSpPr>
        <p:spPr>
          <a:xfrm>
            <a:off x="372140" y="386690"/>
            <a:ext cx="8771860" cy="6324808"/>
          </a:xfrm>
          <a:prstGeom prst="rect">
            <a:avLst/>
          </a:prstGeom>
          <a:noFill/>
        </p:spPr>
        <p:txBody>
          <a:bodyPr wrap="square">
            <a:spAutoFit/>
          </a:bodyPr>
          <a:lstStyle/>
          <a:p>
            <a:pPr marL="342900" indent="-342900">
              <a:buFont typeface="Arial" panose="020B0604020202020204" pitchFamily="34" charset="0"/>
              <a:buChar char="•"/>
            </a:pPr>
            <a:r>
              <a:rPr lang="en-US" sz="2000" dirty="0" smtClean="0">
                <a:solidFill>
                  <a:schemeClr val="bg1"/>
                </a:solidFill>
              </a:rPr>
              <a:t>Hostiensis </a:t>
            </a:r>
            <a:r>
              <a:rPr lang="en-US" sz="2000" dirty="0">
                <a:solidFill>
                  <a:schemeClr val="bg1"/>
                </a:solidFill>
              </a:rPr>
              <a:t>on ‘Supreme pontiff’ in </a:t>
            </a:r>
            <a:r>
              <a:rPr lang="en-US" sz="2000" i="1" dirty="0" smtClean="0">
                <a:solidFill>
                  <a:schemeClr val="bg1"/>
                </a:solidFill>
              </a:rPr>
              <a:t>Cum </a:t>
            </a:r>
            <a:r>
              <a:rPr lang="en-US" sz="2000" i="1" dirty="0">
                <a:solidFill>
                  <a:schemeClr val="bg1"/>
                </a:solidFill>
              </a:rPr>
              <a:t>ad </a:t>
            </a:r>
            <a:r>
              <a:rPr lang="en-US" sz="2000" i="1" dirty="0" smtClean="0">
                <a:solidFill>
                  <a:schemeClr val="bg1"/>
                </a:solidFill>
              </a:rPr>
              <a:t>monasterium</a:t>
            </a:r>
            <a:r>
              <a:rPr lang="en-US" sz="2000" dirty="0" smtClean="0">
                <a:solidFill>
                  <a:schemeClr val="bg1"/>
                </a:solidFill>
              </a:rPr>
              <a:t>: </a:t>
            </a:r>
            <a:r>
              <a:rPr lang="en-US" sz="2000" dirty="0">
                <a:solidFill>
                  <a:schemeClr val="bg1"/>
                </a:solidFill>
              </a:rPr>
              <a:t>“But it pleases God above all else to preserve his rational and bodily creation for which he himself laid down his life. The greater good is to be preferred to the less and the common utility to the private . . . . Further, if for common utility a monk can be made a bishop . . . and even a clerk or rector with care of </a:t>
            </a:r>
            <a:r>
              <a:rPr lang="en-US" sz="2000" dirty="0" smtClean="0">
                <a:solidFill>
                  <a:schemeClr val="bg1"/>
                </a:solidFill>
              </a:rPr>
              <a:t>souls </a:t>
            </a:r>
            <a:r>
              <a:rPr lang="en-US" sz="2000" dirty="0">
                <a:solidFill>
                  <a:schemeClr val="bg1"/>
                </a:solidFill>
              </a:rPr>
              <a:t>. . . why in the same manner can he not be king? What if Christianity would not be safe unless he took the kingdom as his own and left it to his sons whom he had before he became a monk? What if those who had the power to give the kingdom, the heir to which was a girl, said to him </a:t>
            </a:r>
            <a:r>
              <a:rPr lang="en-US" sz="2000" dirty="0" smtClean="0">
                <a:solidFill>
                  <a:schemeClr val="bg1"/>
                </a:solidFill>
              </a:rPr>
              <a:t>‘we </a:t>
            </a:r>
            <a:r>
              <a:rPr lang="en-US" sz="2000" dirty="0">
                <a:solidFill>
                  <a:schemeClr val="bg1"/>
                </a:solidFill>
              </a:rPr>
              <a:t>are ready to give you the girl and the kingdom, but if you refuse we will give it to a tyrant or to some </a:t>
            </a:r>
            <a:r>
              <a:rPr lang="en-US" sz="2000" dirty="0" smtClean="0">
                <a:solidFill>
                  <a:schemeClr val="bg1"/>
                </a:solidFill>
              </a:rPr>
              <a:t>infidel’? </a:t>
            </a:r>
            <a:r>
              <a:rPr lang="en-US" sz="2000" dirty="0">
                <a:solidFill>
                  <a:schemeClr val="bg1"/>
                </a:solidFill>
              </a:rPr>
              <a:t>In such a case do you place such value on the contemplation of one monk or the continence of one man, and do you think God so cruel that he would not provide by the dispensation of his vicar for such a multitude of Christians? Should it not be said that the pope can dispense in such a case, since greater power than this seems to be given to him . . . . Surely, it is to be believed that it would please God more if what was useful for the community was chosen</a:t>
            </a:r>
            <a:r>
              <a:rPr lang="en-US" sz="2000" dirty="0" smtClean="0">
                <a:solidFill>
                  <a:schemeClr val="bg1"/>
                </a:solidFill>
              </a:rPr>
              <a:t>.”</a:t>
            </a:r>
          </a:p>
          <a:p>
            <a:pPr marL="342900" indent="-342900">
              <a:buFont typeface="Arial" panose="020B0604020202020204" pitchFamily="34" charset="0"/>
              <a:buChar char="•"/>
            </a:pPr>
            <a:endParaRPr lang="en-US" sz="500" dirty="0">
              <a:solidFill>
                <a:schemeClr val="bg1"/>
              </a:solidFill>
            </a:endParaRPr>
          </a:p>
          <a:p>
            <a:r>
              <a:rPr lang="en-US" sz="2000" dirty="0" smtClean="0">
                <a:solidFill>
                  <a:schemeClr val="bg1"/>
                </a:solidFill>
              </a:rPr>
              <a:t>Here </a:t>
            </a:r>
            <a:r>
              <a:rPr lang="en-US" sz="2000" dirty="0">
                <a:solidFill>
                  <a:schemeClr val="bg1"/>
                </a:solidFill>
              </a:rPr>
              <a:t>Hostiensis is disagreeing with the very text that he is </a:t>
            </a:r>
            <a:r>
              <a:rPr lang="en-US" sz="2000" dirty="0" smtClean="0">
                <a:solidFill>
                  <a:schemeClr val="bg1"/>
                </a:solidFill>
              </a:rPr>
              <a:t>glossing. </a:t>
            </a:r>
            <a:r>
              <a:rPr lang="en-US" sz="2000" dirty="0">
                <a:solidFill>
                  <a:schemeClr val="bg1"/>
                </a:solidFill>
              </a:rPr>
              <a:t>Innocent III </a:t>
            </a:r>
            <a:r>
              <a:rPr lang="en-US" sz="2000" dirty="0" smtClean="0">
                <a:solidFill>
                  <a:schemeClr val="bg1"/>
                </a:solidFill>
              </a:rPr>
              <a:t>said </a:t>
            </a:r>
            <a:r>
              <a:rPr lang="en-US" sz="2000" dirty="0">
                <a:solidFill>
                  <a:schemeClr val="bg1"/>
                </a:solidFill>
              </a:rPr>
              <a:t>that the pope could not dispense a monk to hold property.</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82439800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The canon-law glossators on papal power (cont’d)</a:t>
            </a:r>
            <a:endParaRPr lang="en-US" altLang="en-US" sz="2400" dirty="0"/>
          </a:p>
        </p:txBody>
      </p:sp>
      <p:sp>
        <p:nvSpPr>
          <p:cNvPr id="8" name="TextBox 7"/>
          <p:cNvSpPr txBox="1"/>
          <p:nvPr/>
        </p:nvSpPr>
        <p:spPr>
          <a:xfrm>
            <a:off x="457200" y="673769"/>
            <a:ext cx="8686800" cy="6093976"/>
          </a:xfrm>
          <a:prstGeom prst="rect">
            <a:avLst/>
          </a:prstGeom>
          <a:noFill/>
        </p:spPr>
        <p:txBody>
          <a:bodyPr wrap="square">
            <a:spAutoFit/>
          </a:bodyPr>
          <a:lstStyle/>
          <a:p>
            <a:r>
              <a:rPr lang="en-US" sz="2000" dirty="0">
                <a:solidFill>
                  <a:schemeClr val="bg1"/>
                </a:solidFill>
              </a:rPr>
              <a:t>Finally, what does Hostiensis make of the distinction between ordained and absolute power, a distinction that we said roughly corresponds to the distinction between </a:t>
            </a:r>
            <a:r>
              <a:rPr lang="en-US" sz="2000" dirty="0" smtClean="0">
                <a:solidFill>
                  <a:schemeClr val="bg1"/>
                </a:solidFill>
              </a:rPr>
              <a:t>constitutional </a:t>
            </a:r>
            <a:r>
              <a:rPr lang="en-US" sz="2000" dirty="0">
                <a:solidFill>
                  <a:schemeClr val="bg1"/>
                </a:solidFill>
              </a:rPr>
              <a:t>and </a:t>
            </a:r>
            <a:r>
              <a:rPr lang="en-US" sz="2000" dirty="0" smtClean="0">
                <a:solidFill>
                  <a:schemeClr val="bg1"/>
                </a:solidFill>
              </a:rPr>
              <a:t>sovereign </a:t>
            </a:r>
            <a:r>
              <a:rPr lang="en-US" sz="2000" dirty="0">
                <a:solidFill>
                  <a:schemeClr val="bg1"/>
                </a:solidFill>
              </a:rPr>
              <a:t>power and a distinction that Hostiensis does not often make</a:t>
            </a:r>
            <a:r>
              <a:rPr lang="en-US" sz="2000" dirty="0" smtClean="0">
                <a:solidFill>
                  <a:schemeClr val="bg1"/>
                </a:solidFill>
              </a:rPr>
              <a:t>?</a:t>
            </a:r>
          </a:p>
          <a:p>
            <a:endParaRPr lang="en-US" sz="1000" dirty="0">
              <a:solidFill>
                <a:schemeClr val="bg1"/>
              </a:solidFill>
            </a:endParaRPr>
          </a:p>
          <a:p>
            <a:pPr marL="342900" indent="-342900">
              <a:buFont typeface="Arial" panose="020B0604020202020204" pitchFamily="34" charset="0"/>
              <a:buChar char="•"/>
            </a:pPr>
            <a:r>
              <a:rPr lang="en-US" sz="2000" dirty="0">
                <a:solidFill>
                  <a:schemeClr val="bg1"/>
                </a:solidFill>
              </a:rPr>
              <a:t>Hostiensis on ‘Consummated’ in ‘Ex publico instrumento’. [There are two recensions of this gloss. The second contains the material set off in diamond brackets. The printed edition combines the two</a:t>
            </a:r>
            <a:r>
              <a:rPr lang="en-US" sz="2000" dirty="0" smtClean="0">
                <a:solidFill>
                  <a:schemeClr val="bg1"/>
                </a:solidFill>
              </a:rPr>
              <a:t>.] “</a:t>
            </a:r>
            <a:r>
              <a:rPr lang="en-US" sz="2000" dirty="0">
                <a:solidFill>
                  <a:schemeClr val="bg1"/>
                </a:solidFill>
              </a:rPr>
              <a:t>Since the marriage has not been consummated, a couple may part with papal permission . . . because an equal good has been substituted for the marriage . . . but after consummation, this is no longer possible. . . . I understand that when the pope permitted the wife to enter a monastery without her husband’s permission, he exercised his absolute, not his ordained power, unless there were another [here not expressed] reason for his action. Alexander did not issue this decretal without cause. &lt;But most likely it can be said that since the church has the power of restricting or relaxing impediments to marriage . . . it can legislate that a spouse can enter a religious order, even though the other spouse is opposed, and, at the same time, permit the other to remarry, the impediment of the first marriage notwithstanding</a:t>
            </a:r>
            <a:r>
              <a:rPr lang="en-US" sz="2000" dirty="0" smtClean="0">
                <a:solidFill>
                  <a:schemeClr val="bg1"/>
                </a:solidFill>
              </a:rPr>
              <a:t>. (cont’d on next slide).</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35100800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The canon-law glossators on papal power (cont’d)</a:t>
            </a:r>
            <a:endParaRPr lang="en-US" altLang="en-US" sz="2400" dirty="0"/>
          </a:p>
        </p:txBody>
      </p:sp>
      <p:sp>
        <p:nvSpPr>
          <p:cNvPr id="8" name="TextBox 7"/>
          <p:cNvSpPr txBox="1"/>
          <p:nvPr/>
        </p:nvSpPr>
        <p:spPr>
          <a:xfrm>
            <a:off x="457200" y="673769"/>
            <a:ext cx="8686800" cy="4247317"/>
          </a:xfrm>
          <a:prstGeom prst="rect">
            <a:avLst/>
          </a:prstGeom>
          <a:noFill/>
        </p:spPr>
        <p:txBody>
          <a:bodyPr wrap="square">
            <a:spAutoFit/>
          </a:bodyPr>
          <a:lstStyle/>
          <a:p>
            <a:pPr marL="342900" indent="-342900">
              <a:buFont typeface="Arial" panose="020B0604020202020204" pitchFamily="34" charset="0"/>
              <a:buChar char="•"/>
            </a:pPr>
            <a:r>
              <a:rPr lang="en-US" sz="2000" dirty="0" smtClean="0">
                <a:solidFill>
                  <a:schemeClr val="bg1"/>
                </a:solidFill>
              </a:rPr>
              <a:t>“Cardinal deacon Matteo Rosso Orsini argued this position in my presence. If you would ask, from where does this great power of the church come, see [Quanto personam] [X 1.7.1–3].&gt; Therefore, the pope might have promulgated this constitution even with his ordained power. &lt;When therefore there has been no joining of bodies, we do not offend God. And in this case, we can make laws, insofar as we please, with our absolute power, that is plenitude of power. This is true. But it is not expedient that we loosen the reins too much; it is not safe.&gt;”</a:t>
            </a:r>
          </a:p>
          <a:p>
            <a:pPr marL="342900" indent="-342900">
              <a:buFont typeface="Arial" panose="020B0604020202020204" pitchFamily="34" charset="0"/>
              <a:buChar char="•"/>
            </a:pPr>
            <a:endParaRPr lang="en-US" sz="1000" dirty="0" smtClean="0">
              <a:solidFill>
                <a:schemeClr val="bg1"/>
              </a:solidFill>
            </a:endParaRPr>
          </a:p>
          <a:p>
            <a:r>
              <a:rPr lang="en-US" sz="2000" dirty="0" smtClean="0">
                <a:solidFill>
                  <a:schemeClr val="bg1"/>
                </a:solidFill>
              </a:rPr>
              <a:t>Although the two recensions with some pulling and hauling can be made grammatically coherent, it is not clear that they can be made substantively coherent. Prof. Pennington, who discovered that the printed texts combined two different recensions, believes that Hostiensis never really made up his mind about the distinction between ordained and absolute power.</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89880662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Glossators’ attempts to find limits to sovereign power</a:t>
            </a:r>
            <a:endParaRPr lang="en-US" altLang="en-US" sz="2400" dirty="0"/>
          </a:p>
        </p:txBody>
      </p:sp>
      <p:sp>
        <p:nvSpPr>
          <p:cNvPr id="8" name="TextBox 7"/>
          <p:cNvSpPr txBox="1"/>
          <p:nvPr/>
        </p:nvSpPr>
        <p:spPr>
          <a:xfrm>
            <a:off x="457200" y="673769"/>
            <a:ext cx="8686800" cy="5324535"/>
          </a:xfrm>
          <a:prstGeom prst="rect">
            <a:avLst/>
          </a:prstGeom>
          <a:noFill/>
        </p:spPr>
        <p:txBody>
          <a:bodyPr wrap="square">
            <a:spAutoFit/>
          </a:bodyPr>
          <a:lstStyle/>
          <a:p>
            <a:pPr marL="342900" indent="-342900">
              <a:buFont typeface="Arial" panose="020B0604020202020204" pitchFamily="34" charset="0"/>
              <a:buChar char="•"/>
            </a:pPr>
            <a:r>
              <a:rPr lang="en-US" sz="2000" dirty="0" smtClean="0">
                <a:solidFill>
                  <a:schemeClr val="bg1"/>
                </a:solidFill>
              </a:rPr>
              <a:t>[8a</a:t>
            </a:r>
            <a:r>
              <a:rPr lang="en-US" sz="2000" dirty="0">
                <a:solidFill>
                  <a:schemeClr val="bg1"/>
                </a:solidFill>
              </a:rPr>
              <a:t>] Odofredus on C.7.37.3, with the suggestion of </a:t>
            </a:r>
            <a:r>
              <a:rPr lang="en-US" sz="2000" dirty="0" smtClean="0">
                <a:solidFill>
                  <a:schemeClr val="bg1"/>
                </a:solidFill>
              </a:rPr>
              <a:t>expropriation.</a:t>
            </a:r>
          </a:p>
          <a:p>
            <a:pPr marL="342900" indent="-342900">
              <a:buFont typeface="Arial" panose="020B0604020202020204" pitchFamily="34" charset="0"/>
              <a:buChar char="•"/>
            </a:pPr>
            <a:endParaRPr lang="en-US" sz="1000" dirty="0">
              <a:solidFill>
                <a:schemeClr val="bg1"/>
              </a:solidFill>
            </a:endParaRPr>
          </a:p>
          <a:p>
            <a:r>
              <a:rPr lang="en-US" sz="2000" dirty="0">
                <a:solidFill>
                  <a:schemeClr val="bg1"/>
                </a:solidFill>
              </a:rPr>
              <a:t>It is no objection that there are laws which say that the emperor may give our lands to soldiers for support, because this is true [only] when the price is given to us, as [C.7.13.4</a:t>
            </a:r>
            <a:r>
              <a:rPr lang="en-US" sz="2000" dirty="0" smtClean="0">
                <a:solidFill>
                  <a:schemeClr val="bg1"/>
                </a:solidFill>
              </a:rPr>
              <a:t>].</a:t>
            </a:r>
          </a:p>
          <a:p>
            <a:endParaRPr lang="en-US" sz="1000" dirty="0">
              <a:solidFill>
                <a:schemeClr val="bg1"/>
              </a:solidFill>
            </a:endParaRPr>
          </a:p>
          <a:p>
            <a:pPr marL="342900" indent="-342900">
              <a:buFont typeface="Arial" panose="020B0604020202020204" pitchFamily="34" charset="0"/>
              <a:buChar char="•"/>
            </a:pPr>
            <a:r>
              <a:rPr lang="en-US" sz="2000" dirty="0" smtClean="0">
                <a:solidFill>
                  <a:schemeClr val="bg1"/>
                </a:solidFill>
              </a:rPr>
              <a:t>[</a:t>
            </a:r>
            <a:r>
              <a:rPr lang="en-US" sz="2000" dirty="0">
                <a:solidFill>
                  <a:schemeClr val="bg1"/>
                </a:solidFill>
              </a:rPr>
              <a:t>8b] Institutes 1.2.6: </a:t>
            </a:r>
            <a:r>
              <a:rPr lang="en-US" sz="2000" dirty="0" smtClean="0">
                <a:solidFill>
                  <a:schemeClr val="bg1"/>
                </a:solidFill>
              </a:rPr>
              <a:t>“Again</a:t>
            </a:r>
            <a:r>
              <a:rPr lang="en-US" sz="2000" dirty="0">
                <a:solidFill>
                  <a:schemeClr val="bg1"/>
                </a:solidFill>
              </a:rPr>
              <a:t>, what pleases the prince has the force of law (</a:t>
            </a:r>
            <a:r>
              <a:rPr lang="en-US" sz="2000" i="1" dirty="0">
                <a:solidFill>
                  <a:schemeClr val="bg1"/>
                </a:solidFill>
              </a:rPr>
              <a:t>quod principi placuit legis habet vigorem</a:t>
            </a:r>
            <a:r>
              <a:rPr lang="en-US" sz="2000" dirty="0">
                <a:solidFill>
                  <a:schemeClr val="bg1"/>
                </a:solidFill>
              </a:rPr>
              <a:t>), the people having conferred on him and in him all their </a:t>
            </a:r>
            <a:r>
              <a:rPr lang="en-US" sz="2000" i="1" dirty="0">
                <a:solidFill>
                  <a:schemeClr val="bg1"/>
                </a:solidFill>
              </a:rPr>
              <a:t>imperium</a:t>
            </a:r>
            <a:r>
              <a:rPr lang="en-US" sz="2000" dirty="0">
                <a:solidFill>
                  <a:schemeClr val="bg1"/>
                </a:solidFill>
              </a:rPr>
              <a:t> and power by the </a:t>
            </a:r>
            <a:r>
              <a:rPr lang="en-US" sz="2000" i="1" dirty="0">
                <a:solidFill>
                  <a:schemeClr val="bg1"/>
                </a:solidFill>
              </a:rPr>
              <a:t>lex regia</a:t>
            </a:r>
            <a:r>
              <a:rPr lang="en-US" sz="2000" dirty="0" smtClean="0">
                <a:solidFill>
                  <a:schemeClr val="bg1"/>
                </a:solidFill>
              </a:rPr>
              <a:t>.”</a:t>
            </a:r>
          </a:p>
          <a:p>
            <a:pPr marL="171450" indent="-171450">
              <a:buFont typeface="Arial" panose="020B0604020202020204" pitchFamily="34" charset="0"/>
              <a:buChar char="•"/>
            </a:pPr>
            <a:endParaRPr lang="en-US" sz="1000" dirty="0">
              <a:solidFill>
                <a:schemeClr val="bg1"/>
              </a:solidFill>
            </a:endParaRPr>
          </a:p>
          <a:p>
            <a:r>
              <a:rPr lang="en-US" sz="2000" i="1" dirty="0">
                <a:solidFill>
                  <a:schemeClr val="bg1"/>
                </a:solidFill>
              </a:rPr>
              <a:t>Conferred</a:t>
            </a:r>
            <a:r>
              <a:rPr lang="en-US" sz="2000" dirty="0">
                <a:solidFill>
                  <a:schemeClr val="bg1"/>
                </a:solidFill>
              </a:rPr>
              <a:t>. </a:t>
            </a:r>
            <a:r>
              <a:rPr lang="en-US" sz="2000" dirty="0" smtClean="0">
                <a:solidFill>
                  <a:schemeClr val="bg1"/>
                </a:solidFill>
              </a:rPr>
              <a:t>“That </a:t>
            </a:r>
            <a:r>
              <a:rPr lang="en-US" sz="2000" dirty="0">
                <a:solidFill>
                  <a:schemeClr val="bg1"/>
                </a:solidFill>
              </a:rPr>
              <a:t>is, handed over, so that the people itself no longer has this right, as [C.1.17.2.21; C.1.14.12]. But others say that even now the people can make laws, and that it is said that the prince alone can do this, this is true, </a:t>
            </a:r>
            <a:r>
              <a:rPr lang="en-US" sz="2000" dirty="0" smtClean="0">
                <a:solidFill>
                  <a:schemeClr val="bg1"/>
                </a:solidFill>
              </a:rPr>
              <a:t>‘alone’ </a:t>
            </a:r>
            <a:r>
              <a:rPr lang="en-US" sz="2000" dirty="0">
                <a:solidFill>
                  <a:schemeClr val="bg1"/>
                </a:solidFill>
              </a:rPr>
              <a:t>being understand as no one else can do it alone, according to Azo. [Some manuscripts add:] And these things were true so long as </a:t>
            </a:r>
            <a:r>
              <a:rPr lang="en-US" sz="2000" i="1" dirty="0">
                <a:solidFill>
                  <a:schemeClr val="bg1"/>
                </a:solidFill>
              </a:rPr>
              <a:t>imperium</a:t>
            </a:r>
            <a:r>
              <a:rPr lang="en-US" sz="2000" dirty="0">
                <a:solidFill>
                  <a:schemeClr val="bg1"/>
                </a:solidFill>
              </a:rPr>
              <a:t> was with the Romans; today, however, it can be said to the contrary, according to everyone</a:t>
            </a:r>
            <a:r>
              <a:rPr lang="en-US" sz="2000" dirty="0" smtClean="0">
                <a:solidFill>
                  <a:schemeClr val="bg1"/>
                </a:solidFill>
              </a:rPr>
              <a:t>.”</a:t>
            </a:r>
            <a:endParaRPr lang="en-US" sz="2000" dirty="0">
              <a:solidFill>
                <a:schemeClr val="bg1"/>
              </a:solidFill>
            </a:endParaRPr>
          </a:p>
          <a:p>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41781958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Glossators’ attempts to find limits to sovereign power</a:t>
            </a:r>
            <a:r>
              <a:rPr lang="en-US" sz="2400" dirty="0" smtClean="0"/>
              <a:t> (cont’d)</a:t>
            </a:r>
            <a:endParaRPr lang="en-US" altLang="en-US" sz="2400" dirty="0"/>
          </a:p>
        </p:txBody>
      </p:sp>
      <p:sp>
        <p:nvSpPr>
          <p:cNvPr id="8" name="TextBox 7"/>
          <p:cNvSpPr txBox="1"/>
          <p:nvPr/>
        </p:nvSpPr>
        <p:spPr>
          <a:xfrm>
            <a:off x="457200" y="673769"/>
            <a:ext cx="8686800" cy="6093976"/>
          </a:xfrm>
          <a:prstGeom prst="rect">
            <a:avLst/>
          </a:prstGeom>
          <a:noFill/>
        </p:spPr>
        <p:txBody>
          <a:bodyPr wrap="square">
            <a:spAutoFit/>
          </a:bodyPr>
          <a:lstStyle/>
          <a:p>
            <a:pPr marL="342900" indent="-342900">
              <a:buFont typeface="Arial" panose="020B0604020202020204" pitchFamily="34" charset="0"/>
              <a:buChar char="•"/>
            </a:pPr>
            <a:r>
              <a:rPr lang="en-US" sz="2000" dirty="0" smtClean="0">
                <a:solidFill>
                  <a:schemeClr val="bg1"/>
                </a:solidFill>
              </a:rPr>
              <a:t>[8c] C.1.14(17</a:t>
            </a:r>
            <a:r>
              <a:rPr lang="en-US" sz="2000" dirty="0">
                <a:solidFill>
                  <a:schemeClr val="bg1"/>
                </a:solidFill>
              </a:rPr>
              <a:t>).4 (</a:t>
            </a:r>
            <a:r>
              <a:rPr lang="en-US" sz="2000" i="1" dirty="0">
                <a:solidFill>
                  <a:schemeClr val="bg1"/>
                </a:solidFill>
              </a:rPr>
              <a:t>Digna vox</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r>
              <a:rPr lang="en-US" sz="2000" dirty="0" smtClean="0">
                <a:solidFill>
                  <a:schemeClr val="bg1"/>
                </a:solidFill>
              </a:rPr>
              <a:t>It </a:t>
            </a:r>
            <a:r>
              <a:rPr lang="en-US" sz="2000" dirty="0">
                <a:solidFill>
                  <a:schemeClr val="bg1"/>
                </a:solidFill>
              </a:rPr>
              <a:t>is a cry worthy of the majesty of the one who reigns for the prince to profess himself bound by the laws, so much does our authority depend on the authority of the law. And in truth it is greater in imperium to submit the principate to the laws. And by the oracle of the present edict we indicate that we will not tolerate what we do not allow to ourselves</a:t>
            </a:r>
            <a:r>
              <a:rPr lang="en-US" sz="2000" dirty="0" smtClean="0">
                <a:solidFill>
                  <a:schemeClr val="bg1"/>
                </a:solidFill>
              </a:rPr>
              <a:t>.</a:t>
            </a:r>
          </a:p>
          <a:p>
            <a:endParaRPr lang="en-US" sz="1000" dirty="0">
              <a:solidFill>
                <a:schemeClr val="bg1"/>
              </a:solidFill>
            </a:endParaRPr>
          </a:p>
          <a:p>
            <a:pPr marL="342900" indent="-342900">
              <a:buFont typeface="Arial" panose="020B0604020202020204" pitchFamily="34" charset="0"/>
              <a:buChar char="•"/>
            </a:pPr>
            <a:r>
              <a:rPr lang="en-US" sz="2000" dirty="0" smtClean="0">
                <a:solidFill>
                  <a:schemeClr val="bg1"/>
                </a:solidFill>
              </a:rPr>
              <a:t>[</a:t>
            </a:r>
            <a:r>
              <a:rPr lang="en-US" sz="2000" dirty="0">
                <a:solidFill>
                  <a:schemeClr val="bg1"/>
                </a:solidFill>
              </a:rPr>
              <a:t>8d] Bracton on Kingship (fol. 7a</a:t>
            </a:r>
            <a:r>
              <a:rPr lang="en-US" sz="2000" dirty="0" smtClean="0">
                <a:solidFill>
                  <a:schemeClr val="bg1"/>
                </a:solidFill>
              </a:rPr>
              <a:t>)</a:t>
            </a:r>
          </a:p>
          <a:p>
            <a:endParaRPr lang="en-US" sz="1000" dirty="0">
              <a:solidFill>
                <a:schemeClr val="bg1"/>
              </a:solidFill>
            </a:endParaRPr>
          </a:p>
          <a:p>
            <a:r>
              <a:rPr lang="en-US" sz="2000" dirty="0">
                <a:solidFill>
                  <a:schemeClr val="bg1"/>
                </a:solidFill>
              </a:rPr>
              <a:t>The king must not be under man but under God and under the law, because law makes the king . . . . And that he ought to be under the law appears by the analogy of Jesus Christ, whose vicegerent on earth he is, for though many ways were open to Him for his ineffable redemption the human race, the true mercy of God chose this most powerful way to destroy the devil’s work, he would use not the power of force but the reason of justice. Thus he willed himself to be under the law that he might redeem those who live under it. [Cf. Gal. 4:5.]</a:t>
            </a:r>
          </a:p>
          <a:p>
            <a:endParaRPr lang="en-US" sz="2000" dirty="0" smtClean="0">
              <a:solidFill>
                <a:schemeClr val="bg1"/>
              </a:solidFill>
            </a:endParaRPr>
          </a:p>
          <a:p>
            <a:endParaRPr lang="en-US" sz="1000" dirty="0">
              <a:solidFill>
                <a:schemeClr val="bg1"/>
              </a:solidFill>
            </a:endParaRPr>
          </a:p>
          <a:p>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9783063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The emperor and the horse (cont’d)</a:t>
            </a:r>
            <a:endParaRPr lang="en-US" altLang="en-US" sz="2400" dirty="0"/>
          </a:p>
        </p:txBody>
      </p:sp>
      <p:sp>
        <p:nvSpPr>
          <p:cNvPr id="8" name="TextBox 7"/>
          <p:cNvSpPr txBox="1"/>
          <p:nvPr/>
        </p:nvSpPr>
        <p:spPr>
          <a:xfrm>
            <a:off x="457200" y="588708"/>
            <a:ext cx="8686800" cy="4708981"/>
          </a:xfrm>
          <a:prstGeom prst="rect">
            <a:avLst/>
          </a:prstGeom>
          <a:noFill/>
        </p:spPr>
        <p:txBody>
          <a:bodyPr wrap="square">
            <a:spAutoFit/>
          </a:bodyPr>
          <a:lstStyle/>
          <a:p>
            <a:pPr marL="342900" indent="-342900">
              <a:buFont typeface="Arial" panose="020B0604020202020204" pitchFamily="34" charset="0"/>
              <a:buChar char="•"/>
            </a:pPr>
            <a:r>
              <a:rPr lang="en-US" sz="2000" dirty="0" smtClean="0">
                <a:solidFill>
                  <a:schemeClr val="bg1"/>
                </a:solidFill>
              </a:rPr>
              <a:t>[1c] </a:t>
            </a:r>
            <a:r>
              <a:rPr lang="en-US" sz="2000" dirty="0">
                <a:solidFill>
                  <a:schemeClr val="bg1"/>
                </a:solidFill>
              </a:rPr>
              <a:t>Odofredus on C.7.37.3</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r>
              <a:rPr lang="en-US" sz="2000" i="1" dirty="0">
                <a:solidFill>
                  <a:schemeClr val="bg1"/>
                </a:solidFill>
              </a:rPr>
              <a:t>Everything to the prince</a:t>
            </a:r>
            <a:r>
              <a:rPr lang="en-US" sz="2000" dirty="0">
                <a:solidFill>
                  <a:schemeClr val="bg1"/>
                </a:solidFill>
              </a:rPr>
              <a:t>. Here Sir Martinus wanted to gather that the emperor is owner of every single </a:t>
            </a:r>
            <a:r>
              <a:rPr lang="en-US" sz="2000" dirty="0" smtClean="0">
                <a:solidFill>
                  <a:schemeClr val="bg1"/>
                </a:solidFill>
              </a:rPr>
              <a:t>thing . . . </a:t>
            </a:r>
            <a:r>
              <a:rPr lang="en-US" sz="2000" dirty="0">
                <a:solidFill>
                  <a:schemeClr val="bg1"/>
                </a:solidFill>
              </a:rPr>
              <a:t>and thus he responded to Frederick I when he was at Roncaglia, through fear or favor</a:t>
            </a:r>
            <a:r>
              <a:rPr lang="en-US" sz="2000" dirty="0" smtClean="0">
                <a:solidFill>
                  <a:schemeClr val="bg1"/>
                </a:solidFill>
              </a:rPr>
              <a:t>.</a:t>
            </a:r>
          </a:p>
          <a:p>
            <a:endParaRPr lang="en-US" sz="1000" dirty="0">
              <a:solidFill>
                <a:schemeClr val="bg1"/>
              </a:solidFill>
            </a:endParaRPr>
          </a:p>
          <a:p>
            <a:r>
              <a:rPr lang="en-US" sz="2000" dirty="0">
                <a:solidFill>
                  <a:schemeClr val="bg1"/>
                </a:solidFill>
              </a:rPr>
              <a:t>But Bulgarus said to the contrary in the same </a:t>
            </a:r>
            <a:r>
              <a:rPr lang="en-US" sz="2000" dirty="0" smtClean="0">
                <a:solidFill>
                  <a:schemeClr val="bg1"/>
                </a:solidFill>
              </a:rPr>
              <a:t>place. . . And </a:t>
            </a:r>
            <a:r>
              <a:rPr lang="en-US" sz="2000" dirty="0">
                <a:solidFill>
                  <a:schemeClr val="bg1"/>
                </a:solidFill>
              </a:rPr>
              <a:t>Sir Bulgarus understood what is said here “all to the prince” to apply to protection or </a:t>
            </a:r>
            <a:r>
              <a:rPr lang="en-US" sz="2000" dirty="0" smtClean="0">
                <a:solidFill>
                  <a:schemeClr val="bg1"/>
                </a:solidFill>
              </a:rPr>
              <a:t>jurisdiction . . . .</a:t>
            </a:r>
          </a:p>
          <a:p>
            <a:endParaRPr lang="en-US" sz="1000" dirty="0" smtClean="0">
              <a:solidFill>
                <a:schemeClr val="bg1"/>
              </a:solidFill>
            </a:endParaRPr>
          </a:p>
          <a:p>
            <a:pPr marL="342900" indent="-342900">
              <a:buFont typeface="Arial" panose="020B0604020202020204" pitchFamily="34" charset="0"/>
              <a:buChar char="•"/>
            </a:pPr>
            <a:r>
              <a:rPr lang="en-US" sz="2000" dirty="0">
                <a:solidFill>
                  <a:schemeClr val="bg1"/>
                </a:solidFill>
              </a:rPr>
              <a:t>[</a:t>
            </a:r>
            <a:r>
              <a:rPr lang="en-US" sz="2000" dirty="0" smtClean="0">
                <a:solidFill>
                  <a:schemeClr val="bg1"/>
                </a:solidFill>
              </a:rPr>
              <a:t>1d] </a:t>
            </a:r>
            <a:r>
              <a:rPr lang="en-US" sz="2000" dirty="0">
                <a:solidFill>
                  <a:schemeClr val="bg1"/>
                </a:solidFill>
              </a:rPr>
              <a:t>Continuator of Otto of Morena (c. 1220)—the story of the horse.</a:t>
            </a:r>
          </a:p>
          <a:p>
            <a:pPr marL="342900" indent="-342900">
              <a:buFont typeface="Arial" panose="020B0604020202020204" pitchFamily="34" charset="0"/>
              <a:buChar char="•"/>
            </a:pPr>
            <a:endParaRPr lang="en-US" sz="1000" dirty="0">
              <a:solidFill>
                <a:schemeClr val="bg1"/>
              </a:solidFill>
            </a:endParaRPr>
          </a:p>
          <a:p>
            <a:r>
              <a:rPr lang="en-US" sz="2000" dirty="0" smtClean="0">
                <a:solidFill>
                  <a:schemeClr val="bg1"/>
                </a:solidFill>
              </a:rPr>
              <a:t>. . . And </a:t>
            </a:r>
            <a:r>
              <a:rPr lang="en-US" sz="2000" dirty="0">
                <a:solidFill>
                  <a:schemeClr val="bg1"/>
                </a:solidFill>
              </a:rPr>
              <a:t>then the lord emperor, when he got down off the palfrey, had it presented to the said Sir Martinus. Sir Bulgarus, however, when he heard this, concocted this elegant turn of phrase: “I lost an equine, because I upheld equity—which was not equitable.” “Amisi equum, quia dixi equum, quod non fuit equum</a:t>
            </a:r>
            <a:r>
              <a:rPr lang="en-US" sz="20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30448644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Glossators’ attempts to find limits to sovereign power (cont’d)</a:t>
            </a:r>
            <a:endParaRPr lang="en-US" altLang="en-US" sz="2400" dirty="0"/>
          </a:p>
        </p:txBody>
      </p:sp>
      <p:sp>
        <p:nvSpPr>
          <p:cNvPr id="8" name="TextBox 7"/>
          <p:cNvSpPr txBox="1"/>
          <p:nvPr/>
        </p:nvSpPr>
        <p:spPr>
          <a:xfrm>
            <a:off x="457200" y="673769"/>
            <a:ext cx="8686800" cy="5786199"/>
          </a:xfrm>
          <a:prstGeom prst="rect">
            <a:avLst/>
          </a:prstGeom>
          <a:noFill/>
        </p:spPr>
        <p:txBody>
          <a:bodyPr wrap="square">
            <a:spAutoFit/>
          </a:bodyPr>
          <a:lstStyle/>
          <a:p>
            <a:pPr marL="342900" indent="-342900">
              <a:buFont typeface="Arial" panose="020B0604020202020204" pitchFamily="34" charset="0"/>
              <a:buChar char="•"/>
            </a:pPr>
            <a:r>
              <a:rPr lang="en-US" sz="2000" dirty="0" smtClean="0">
                <a:solidFill>
                  <a:schemeClr val="bg1"/>
                </a:solidFill>
              </a:rPr>
              <a:t>[8e] </a:t>
            </a:r>
            <a:r>
              <a:rPr lang="en-US" sz="2000" dirty="0">
                <a:solidFill>
                  <a:schemeClr val="bg1"/>
                </a:solidFill>
              </a:rPr>
              <a:t>Pierre de Mornay, </a:t>
            </a:r>
            <a:r>
              <a:rPr lang="en-US" sz="2000" i="1" dirty="0">
                <a:solidFill>
                  <a:schemeClr val="bg1"/>
                </a:solidFill>
              </a:rPr>
              <a:t>Quaestio</a:t>
            </a:r>
          </a:p>
          <a:p>
            <a:endParaRPr lang="en-US" sz="1000" i="1" dirty="0">
              <a:solidFill>
                <a:schemeClr val="bg1"/>
              </a:solidFill>
            </a:endParaRPr>
          </a:p>
          <a:p>
            <a:r>
              <a:rPr lang="en-US" sz="2000" dirty="0">
                <a:solidFill>
                  <a:schemeClr val="bg1"/>
                </a:solidFill>
              </a:rPr>
              <a:t>There was a custom in Brittany that if anyone of the jurisdiction of the count [?duke] of Brittany was called before the count in either a civil or a criminal case, he could complain or appeal to the king of France, and thus the count could not further lay hands on the matter. Then the king of France wished to remit this right to the count, indeed we put it that he did so </a:t>
            </a:r>
            <a:r>
              <a:rPr lang="en-US" sz="2000" i="1" dirty="0">
                <a:solidFill>
                  <a:schemeClr val="bg1"/>
                </a:solidFill>
              </a:rPr>
              <a:t>de facto</a:t>
            </a:r>
            <a:r>
              <a:rPr lang="en-US" sz="2000" dirty="0">
                <a:solidFill>
                  <a:schemeClr val="bg1"/>
                </a:solidFill>
              </a:rPr>
              <a:t>, without calling the barons. Query whether this remission is valid or not? And the doctor [Pierre de Mornay] discussed this question briefly. First, he argued that is valid according to the law, [C.1.19(22).2]. Since the king of France is reputed not to have a superior to himself in his lands, and hence by a certain error he reputes himself to be the prince. He can grant whatever rescript he wishes to in his subordinates, so long as the right of an adversary is not totally damaged or taken away. By this remission the right of the barons was not taken away entirely nor that of any other subordinates, therefore, etc. But the doctor in determining to the contrary said: Now something which would be tolerated in the persons of other lesser persons is reputed a great error and great iniquity [when done to] many persons or those of a given province.</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93852244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Glossators’ attempts to find limits to sovereign power (cont’d)</a:t>
            </a:r>
            <a:endParaRPr lang="en-US" altLang="en-US" sz="2400" dirty="0"/>
          </a:p>
        </p:txBody>
      </p:sp>
      <p:sp>
        <p:nvSpPr>
          <p:cNvPr id="8" name="TextBox 7"/>
          <p:cNvSpPr txBox="1"/>
          <p:nvPr/>
        </p:nvSpPr>
        <p:spPr>
          <a:xfrm>
            <a:off x="457200" y="673769"/>
            <a:ext cx="8686800" cy="5324535"/>
          </a:xfrm>
          <a:prstGeom prst="rect">
            <a:avLst/>
          </a:prstGeom>
          <a:noFill/>
        </p:spPr>
        <p:txBody>
          <a:bodyPr wrap="square">
            <a:spAutoFit/>
          </a:bodyPr>
          <a:lstStyle/>
          <a:p>
            <a:pPr marL="342900" indent="-342900">
              <a:buFont typeface="Arial" panose="020B0604020202020204" pitchFamily="34" charset="0"/>
              <a:buChar char="•"/>
            </a:pPr>
            <a:r>
              <a:rPr lang="en-US" sz="2000" smtClean="0">
                <a:solidFill>
                  <a:schemeClr val="bg1"/>
                </a:solidFill>
              </a:rPr>
              <a:t>[8f] </a:t>
            </a:r>
            <a:r>
              <a:rPr lang="en-US" sz="2000" dirty="0">
                <a:solidFill>
                  <a:schemeClr val="bg1"/>
                </a:solidFill>
              </a:rPr>
              <a:t>Guido of Suzzara on D.1.3.31(30</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r>
              <a:rPr lang="en-US" sz="2000" dirty="0">
                <a:solidFill>
                  <a:schemeClr val="bg1"/>
                </a:solidFill>
              </a:rPr>
              <a:t>Again, when he submits himself to the laws as is proved in the laws now alleged, which at the beginning is a matter of will, to wit that he submit himself to the laws, becomes afterwards a matter of necessity. </a:t>
            </a:r>
            <a:r>
              <a:rPr lang="en-US" sz="2000" dirty="0" smtClean="0">
                <a:solidFill>
                  <a:schemeClr val="bg1"/>
                </a:solidFill>
              </a:rPr>
              <a:t>. . . Who </a:t>
            </a:r>
            <a:r>
              <a:rPr lang="en-US" sz="2000" dirty="0">
                <a:solidFill>
                  <a:schemeClr val="bg1"/>
                </a:solidFill>
              </a:rPr>
              <a:t>will be the judge in such a question? I reply: the proctor of Caesar, as in [C.3.26.5] and [C.2.36(37).2</a:t>
            </a:r>
            <a:r>
              <a:rPr lang="en-US" sz="2000" dirty="0" smtClean="0">
                <a:solidFill>
                  <a:schemeClr val="bg1"/>
                </a:solidFill>
              </a:rPr>
              <a:t>]</a:t>
            </a:r>
          </a:p>
          <a:p>
            <a:endParaRPr lang="en-US" sz="1000" dirty="0">
              <a:solidFill>
                <a:schemeClr val="bg1"/>
              </a:solidFill>
            </a:endParaRPr>
          </a:p>
          <a:p>
            <a:pPr marL="342900" indent="-342900">
              <a:buFont typeface="Arial" panose="020B0604020202020204" pitchFamily="34" charset="0"/>
              <a:buChar char="•"/>
            </a:pPr>
            <a:r>
              <a:rPr lang="en-US" sz="2000" smtClean="0">
                <a:solidFill>
                  <a:schemeClr val="bg1"/>
                </a:solidFill>
              </a:rPr>
              <a:t>[8g] </a:t>
            </a:r>
            <a:r>
              <a:rPr lang="en-US" sz="2000" dirty="0">
                <a:solidFill>
                  <a:schemeClr val="bg1"/>
                </a:solidFill>
              </a:rPr>
              <a:t>Marinus de Caramanico on the </a:t>
            </a:r>
            <a:r>
              <a:rPr lang="en-US" sz="2000" i="1" dirty="0">
                <a:solidFill>
                  <a:schemeClr val="bg1"/>
                </a:solidFill>
              </a:rPr>
              <a:t>Liber Augustalis </a:t>
            </a:r>
            <a:r>
              <a:rPr lang="en-US" sz="2000" dirty="0">
                <a:solidFill>
                  <a:schemeClr val="bg1"/>
                </a:solidFill>
              </a:rPr>
              <a:t>(c. 1278)</a:t>
            </a:r>
          </a:p>
          <a:p>
            <a:pPr marL="342900" indent="-342900">
              <a:buFont typeface="Arial" panose="020B0604020202020204" pitchFamily="34" charset="0"/>
              <a:buChar char="•"/>
            </a:pPr>
            <a:endParaRPr lang="en-US" sz="1000" dirty="0">
              <a:solidFill>
                <a:schemeClr val="bg1"/>
              </a:solidFill>
            </a:endParaRPr>
          </a:p>
          <a:p>
            <a:r>
              <a:rPr lang="en-US" sz="2000" dirty="0">
                <a:solidFill>
                  <a:schemeClr val="bg1"/>
                </a:solidFill>
              </a:rPr>
              <a:t>This </a:t>
            </a:r>
            <a:r>
              <a:rPr lang="en-US" sz="2000" dirty="0" smtClean="0">
                <a:solidFill>
                  <a:schemeClr val="bg1"/>
                </a:solidFill>
              </a:rPr>
              <a:t>constitution </a:t>
            </a:r>
            <a:r>
              <a:rPr lang="en-US" sz="2000" dirty="0">
                <a:solidFill>
                  <a:schemeClr val="bg1"/>
                </a:solidFill>
              </a:rPr>
              <a:t>of the prince is law and is observed as law in our kingdom of Sicily . . . . And no one should think that the aforesaid Roman laws only apply to the prince, that is the Roman emperor . . . . But we say the same thing about a free king, who is subject to the power of no one, to wit, that the king himself can make law . . . . , such as the king of Sicily . . . . Therefore we say boldly that a king can make a constitution for the subjects of his kingdom, and that he can even make law contrary to the common Roman law . . . </a:t>
            </a:r>
            <a:r>
              <a:rPr lang="en-US" sz="20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53666398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Glossators’ attempts to find limits to sovereign power (cont’d)</a:t>
            </a:r>
            <a:endParaRPr lang="en-US" altLang="en-US" sz="2400" dirty="0"/>
          </a:p>
        </p:txBody>
      </p:sp>
      <p:sp>
        <p:nvSpPr>
          <p:cNvPr id="8" name="TextBox 7"/>
          <p:cNvSpPr txBox="1"/>
          <p:nvPr/>
        </p:nvSpPr>
        <p:spPr>
          <a:xfrm>
            <a:off x="457200" y="673769"/>
            <a:ext cx="8686800" cy="6709529"/>
          </a:xfrm>
          <a:prstGeom prst="rect">
            <a:avLst/>
          </a:prstGeom>
          <a:noFill/>
        </p:spPr>
        <p:txBody>
          <a:bodyPr wrap="square">
            <a:spAutoFit/>
          </a:bodyPr>
          <a:lstStyle/>
          <a:p>
            <a:pPr marL="342900" indent="-342900">
              <a:buFont typeface="Arial" panose="020B0604020202020204" pitchFamily="34" charset="0"/>
              <a:buChar char="•"/>
            </a:pPr>
            <a:r>
              <a:rPr lang="pt-BR" sz="2000" smtClean="0">
                <a:solidFill>
                  <a:schemeClr val="bg1"/>
                </a:solidFill>
              </a:rPr>
              <a:t>[9a] </a:t>
            </a:r>
            <a:r>
              <a:rPr lang="pt-BR" sz="2000" i="1" smtClean="0">
                <a:solidFill>
                  <a:schemeClr val="bg1"/>
                </a:solidFill>
              </a:rPr>
              <a:t>Rem </a:t>
            </a:r>
            <a:r>
              <a:rPr lang="pt-BR" sz="2000" i="1">
                <a:solidFill>
                  <a:schemeClr val="bg1"/>
                </a:solidFill>
              </a:rPr>
              <a:t>non novam</a:t>
            </a:r>
            <a:r>
              <a:rPr lang="pt-BR" sz="2000">
                <a:solidFill>
                  <a:schemeClr val="bg1"/>
                </a:solidFill>
              </a:rPr>
              <a:t> (Extrav. com. 2.3.1, Boniface VIII</a:t>
            </a:r>
            <a:r>
              <a:rPr lang="pt-BR" sz="2000" smtClean="0">
                <a:solidFill>
                  <a:schemeClr val="bg1"/>
                </a:solidFill>
              </a:rPr>
              <a:t>)</a:t>
            </a:r>
          </a:p>
          <a:p>
            <a:pPr marL="342900" indent="-342900">
              <a:buFont typeface="Arial" panose="020B0604020202020204" pitchFamily="34" charset="0"/>
              <a:buChar char="•"/>
            </a:pPr>
            <a:endParaRPr lang="pt-BR" sz="500">
              <a:solidFill>
                <a:schemeClr val="bg1"/>
              </a:solidFill>
            </a:endParaRPr>
          </a:p>
          <a:p>
            <a:r>
              <a:rPr lang="en-US" sz="2000" dirty="0" smtClean="0">
                <a:solidFill>
                  <a:schemeClr val="bg1"/>
                </a:solidFill>
              </a:rPr>
              <a:t>A </a:t>
            </a:r>
            <a:r>
              <a:rPr lang="en-US" sz="2000" dirty="0">
                <a:solidFill>
                  <a:schemeClr val="bg1"/>
                </a:solidFill>
              </a:rPr>
              <a:t>matter not new do we </a:t>
            </a:r>
            <a:r>
              <a:rPr lang="en-US" sz="2000" dirty="0" smtClean="0">
                <a:solidFill>
                  <a:schemeClr val="bg1"/>
                </a:solidFill>
              </a:rPr>
              <a:t>approach </a:t>
            </a:r>
            <a:r>
              <a:rPr lang="en-US" sz="2000" dirty="0">
                <a:solidFill>
                  <a:schemeClr val="bg1"/>
                </a:solidFill>
              </a:rPr>
              <a:t>. . . . </a:t>
            </a:r>
            <a:r>
              <a:rPr lang="en-US" sz="2000" dirty="0" smtClean="0">
                <a:solidFill>
                  <a:schemeClr val="bg1"/>
                </a:solidFill>
              </a:rPr>
              <a:t>[C]itations </a:t>
            </a:r>
            <a:r>
              <a:rPr lang="en-US" sz="2000" dirty="0">
                <a:solidFill>
                  <a:schemeClr val="bg1"/>
                </a:solidFill>
              </a:rPr>
              <a:t>publicly made by our special and knowing order in the audience of our letters or in the hall of our palace to be affixed to the doors of the church of the place in which the common Roman curia of all nations of Christian people resides, so that they can be apparent to all and thus brought to those cited shall be so valid and so bind those cited </a:t>
            </a:r>
            <a:r>
              <a:rPr lang="en-US" sz="2000" dirty="0" smtClean="0">
                <a:solidFill>
                  <a:schemeClr val="bg1"/>
                </a:solidFill>
              </a:rPr>
              <a:t>. . . as </a:t>
            </a:r>
            <a:r>
              <a:rPr lang="en-US" sz="2000" dirty="0">
                <a:solidFill>
                  <a:schemeClr val="bg1"/>
                </a:solidFill>
              </a:rPr>
              <a:t>if they had come to them </a:t>
            </a:r>
            <a:r>
              <a:rPr lang="en-US" sz="2000" dirty="0" smtClean="0">
                <a:solidFill>
                  <a:schemeClr val="bg1"/>
                </a:solidFill>
              </a:rPr>
              <a:t>personally . . . .</a:t>
            </a:r>
          </a:p>
          <a:p>
            <a:endParaRPr lang="en-US" sz="500" dirty="0">
              <a:solidFill>
                <a:schemeClr val="bg1"/>
              </a:solidFill>
            </a:endParaRPr>
          </a:p>
          <a:p>
            <a:pPr marL="342900" indent="-342900">
              <a:buFont typeface="Arial" panose="020B0604020202020204" pitchFamily="34" charset="0"/>
              <a:buChar char="•"/>
            </a:pPr>
            <a:r>
              <a:rPr lang="pt-BR" sz="2000">
                <a:solidFill>
                  <a:schemeClr val="bg1"/>
                </a:solidFill>
              </a:rPr>
              <a:t>[</a:t>
            </a:r>
            <a:r>
              <a:rPr lang="pt-BR" sz="2000" smtClean="0">
                <a:solidFill>
                  <a:schemeClr val="bg1"/>
                </a:solidFill>
              </a:rPr>
              <a:t>9b] Joannes Monachus on </a:t>
            </a:r>
            <a:r>
              <a:rPr lang="pt-BR" sz="2000" i="1" smtClean="0">
                <a:solidFill>
                  <a:schemeClr val="bg1"/>
                </a:solidFill>
              </a:rPr>
              <a:t>Rem </a:t>
            </a:r>
            <a:r>
              <a:rPr lang="pt-BR" sz="2000" i="1">
                <a:solidFill>
                  <a:schemeClr val="bg1"/>
                </a:solidFill>
              </a:rPr>
              <a:t>non </a:t>
            </a:r>
            <a:r>
              <a:rPr lang="pt-BR" sz="2000" i="1" smtClean="0">
                <a:solidFill>
                  <a:schemeClr val="bg1"/>
                </a:solidFill>
              </a:rPr>
              <a:t>novam</a:t>
            </a:r>
            <a:endParaRPr lang="pt-BR" sz="2000">
              <a:solidFill>
                <a:schemeClr val="bg1"/>
              </a:solidFill>
            </a:endParaRPr>
          </a:p>
          <a:p>
            <a:pPr marL="342900" indent="-342900">
              <a:buFont typeface="Arial" panose="020B0604020202020204" pitchFamily="34" charset="0"/>
              <a:buChar char="•"/>
            </a:pPr>
            <a:endParaRPr lang="pt-BR" sz="500" smtClean="0">
              <a:solidFill>
                <a:schemeClr val="bg1"/>
              </a:solidFill>
            </a:endParaRPr>
          </a:p>
          <a:p>
            <a:r>
              <a:rPr lang="en-US" sz="2000" dirty="0">
                <a:solidFill>
                  <a:schemeClr val="bg1"/>
                </a:solidFill>
              </a:rPr>
              <a:t>I ask whether the pope could proceed against someone without citation? </a:t>
            </a:r>
            <a:r>
              <a:rPr lang="en-US" sz="2000" dirty="0" smtClean="0">
                <a:solidFill>
                  <a:schemeClr val="bg1"/>
                </a:solidFill>
              </a:rPr>
              <a:t>. . . [T]he </a:t>
            </a:r>
            <a:r>
              <a:rPr lang="en-US" sz="2000" dirty="0">
                <a:solidFill>
                  <a:schemeClr val="bg1"/>
                </a:solidFill>
              </a:rPr>
              <a:t>pope has power over only of the law that is said to be of the fifth mode, to </a:t>
            </a:r>
            <a:r>
              <a:rPr lang="en-US" sz="2000" dirty="0" smtClean="0">
                <a:solidFill>
                  <a:schemeClr val="bg1"/>
                </a:solidFill>
              </a:rPr>
              <a:t>wit, </a:t>
            </a:r>
            <a:r>
              <a:rPr lang="en-US" sz="2000" dirty="0">
                <a:solidFill>
                  <a:schemeClr val="bg1"/>
                </a:solidFill>
              </a:rPr>
              <a:t>law purely positive. It remains, however, to see if citation is of natural law or of human law derived from natural . . . . Since it is not possible to understand or to know fully a fact or justice or injustice without the presence of the person against whom the judgment is to be </a:t>
            </a:r>
            <a:r>
              <a:rPr lang="en-US" sz="2000" dirty="0" smtClean="0">
                <a:solidFill>
                  <a:schemeClr val="bg1"/>
                </a:solidFill>
              </a:rPr>
              <a:t>rendered . . . . then </a:t>
            </a:r>
            <a:r>
              <a:rPr lang="en-US" sz="2000" dirty="0">
                <a:solidFill>
                  <a:schemeClr val="bg1"/>
                </a:solidFill>
              </a:rPr>
              <a:t>it is necessary that he be cited or called. And the pope cannot omit this, nor any lesser judge, because thereby he would omit the </a:t>
            </a:r>
            <a:r>
              <a:rPr lang="en-US" sz="2000" i="1" dirty="0" smtClean="0">
                <a:solidFill>
                  <a:schemeClr val="bg1"/>
                </a:solidFill>
              </a:rPr>
              <a:t>cognitio</a:t>
            </a:r>
            <a:r>
              <a:rPr lang="en-US" sz="2000" dirty="0">
                <a:solidFill>
                  <a:schemeClr val="bg1"/>
                </a:solidFill>
              </a:rPr>
              <a:t> . . . . </a:t>
            </a:r>
            <a:r>
              <a:rPr lang="en-US" sz="2000" dirty="0" smtClean="0">
                <a:solidFill>
                  <a:schemeClr val="bg1"/>
                </a:solidFill>
              </a:rPr>
              <a:t>[C]itation </a:t>
            </a:r>
            <a:r>
              <a:rPr lang="en-US" sz="2000" dirty="0">
                <a:solidFill>
                  <a:schemeClr val="bg1"/>
                </a:solidFill>
              </a:rPr>
              <a:t>is of the natural law, and by consequence that the pope cannot proceed against anyone without having issued a </a:t>
            </a:r>
            <a:r>
              <a:rPr lang="en-US" sz="2000" dirty="0" smtClean="0">
                <a:solidFill>
                  <a:schemeClr val="bg1"/>
                </a:solidFill>
              </a:rPr>
              <a:t>citation [citing Gn. 18 (Sodom) and Gn. 3 (the garden of Eden)].</a:t>
            </a:r>
            <a:endParaRPr lang="pt-BR" sz="2000" i="1">
              <a:solidFill>
                <a:schemeClr val="bg1"/>
              </a:solidFill>
            </a:endParaRPr>
          </a:p>
          <a:p>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49360591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Political ideas in the kingdom: Beaumanoir</a:t>
            </a:r>
            <a:endParaRPr lang="en-US" altLang="en-US" sz="2400" dirty="0"/>
          </a:p>
        </p:txBody>
      </p:sp>
      <p:sp>
        <p:nvSpPr>
          <p:cNvPr id="8" name="TextBox 7"/>
          <p:cNvSpPr txBox="1"/>
          <p:nvPr/>
        </p:nvSpPr>
        <p:spPr>
          <a:xfrm>
            <a:off x="457200" y="673769"/>
            <a:ext cx="8686800" cy="4401205"/>
          </a:xfrm>
          <a:prstGeom prst="rect">
            <a:avLst/>
          </a:prstGeom>
          <a:noFill/>
        </p:spPr>
        <p:txBody>
          <a:bodyPr wrap="square">
            <a:spAutoFit/>
          </a:bodyPr>
          <a:lstStyle/>
          <a:p>
            <a:r>
              <a:rPr lang="en-US" sz="2000" smtClean="0">
                <a:solidFill>
                  <a:schemeClr val="bg1"/>
                </a:solidFill>
              </a:rPr>
              <a:t>To </a:t>
            </a:r>
            <a:r>
              <a:rPr lang="en-US" sz="2000">
                <a:solidFill>
                  <a:schemeClr val="bg1"/>
                </a:solidFill>
              </a:rPr>
              <a:t>what extent did the political ideas that were being developed by the civilians and the canonists in the 12th and 13th centuries penetrate into the world of the kingdoms and of customary and royal law? We have already seen that they did. Pierre de Mornay, Guido de Suzzara, and Marinus de Caramanico are </a:t>
            </a:r>
            <a:r>
              <a:rPr lang="en-US" sz="2000" smtClean="0">
                <a:solidFill>
                  <a:schemeClr val="bg1"/>
                </a:solidFill>
              </a:rPr>
              <a:t>all </a:t>
            </a:r>
            <a:r>
              <a:rPr lang="en-US" sz="2000">
                <a:solidFill>
                  <a:schemeClr val="bg1"/>
                </a:solidFill>
              </a:rPr>
              <a:t>writing in the context of kingdoms. There are two texts in Chapter XI of the </a:t>
            </a:r>
            <a:r>
              <a:rPr lang="en-US" sz="2000" i="1">
                <a:solidFill>
                  <a:schemeClr val="bg1"/>
                </a:solidFill>
              </a:rPr>
              <a:t>Mats</a:t>
            </a:r>
            <a:r>
              <a:rPr lang="en-US" sz="2000">
                <a:solidFill>
                  <a:schemeClr val="bg1"/>
                </a:solidFill>
              </a:rPr>
              <a:t>. that attempt to provide a fuller answer to that question. One of them is by Beaumanoir (p. XI–15 to </a:t>
            </a:r>
            <a:r>
              <a:rPr lang="en-US" sz="2000" smtClean="0">
                <a:solidFill>
                  <a:schemeClr val="bg1"/>
                </a:solidFill>
              </a:rPr>
              <a:t>XI–16). </a:t>
            </a:r>
            <a:r>
              <a:rPr lang="en-US" sz="2000">
                <a:solidFill>
                  <a:schemeClr val="bg1"/>
                </a:solidFill>
              </a:rPr>
              <a:t>It’s more complicated than it looks, particularly if one asks the question whether Beaumanoir is playing with the distinction between absolute and ordained power even though he doesn’t use the terms. In the end, however, it is relatively straight-forward. Beaumanoir seems to concede to the king and to no other what we would call legislative power. Like </a:t>
            </a:r>
            <a:r>
              <a:rPr lang="en-US" sz="2000" smtClean="0">
                <a:solidFill>
                  <a:schemeClr val="bg1"/>
                </a:solidFill>
              </a:rPr>
              <a:t>Hostiensis, </a:t>
            </a:r>
            <a:r>
              <a:rPr lang="en-US" sz="2000">
                <a:solidFill>
                  <a:schemeClr val="bg1"/>
                </a:solidFill>
              </a:rPr>
              <a:t>he limits the king’s power to make such laws by a general appeal to morality. The theory is straight-forward, and not particularly sophisticated.</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60959723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i="1" dirty="0" smtClean="0"/>
              <a:t>Bracton</a:t>
            </a:r>
            <a:r>
              <a:rPr lang="en-US" sz="2400" dirty="0" smtClean="0"/>
              <a:t> on kingship</a:t>
            </a:r>
            <a:endParaRPr lang="en-US" altLang="en-US" sz="2400" dirty="0"/>
          </a:p>
        </p:txBody>
      </p:sp>
      <p:sp>
        <p:nvSpPr>
          <p:cNvPr id="8" name="TextBox 7"/>
          <p:cNvSpPr txBox="1"/>
          <p:nvPr/>
        </p:nvSpPr>
        <p:spPr>
          <a:xfrm>
            <a:off x="457200" y="673769"/>
            <a:ext cx="8686800" cy="4170372"/>
          </a:xfrm>
          <a:prstGeom prst="rect">
            <a:avLst/>
          </a:prstGeom>
          <a:noFill/>
        </p:spPr>
        <p:txBody>
          <a:bodyPr wrap="square">
            <a:spAutoFit/>
          </a:bodyPr>
          <a:lstStyle/>
          <a:p>
            <a:pPr marL="342900" indent="-342900">
              <a:buFont typeface="Arial" panose="020B0604020202020204" pitchFamily="34" charset="0"/>
              <a:buChar char="•"/>
            </a:pPr>
            <a:r>
              <a:rPr lang="en-US" sz="2000" dirty="0" smtClean="0">
                <a:solidFill>
                  <a:schemeClr val="bg1"/>
                </a:solidFill>
              </a:rPr>
              <a:t>Bracton </a:t>
            </a:r>
            <a:r>
              <a:rPr lang="en-US" sz="2000" dirty="0">
                <a:solidFill>
                  <a:schemeClr val="bg1"/>
                </a:solidFill>
              </a:rPr>
              <a:t>on </a:t>
            </a:r>
            <a:r>
              <a:rPr lang="en-US" sz="2000" dirty="0" smtClean="0">
                <a:solidFill>
                  <a:schemeClr val="bg1"/>
                </a:solidFill>
              </a:rPr>
              <a:t>kingship, fol</a:t>
            </a:r>
            <a:r>
              <a:rPr lang="en-US" sz="2000" dirty="0">
                <a:solidFill>
                  <a:schemeClr val="bg1"/>
                </a:solidFill>
              </a:rPr>
              <a:t>. </a:t>
            </a:r>
            <a:r>
              <a:rPr lang="en-US" sz="2000" dirty="0" smtClean="0">
                <a:solidFill>
                  <a:schemeClr val="bg1"/>
                </a:solidFill>
              </a:rPr>
              <a:t>7a </a:t>
            </a:r>
            <a:r>
              <a:rPr lang="en-US" sz="2000" dirty="0">
                <a:solidFill>
                  <a:schemeClr val="bg1"/>
                </a:solidFill>
              </a:rPr>
              <a:t>[10a], fol. </a:t>
            </a:r>
            <a:r>
              <a:rPr lang="en-US" sz="2000" dirty="0" smtClean="0">
                <a:solidFill>
                  <a:schemeClr val="bg1"/>
                </a:solidFill>
              </a:rPr>
              <a:t>107a–107b [10b] </a:t>
            </a:r>
            <a:endParaRPr lang="en-US" sz="2000" dirty="0">
              <a:solidFill>
                <a:schemeClr val="bg1"/>
              </a:solidFill>
            </a:endParaRPr>
          </a:p>
          <a:p>
            <a:pPr marL="342900" indent="-342900">
              <a:buFont typeface="Arial" panose="020B0604020202020204" pitchFamily="34" charset="0"/>
              <a:buChar char="•"/>
            </a:pPr>
            <a:endParaRPr lang="en-US" sz="500" dirty="0">
              <a:solidFill>
                <a:schemeClr val="bg1"/>
              </a:solidFill>
            </a:endParaRPr>
          </a:p>
          <a:p>
            <a:r>
              <a:rPr lang="en-US" sz="2000" dirty="0" smtClean="0">
                <a:solidFill>
                  <a:schemeClr val="bg1"/>
                </a:solidFill>
              </a:rPr>
              <a:t>The </a:t>
            </a:r>
            <a:r>
              <a:rPr lang="en-US" sz="2000" dirty="0">
                <a:solidFill>
                  <a:schemeClr val="bg1"/>
                </a:solidFill>
              </a:rPr>
              <a:t>king has no equal within his realm, &lt;Subjects cannot be equals of the ruler [cf. </a:t>
            </a:r>
            <a:r>
              <a:rPr lang="en-US" sz="2000" dirty="0" smtClean="0">
                <a:solidFill>
                  <a:schemeClr val="bg1"/>
                </a:solidFill>
              </a:rPr>
              <a:t>D.4.7.3pr</a:t>
            </a:r>
            <a:r>
              <a:rPr lang="en-US" sz="2000" dirty="0">
                <a:solidFill>
                  <a:schemeClr val="bg1"/>
                </a:solidFill>
              </a:rPr>
              <a:t>], because he thereby lose his rule, since equal can have no authority over equal.&gt; nor </a:t>
            </a:r>
            <a:r>
              <a:rPr lang="en-US" sz="2000" i="1" dirty="0">
                <a:solidFill>
                  <a:schemeClr val="bg1"/>
                </a:solidFill>
              </a:rPr>
              <a:t>a fortiori </a:t>
            </a:r>
            <a:r>
              <a:rPr lang="en-US" sz="2000" dirty="0">
                <a:solidFill>
                  <a:schemeClr val="bg1"/>
                </a:solidFill>
              </a:rPr>
              <a:t>a superior, because he would then be subject to those subjected to him. The king must not be under man but under God and under the law, because law makes the king, </a:t>
            </a:r>
            <a:r>
              <a:rPr lang="en-US" sz="2000" dirty="0" smtClean="0">
                <a:solidFill>
                  <a:schemeClr val="bg1"/>
                </a:solidFill>
              </a:rPr>
              <a:t>. . . </a:t>
            </a:r>
            <a:r>
              <a:rPr lang="en-US" sz="2000" dirty="0">
                <a:solidFill>
                  <a:schemeClr val="bg1"/>
                </a:solidFill>
              </a:rPr>
              <a:t>for there is no </a:t>
            </a:r>
            <a:r>
              <a:rPr lang="en-US" sz="2000" i="1" dirty="0">
                <a:solidFill>
                  <a:schemeClr val="bg1"/>
                </a:solidFill>
              </a:rPr>
              <a:t>rex</a:t>
            </a:r>
            <a:r>
              <a:rPr lang="en-US" sz="2000" dirty="0">
                <a:solidFill>
                  <a:schemeClr val="bg1"/>
                </a:solidFill>
              </a:rPr>
              <a:t> where will rules rather than </a:t>
            </a:r>
            <a:r>
              <a:rPr lang="en-US" sz="2000" i="1" dirty="0">
                <a:solidFill>
                  <a:schemeClr val="bg1"/>
                </a:solidFill>
              </a:rPr>
              <a:t>lex</a:t>
            </a:r>
            <a:r>
              <a:rPr lang="en-US" sz="2000" dirty="0">
                <a:solidFill>
                  <a:schemeClr val="bg1"/>
                </a:solidFill>
              </a:rPr>
              <a:t>. Since he is the vicar of God, </a:t>
            </a:r>
            <a:r>
              <a:rPr lang="en-US" sz="2000" dirty="0" smtClean="0">
                <a:solidFill>
                  <a:schemeClr val="bg1"/>
                </a:solidFill>
              </a:rPr>
              <a:t>there </a:t>
            </a:r>
            <a:r>
              <a:rPr lang="en-US" sz="2000" dirty="0">
                <a:solidFill>
                  <a:schemeClr val="bg1"/>
                </a:solidFill>
              </a:rPr>
              <a:t>ought to be no one in his kingdom who surpasses him in the doing of justice, but he ought to be the last, or almost so, to receive it, when he is plaintiff. If it is asked of him, since no writ runs against him there will [only] be opportunity for a petition, that he correct and amend this act; if he does not, it is punishment enough for him that he await God’s vengeance. No one may presume to question his acts, much less contravene </a:t>
            </a:r>
            <a:r>
              <a:rPr lang="en-US" sz="2000" dirty="0" smtClean="0">
                <a:solidFill>
                  <a:schemeClr val="bg1"/>
                </a:solidFill>
              </a:rPr>
              <a:t>them.</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96966622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i="1" dirty="0" smtClean="0"/>
              <a:t>Bracton</a:t>
            </a:r>
            <a:r>
              <a:rPr lang="en-US" sz="2400" dirty="0" smtClean="0"/>
              <a:t> on kingship (cont’d)</a:t>
            </a:r>
            <a:endParaRPr lang="en-US" altLang="en-US" sz="2400" dirty="0"/>
          </a:p>
        </p:txBody>
      </p:sp>
      <p:sp>
        <p:nvSpPr>
          <p:cNvPr id="8" name="TextBox 7"/>
          <p:cNvSpPr txBox="1"/>
          <p:nvPr/>
        </p:nvSpPr>
        <p:spPr>
          <a:xfrm>
            <a:off x="457200" y="673769"/>
            <a:ext cx="8686800" cy="3862596"/>
          </a:xfrm>
          <a:prstGeom prst="rect">
            <a:avLst/>
          </a:prstGeom>
          <a:noFill/>
        </p:spPr>
        <p:txBody>
          <a:bodyPr wrap="square">
            <a:spAutoFit/>
          </a:bodyPr>
          <a:lstStyle/>
          <a:p>
            <a:pPr marL="342900" indent="-342900">
              <a:buFont typeface="Arial" panose="020B0604020202020204" pitchFamily="34" charset="0"/>
              <a:buChar char="•"/>
            </a:pPr>
            <a:endParaRPr lang="en-US" sz="500" dirty="0">
              <a:solidFill>
                <a:schemeClr val="bg1"/>
              </a:solidFill>
            </a:endParaRPr>
          </a:p>
          <a:p>
            <a:r>
              <a:rPr lang="en-US" sz="2000" dirty="0" smtClean="0">
                <a:solidFill>
                  <a:schemeClr val="bg1"/>
                </a:solidFill>
              </a:rPr>
              <a:t>&lt;</a:t>
            </a:r>
            <a:r>
              <a:rPr lang="en-US" sz="2000" dirty="0">
                <a:solidFill>
                  <a:schemeClr val="bg1"/>
                </a:solidFill>
              </a:rPr>
              <a:t>And that he ought to be under the law appears by the analogy of Jesus Christ, whose vicegerent on earth he is, for though many ways were open to Him for his ineffable redemption the human race, the true mercy of God chose this most powerful way to destroy the devil’s work, he would use not the power of force but the reason of justice. Thus he willed himself to be under the law that he might redeem those who live under it. [Cf. Gal. 4:5.] For He did not wish to use force but judgment. [Cf. Leo the Great in P.L. 54:196.] And in that same way the Blessed Mother of God, the Virgin Mary, Mother of our Lord</a:t>
            </a:r>
            <a:r>
              <a:rPr lang="en-US" sz="2000" dirty="0" smtClean="0">
                <a:solidFill>
                  <a:schemeClr val="bg1"/>
                </a:solidFill>
              </a:rPr>
              <a:t>, </a:t>
            </a:r>
            <a:r>
              <a:rPr lang="en-US" sz="2000" dirty="0">
                <a:solidFill>
                  <a:schemeClr val="bg1"/>
                </a:solidFill>
              </a:rPr>
              <a:t>who by an extraordinary privilege was above law, nevertheless, in order to show an example of humility, did not refuse to be subjected to established law. Let the king, therefore, do the same, lest his power remain unbridled</a:t>
            </a:r>
            <a:r>
              <a:rPr lang="en-US" sz="2000" dirty="0" smtClean="0">
                <a:solidFill>
                  <a:schemeClr val="bg1"/>
                </a:solidFill>
              </a:rPr>
              <a:t>.&gt;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84202266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i="1" dirty="0"/>
              <a:t>Bracton</a:t>
            </a:r>
            <a:r>
              <a:rPr lang="en-US" sz="2400" dirty="0"/>
              <a:t> on kingship (cont’d)</a:t>
            </a:r>
            <a:endParaRPr lang="en-US" altLang="en-US" sz="2400" dirty="0"/>
          </a:p>
        </p:txBody>
      </p:sp>
      <p:sp>
        <p:nvSpPr>
          <p:cNvPr id="8" name="TextBox 7"/>
          <p:cNvSpPr txBox="1"/>
          <p:nvPr/>
        </p:nvSpPr>
        <p:spPr>
          <a:xfrm>
            <a:off x="457200" y="673769"/>
            <a:ext cx="8686800" cy="6093976"/>
          </a:xfrm>
          <a:prstGeom prst="rect">
            <a:avLst/>
          </a:prstGeom>
          <a:noFill/>
        </p:spPr>
        <p:txBody>
          <a:bodyPr wrap="square">
            <a:spAutoFit/>
          </a:bodyPr>
          <a:lstStyle/>
          <a:p>
            <a:endParaRPr lang="en-US" sz="1000" dirty="0">
              <a:solidFill>
                <a:schemeClr val="bg1"/>
              </a:solidFill>
            </a:endParaRPr>
          </a:p>
          <a:p>
            <a:pPr marL="342900" indent="-342900">
              <a:buFont typeface="Arial" panose="020B0604020202020204" pitchFamily="34" charset="0"/>
              <a:buChar char="•"/>
            </a:pPr>
            <a:r>
              <a:rPr lang="en-US" sz="2000" dirty="0">
                <a:solidFill>
                  <a:schemeClr val="bg1"/>
                </a:solidFill>
              </a:rPr>
              <a:t>For at his coronation the king must swear, having taken an oath in the name of Jesus </a:t>
            </a:r>
            <a:r>
              <a:rPr lang="en-US" sz="2000" dirty="0" smtClean="0">
                <a:solidFill>
                  <a:schemeClr val="bg1"/>
                </a:solidFill>
              </a:rPr>
              <a:t>Christ . . . he </a:t>
            </a:r>
            <a:r>
              <a:rPr lang="en-US" sz="2000" dirty="0">
                <a:solidFill>
                  <a:schemeClr val="bg1"/>
                </a:solidFill>
              </a:rPr>
              <a:t>do justice to </a:t>
            </a:r>
            <a:r>
              <a:rPr lang="en-US" sz="2000" dirty="0" smtClean="0">
                <a:solidFill>
                  <a:schemeClr val="bg1"/>
                </a:solidFill>
              </a:rPr>
              <a:t>all men. . . . For </a:t>
            </a:r>
            <a:r>
              <a:rPr lang="en-US" sz="2000" dirty="0">
                <a:solidFill>
                  <a:schemeClr val="bg1"/>
                </a:solidFill>
              </a:rPr>
              <a:t>the king, since he is the minister and vicar of God on earth, can do nothing save what he can do </a:t>
            </a:r>
            <a:r>
              <a:rPr lang="en-US" sz="2000" i="1" dirty="0">
                <a:solidFill>
                  <a:schemeClr val="bg1"/>
                </a:solidFill>
              </a:rPr>
              <a:t>de </a:t>
            </a:r>
            <a:r>
              <a:rPr lang="en-US" sz="2000" i="1" dirty="0" smtClean="0">
                <a:solidFill>
                  <a:schemeClr val="bg1"/>
                </a:solidFill>
              </a:rPr>
              <a:t>jure. . . .</a:t>
            </a:r>
            <a:r>
              <a:rPr lang="en-US" sz="2000" dirty="0" smtClean="0">
                <a:solidFill>
                  <a:schemeClr val="bg1"/>
                </a:solidFill>
              </a:rPr>
              <a:t> His </a:t>
            </a:r>
            <a:r>
              <a:rPr lang="en-US" sz="2000" dirty="0">
                <a:solidFill>
                  <a:schemeClr val="bg1"/>
                </a:solidFill>
              </a:rPr>
              <a:t>power is that of </a:t>
            </a:r>
            <a:r>
              <a:rPr lang="en-US" sz="2000" i="1" dirty="0">
                <a:solidFill>
                  <a:schemeClr val="bg1"/>
                </a:solidFill>
              </a:rPr>
              <a:t>jus</a:t>
            </a:r>
            <a:r>
              <a:rPr lang="en-US" sz="2000" dirty="0">
                <a:solidFill>
                  <a:schemeClr val="bg1"/>
                </a:solidFill>
              </a:rPr>
              <a:t>, not </a:t>
            </a:r>
            <a:r>
              <a:rPr lang="en-US" sz="2000" i="1" dirty="0">
                <a:solidFill>
                  <a:schemeClr val="bg1"/>
                </a:solidFill>
              </a:rPr>
              <a:t>injuria</a:t>
            </a:r>
            <a:r>
              <a:rPr lang="en-US" sz="2000" dirty="0">
                <a:solidFill>
                  <a:schemeClr val="bg1"/>
                </a:solidFill>
              </a:rPr>
              <a:t> </a:t>
            </a:r>
            <a:r>
              <a:rPr lang="en-US" sz="2000" dirty="0" smtClean="0">
                <a:solidFill>
                  <a:schemeClr val="bg1"/>
                </a:solidFill>
              </a:rPr>
              <a:t>. . . </a:t>
            </a:r>
            <a:r>
              <a:rPr lang="en-US" sz="2000" dirty="0">
                <a:solidFill>
                  <a:schemeClr val="bg1"/>
                </a:solidFill>
              </a:rPr>
              <a:t>as vicar and minister of God on earth, for that power only is from </a:t>
            </a:r>
            <a:r>
              <a:rPr lang="en-US" sz="2000" dirty="0" smtClean="0">
                <a:solidFill>
                  <a:schemeClr val="bg1"/>
                </a:solidFill>
              </a:rPr>
              <a:t>God . . . whose </a:t>
            </a:r>
            <a:r>
              <a:rPr lang="en-US" sz="2000" dirty="0">
                <a:solidFill>
                  <a:schemeClr val="bg1"/>
                </a:solidFill>
              </a:rPr>
              <a:t>work he performs. Therefore, as long as he does justice he is the vicar of the Eternal King, but the devil’s minster when he deviates into injustice. For he is called </a:t>
            </a:r>
            <a:r>
              <a:rPr lang="en-US" sz="2000" i="1" dirty="0">
                <a:solidFill>
                  <a:schemeClr val="bg1"/>
                </a:solidFill>
              </a:rPr>
              <a:t>rex</a:t>
            </a:r>
            <a:r>
              <a:rPr lang="en-US" sz="2000" dirty="0">
                <a:solidFill>
                  <a:schemeClr val="bg1"/>
                </a:solidFill>
              </a:rPr>
              <a:t> not from reigning but from ruling well, since he is a king as long as he rules well but a tyrant when he oppresses by violent domination the people entrusted to his care. [John of Salisbury, </a:t>
            </a:r>
            <a:r>
              <a:rPr lang="en-US" sz="2000" i="1" dirty="0">
                <a:solidFill>
                  <a:schemeClr val="bg1"/>
                </a:solidFill>
              </a:rPr>
              <a:t>Policraticus</a:t>
            </a:r>
            <a:r>
              <a:rPr lang="en-US" sz="2000" dirty="0">
                <a:solidFill>
                  <a:schemeClr val="bg1"/>
                </a:solidFill>
              </a:rPr>
              <a:t>, 8.17] Let him, therefore, temper his power by law, which is the bridle of power, that he may live according to the laws, for the law of mankind has decreed that his own laws bind the lawgiver, [D.2.2; D.2.2.1] and elsewhere in the same source, it is a saying worthy of the majesty of a ruler that the prince acknowledge himself bound by the laws. [C.1.14.4] Nothing is more fitting to the sovereign than to live by the laws, [C.6.23.3] nor is there any greater sovereignty than to govern according to law, [C.1.14.4] and he ought properly to yield to the law what the law has bestowed upon him, for the law makes him king.</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37933550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i="1" dirty="0"/>
              <a:t>Bracton</a:t>
            </a:r>
            <a:r>
              <a:rPr lang="en-US" sz="2400" dirty="0"/>
              <a:t> on kingship (cont’d)</a:t>
            </a:r>
            <a:endParaRPr lang="en-US" altLang="en-US" sz="2400" dirty="0"/>
          </a:p>
        </p:txBody>
      </p:sp>
      <p:sp>
        <p:nvSpPr>
          <p:cNvPr id="8" name="TextBox 7"/>
          <p:cNvSpPr txBox="1"/>
          <p:nvPr/>
        </p:nvSpPr>
        <p:spPr>
          <a:xfrm>
            <a:off x="457200" y="673769"/>
            <a:ext cx="8686800" cy="2708434"/>
          </a:xfrm>
          <a:prstGeom prst="rect">
            <a:avLst/>
          </a:prstGeom>
          <a:noFill/>
        </p:spPr>
        <p:txBody>
          <a:bodyPr wrap="square">
            <a:spAutoFit/>
          </a:bodyPr>
          <a:lstStyle/>
          <a:p>
            <a:endParaRPr lang="en-US" sz="1000" dirty="0">
              <a:solidFill>
                <a:schemeClr val="bg1"/>
              </a:solidFill>
            </a:endParaRPr>
          </a:p>
          <a:p>
            <a:pPr marL="342900" indent="-342900">
              <a:buFont typeface="Arial" panose="020B0604020202020204" pitchFamily="34" charset="0"/>
              <a:buChar char="•"/>
            </a:pPr>
            <a:r>
              <a:rPr lang="en-US" sz="2000" dirty="0" smtClean="0">
                <a:solidFill>
                  <a:schemeClr val="bg1"/>
                </a:solidFill>
              </a:rPr>
              <a:t>&lt;[D&gt;espite </a:t>
            </a:r>
            <a:r>
              <a:rPr lang="en-US" sz="2000" dirty="0">
                <a:solidFill>
                  <a:schemeClr val="bg1"/>
                </a:solidFill>
              </a:rPr>
              <a:t>the statement that the will of the prince has the force of law, [I.1.2.6; D.1.4.1pr] because there follows at the end of the </a:t>
            </a:r>
            <a:r>
              <a:rPr lang="en-US" sz="2000" i="1" dirty="0">
                <a:solidFill>
                  <a:schemeClr val="bg1"/>
                </a:solidFill>
              </a:rPr>
              <a:t>lex</a:t>
            </a:r>
            <a:r>
              <a:rPr lang="en-US" sz="2000" dirty="0">
                <a:solidFill>
                  <a:schemeClr val="bg1"/>
                </a:solidFill>
              </a:rPr>
              <a:t> the words ‘since by the </a:t>
            </a:r>
            <a:r>
              <a:rPr lang="en-US" sz="2000" i="1" dirty="0">
                <a:solidFill>
                  <a:schemeClr val="bg1"/>
                </a:solidFill>
              </a:rPr>
              <a:t>lex regia</a:t>
            </a:r>
            <a:r>
              <a:rPr lang="en-US" sz="2000" dirty="0">
                <a:solidFill>
                  <a:schemeClr val="bg1"/>
                </a:solidFill>
              </a:rPr>
              <a:t>, which was made with respect to his sovereignty’; nor is that anything rashly put forward of his own will, [I.1.2.6, gloss on </a:t>
            </a:r>
            <a:r>
              <a:rPr lang="en-US" sz="2000" i="1" dirty="0">
                <a:solidFill>
                  <a:schemeClr val="bg1"/>
                </a:solidFill>
              </a:rPr>
              <a:t>placuit</a:t>
            </a:r>
            <a:r>
              <a:rPr lang="en-US" sz="2000" dirty="0">
                <a:solidFill>
                  <a:schemeClr val="bg1"/>
                </a:solidFill>
              </a:rPr>
              <a:t> “not every word of a judge is a sentence just like not every word of the prince is law.”] what has been rightly decided with the counsel of his magnates, deliberation and consultation having been had thereon, the king giving it </a:t>
            </a:r>
            <a:r>
              <a:rPr lang="en-US" sz="2000" i="1" dirty="0">
                <a:solidFill>
                  <a:schemeClr val="bg1"/>
                </a:solidFill>
              </a:rPr>
              <a:t>auctoritas</a:t>
            </a:r>
            <a:r>
              <a:rPr lang="en-US" sz="2000" dirty="0" smtClean="0">
                <a:solidFill>
                  <a:schemeClr val="bg1"/>
                </a:solidFill>
              </a:rPr>
              <a:t>.&gt;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7995294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199" y="0"/>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The emperor and the </a:t>
            </a:r>
            <a:r>
              <a:rPr lang="en-US" sz="2400" dirty="0" smtClean="0"/>
              <a:t>horse (cont’d)</a:t>
            </a:r>
            <a:endParaRPr lang="en-US" altLang="en-US" sz="2400" i="1" dirty="0"/>
          </a:p>
        </p:txBody>
      </p:sp>
      <p:sp>
        <p:nvSpPr>
          <p:cNvPr id="8" name="TextBox 7"/>
          <p:cNvSpPr txBox="1"/>
          <p:nvPr/>
        </p:nvSpPr>
        <p:spPr>
          <a:xfrm>
            <a:off x="329583" y="5691927"/>
            <a:ext cx="8686800" cy="338554"/>
          </a:xfrm>
          <a:prstGeom prst="rect">
            <a:avLst/>
          </a:prstGeom>
          <a:noFill/>
        </p:spPr>
        <p:txBody>
          <a:bodyPr wrap="square">
            <a:spAutoFit/>
          </a:bodyPr>
          <a:lstStyle/>
          <a:p>
            <a:pPr>
              <a:defRPr/>
            </a:pPr>
            <a:r>
              <a:rPr lang="en-US" sz="16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457198" y="645502"/>
            <a:ext cx="8686801" cy="5324535"/>
          </a:xfrm>
          <a:prstGeom prst="rect">
            <a:avLst/>
          </a:prstGeom>
        </p:spPr>
        <p:txBody>
          <a:bodyPr wrap="square">
            <a:spAutoFit/>
          </a:bodyPr>
          <a:lstStyle/>
          <a:p>
            <a:pPr marL="342900" indent="-342900">
              <a:buFont typeface="Arial" panose="020B0604020202020204" pitchFamily="34" charset="0"/>
              <a:buChar char="•"/>
            </a:pPr>
            <a:r>
              <a:rPr lang="en-US" sz="2000" dirty="0" smtClean="0">
                <a:solidFill>
                  <a:schemeClr val="bg1"/>
                </a:solidFill>
              </a:rPr>
              <a:t> [</a:t>
            </a:r>
            <a:r>
              <a:rPr lang="en-US" sz="2000" dirty="0">
                <a:solidFill>
                  <a:schemeClr val="bg1"/>
                </a:solidFill>
              </a:rPr>
              <a:t>2a] D.14.2.9—where the phrase </a:t>
            </a:r>
            <a:r>
              <a:rPr lang="en-US" sz="2000" i="1" dirty="0">
                <a:solidFill>
                  <a:schemeClr val="bg1"/>
                </a:solidFill>
              </a:rPr>
              <a:t>dominus mundi</a:t>
            </a:r>
            <a:r>
              <a:rPr lang="en-US" sz="2000" dirty="0">
                <a:solidFill>
                  <a:schemeClr val="bg1"/>
                </a:solidFill>
              </a:rPr>
              <a:t> comes from</a:t>
            </a:r>
          </a:p>
          <a:p>
            <a:endParaRPr lang="en-US" sz="1000" dirty="0" smtClean="0">
              <a:solidFill>
                <a:schemeClr val="bg1"/>
              </a:solidFill>
            </a:endParaRPr>
          </a:p>
          <a:p>
            <a:r>
              <a:rPr lang="en-US" sz="2000" dirty="0" smtClean="0">
                <a:solidFill>
                  <a:schemeClr val="bg1"/>
                </a:solidFill>
              </a:rPr>
              <a:t>Volusius </a:t>
            </a:r>
            <a:r>
              <a:rPr lang="en-US" sz="2000" dirty="0">
                <a:solidFill>
                  <a:schemeClr val="bg1"/>
                </a:solidFill>
              </a:rPr>
              <a:t>Maeianus, From the Rhodian law. Petition of Eudaemon of Nicomedia to the Emperor Antoninus: “Antoninus, King and Lord, we were shipwrecked in Icaria and robbed by the people of the Cyclades.” Antoninus replied to Eudaemon: “I am master of the world [</a:t>
            </a:r>
            <a:r>
              <a:rPr lang="en-US" sz="2000" i="1" dirty="0">
                <a:solidFill>
                  <a:schemeClr val="bg1"/>
                </a:solidFill>
              </a:rPr>
              <a:t>tou kosmou kyrios</a:t>
            </a:r>
            <a:r>
              <a:rPr lang="en-US" sz="2000" dirty="0">
                <a:solidFill>
                  <a:schemeClr val="bg1"/>
                </a:solidFill>
              </a:rPr>
              <a:t>, </a:t>
            </a:r>
            <a:r>
              <a:rPr lang="en-US" sz="2000" i="1" dirty="0">
                <a:solidFill>
                  <a:schemeClr val="bg1"/>
                </a:solidFill>
              </a:rPr>
              <a:t>dominus mundi</a:t>
            </a:r>
            <a:r>
              <a:rPr lang="en-US" sz="2000" dirty="0">
                <a:solidFill>
                  <a:schemeClr val="bg1"/>
                </a:solidFill>
              </a:rPr>
              <a:t> in the translation that Accursius was using], but the law of the sea must be judged by the sea law of the Rhodians where our own law does not conflict with it.” Augustus, now deified, decided likewise.</a:t>
            </a:r>
          </a:p>
          <a:p>
            <a:endParaRPr lang="en-US" sz="1000" dirty="0" smtClean="0">
              <a:solidFill>
                <a:schemeClr val="bg1"/>
              </a:solidFill>
            </a:endParaRPr>
          </a:p>
          <a:p>
            <a:pPr marL="342900" indent="-342900">
              <a:buFont typeface="Arial" panose="020B0604020202020204" pitchFamily="34" charset="0"/>
              <a:buChar char="•"/>
            </a:pPr>
            <a:r>
              <a:rPr lang="en-US" sz="2000" dirty="0" smtClean="0">
                <a:solidFill>
                  <a:schemeClr val="bg1"/>
                </a:solidFill>
              </a:rPr>
              <a:t>[2b] </a:t>
            </a:r>
            <a:r>
              <a:rPr lang="en-US" sz="2000" dirty="0">
                <a:solidFill>
                  <a:schemeClr val="bg1"/>
                </a:solidFill>
              </a:rPr>
              <a:t>Accursius on D.14.2.9</a:t>
            </a:r>
            <a:r>
              <a:rPr lang="en-US" sz="2000" dirty="0" smtClean="0">
                <a:solidFill>
                  <a:schemeClr val="bg1"/>
                </a:solidFill>
              </a:rPr>
              <a:t> </a:t>
            </a:r>
            <a:r>
              <a:rPr lang="en-US" sz="2000" dirty="0">
                <a:solidFill>
                  <a:schemeClr val="bg1"/>
                </a:solidFill>
              </a:rPr>
              <a:t>v. </a:t>
            </a:r>
            <a:r>
              <a:rPr lang="en-US" sz="2000" i="1" dirty="0" smtClean="0">
                <a:solidFill>
                  <a:schemeClr val="bg1"/>
                </a:solidFill>
              </a:rPr>
              <a:t>must be judged</a:t>
            </a:r>
            <a:endParaRPr lang="en-US" sz="2000" i="1" dirty="0">
              <a:solidFill>
                <a:schemeClr val="bg1"/>
              </a:solidFill>
            </a:endParaRPr>
          </a:p>
          <a:p>
            <a:endParaRPr lang="en-US" sz="1000" i="1" dirty="0" smtClean="0">
              <a:solidFill>
                <a:schemeClr val="bg1"/>
              </a:solidFill>
            </a:endParaRPr>
          </a:p>
          <a:p>
            <a:r>
              <a:rPr lang="en-US" sz="2000" i="1" dirty="0" smtClean="0">
                <a:solidFill>
                  <a:schemeClr val="bg1"/>
                </a:solidFill>
              </a:rPr>
              <a:t>Must </a:t>
            </a:r>
            <a:r>
              <a:rPr lang="en-US" sz="2000" i="1" dirty="0">
                <a:solidFill>
                  <a:schemeClr val="bg1"/>
                </a:solidFill>
              </a:rPr>
              <a:t>be judged</a:t>
            </a:r>
            <a:r>
              <a:rPr lang="en-US" sz="2000" dirty="0">
                <a:solidFill>
                  <a:schemeClr val="bg1"/>
                </a:solidFill>
              </a:rPr>
              <a:t>. That is, it is to be observed in judgments in such a way that no law can be cited in opposition to the custom of seafarers, as some say </a:t>
            </a:r>
            <a:r>
              <a:rPr lang="en-US" sz="2000" dirty="0" smtClean="0">
                <a:solidFill>
                  <a:schemeClr val="bg1"/>
                </a:solidFill>
              </a:rPr>
              <a:t>. . . </a:t>
            </a:r>
            <a:r>
              <a:rPr lang="en-US" sz="2000" dirty="0">
                <a:solidFill>
                  <a:schemeClr val="bg1"/>
                </a:solidFill>
              </a:rPr>
              <a:t>but badly. You however say that the aforesaid law is to be followed, that is the sea-law and their custom, only in those things in which it does not contradict our law, for the goods of those shipwrecked are to be restored to them, as [D.14.2.8; D.47.9.12].</a:t>
            </a:r>
          </a:p>
        </p:txBody>
      </p:sp>
    </p:spTree>
    <p:extLst>
      <p:ext uri="{BB962C8B-B14F-4D97-AF65-F5344CB8AC3E}">
        <p14:creationId xmlns:p14="http://schemas.microsoft.com/office/powerpoint/2010/main" val="22633090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The emperor and the horse (cont’d)</a:t>
            </a:r>
            <a:endParaRPr lang="en-US" altLang="en-US" sz="2400" i="1" dirty="0"/>
          </a:p>
        </p:txBody>
      </p:sp>
      <p:sp>
        <p:nvSpPr>
          <p:cNvPr id="8" name="TextBox 7"/>
          <p:cNvSpPr txBox="1"/>
          <p:nvPr/>
        </p:nvSpPr>
        <p:spPr>
          <a:xfrm>
            <a:off x="457200" y="673769"/>
            <a:ext cx="8686800" cy="3631763"/>
          </a:xfrm>
          <a:prstGeom prst="rect">
            <a:avLst/>
          </a:prstGeom>
          <a:noFill/>
        </p:spPr>
        <p:txBody>
          <a:bodyPr wrap="square">
            <a:spAutoFit/>
          </a:bodyPr>
          <a:lstStyle/>
          <a:p>
            <a:pPr marL="342900" indent="-342900">
              <a:buFont typeface="Arial" panose="020B0604020202020204" pitchFamily="34" charset="0"/>
              <a:buChar char="•"/>
            </a:pPr>
            <a:r>
              <a:rPr lang="en-US" sz="2000" dirty="0" smtClean="0">
                <a:solidFill>
                  <a:schemeClr val="bg1"/>
                </a:solidFill>
              </a:rPr>
              <a:t>[3a] </a:t>
            </a:r>
            <a:r>
              <a:rPr lang="en-US" sz="2000" dirty="0">
                <a:solidFill>
                  <a:schemeClr val="bg1"/>
                </a:solidFill>
              </a:rPr>
              <a:t>C.7.37.3—the startling proposition </a:t>
            </a:r>
            <a:r>
              <a:rPr lang="en-US" sz="2000" dirty="0" smtClean="0">
                <a:solidFill>
                  <a:schemeClr val="bg1"/>
                </a:solidFill>
              </a:rPr>
              <a:t>that </a:t>
            </a:r>
            <a:r>
              <a:rPr lang="en-US" sz="2000" dirty="0">
                <a:solidFill>
                  <a:schemeClr val="bg1"/>
                </a:solidFill>
              </a:rPr>
              <a:t>everything </a:t>
            </a:r>
            <a:r>
              <a:rPr lang="en-US" sz="2000" dirty="0" smtClean="0">
                <a:solidFill>
                  <a:schemeClr val="bg1"/>
                </a:solidFill>
              </a:rPr>
              <a:t>is understood to belong </a:t>
            </a:r>
            <a:r>
              <a:rPr lang="en-US" sz="2000" dirty="0">
                <a:solidFill>
                  <a:schemeClr val="bg1"/>
                </a:solidFill>
              </a:rPr>
              <a:t>to the </a:t>
            </a:r>
            <a:r>
              <a:rPr lang="en-US" sz="2000" dirty="0" smtClean="0">
                <a:solidFill>
                  <a:schemeClr val="bg1"/>
                </a:solidFill>
              </a:rPr>
              <a:t>emperor</a:t>
            </a:r>
          </a:p>
          <a:p>
            <a:pPr marL="342900" indent="-342900">
              <a:buFont typeface="Arial" panose="020B0604020202020204" pitchFamily="34" charset="0"/>
              <a:buChar char="•"/>
            </a:pPr>
            <a:endParaRPr lang="en-US" sz="1000" dirty="0">
              <a:solidFill>
                <a:schemeClr val="bg1"/>
              </a:solidFill>
            </a:endParaRPr>
          </a:p>
          <a:p>
            <a:r>
              <a:rPr lang="en-US" sz="2000" dirty="0" smtClean="0">
                <a:solidFill>
                  <a:schemeClr val="bg1"/>
                </a:solidFill>
              </a:rPr>
              <a:t>. . . for </a:t>
            </a:r>
            <a:r>
              <a:rPr lang="en-US" sz="2000" dirty="0">
                <a:solidFill>
                  <a:schemeClr val="bg1"/>
                </a:solidFill>
              </a:rPr>
              <a:t>why should such a difference be established when everything is understood to belong to the prince, whether what is alienated is derived from his private property, or from that belonging to the treasury</a:t>
            </a:r>
            <a:r>
              <a:rPr lang="en-US" sz="2000" dirty="0" smtClean="0">
                <a:solidFill>
                  <a:schemeClr val="bg1"/>
                </a:solidFill>
              </a:rPr>
              <a:t>?</a:t>
            </a:r>
          </a:p>
          <a:p>
            <a:endParaRPr lang="en-US" sz="1000" dirty="0">
              <a:solidFill>
                <a:schemeClr val="bg1"/>
              </a:solidFill>
            </a:endParaRPr>
          </a:p>
          <a:p>
            <a:pPr marL="342900" indent="-342900">
              <a:buFont typeface="Arial" panose="020B0604020202020204" pitchFamily="34" charset="0"/>
              <a:buChar char="•"/>
            </a:pPr>
            <a:r>
              <a:rPr lang="en-US" sz="2000" dirty="0" smtClean="0">
                <a:solidFill>
                  <a:schemeClr val="bg1"/>
                </a:solidFill>
              </a:rPr>
              <a:t>[3b] </a:t>
            </a:r>
            <a:r>
              <a:rPr lang="en-US" sz="2000" dirty="0">
                <a:solidFill>
                  <a:schemeClr val="bg1"/>
                </a:solidFill>
              </a:rPr>
              <a:t>Accursius on C.7.37.3 v. </a:t>
            </a:r>
            <a:r>
              <a:rPr lang="en-US" sz="2000" i="1" dirty="0">
                <a:solidFill>
                  <a:schemeClr val="bg1"/>
                </a:solidFill>
              </a:rPr>
              <a:t>everything to the prince</a:t>
            </a:r>
          </a:p>
          <a:p>
            <a:pPr marL="342900" indent="-342900">
              <a:buFont typeface="Arial" panose="020B0604020202020204" pitchFamily="34" charset="0"/>
              <a:buChar char="•"/>
            </a:pPr>
            <a:endParaRPr lang="en-US" sz="1000" dirty="0">
              <a:solidFill>
                <a:schemeClr val="bg1"/>
              </a:solidFill>
            </a:endParaRPr>
          </a:p>
          <a:p>
            <a:r>
              <a:rPr lang="en-US" sz="2000" i="1" dirty="0">
                <a:solidFill>
                  <a:schemeClr val="bg1"/>
                </a:solidFill>
              </a:rPr>
              <a:t>Everything to the prince</a:t>
            </a:r>
            <a:r>
              <a:rPr lang="en-US" sz="2000" dirty="0" smtClean="0">
                <a:solidFill>
                  <a:schemeClr val="bg1"/>
                </a:solidFill>
              </a:rPr>
              <a:t>. . </a:t>
            </a:r>
            <a:r>
              <a:rPr lang="en-US" sz="2000" dirty="0">
                <a:solidFill>
                  <a:schemeClr val="bg1"/>
                </a:solidFill>
              </a:rPr>
              <a:t>. . And explain it this way: so far as protection and jurisdiction (</a:t>
            </a:r>
            <a:r>
              <a:rPr lang="en-US" sz="2000" i="1" dirty="0" smtClean="0">
                <a:solidFill>
                  <a:schemeClr val="bg1"/>
                </a:solidFill>
              </a:rPr>
              <a:t>protectio</a:t>
            </a:r>
            <a:r>
              <a:rPr lang="en-US" sz="2000" dirty="0" smtClean="0">
                <a:solidFill>
                  <a:schemeClr val="bg1"/>
                </a:solidFill>
              </a:rPr>
              <a:t> </a:t>
            </a:r>
            <a:r>
              <a:rPr lang="en-US" sz="2000" dirty="0">
                <a:solidFill>
                  <a:schemeClr val="bg1"/>
                </a:solidFill>
              </a:rPr>
              <a:t>and </a:t>
            </a:r>
            <a:r>
              <a:rPr lang="en-US" sz="2000" i="1" dirty="0">
                <a:solidFill>
                  <a:schemeClr val="bg1"/>
                </a:solidFill>
              </a:rPr>
              <a:t>iurisdictio</a:t>
            </a:r>
            <a:r>
              <a:rPr lang="en-US" sz="2000" dirty="0">
                <a:solidFill>
                  <a:schemeClr val="bg1"/>
                </a:solidFill>
              </a:rPr>
              <a:t>) [are concerned everything is the prince’s]. . . . Whence my book does not belong to the prince, but direct action for vindication is given to me not to the prince. Accursius</a:t>
            </a:r>
            <a:r>
              <a:rPr lang="en-US" sz="2000" dirty="0" smtClean="0">
                <a:solidFill>
                  <a:schemeClr val="bg1"/>
                </a:solidFill>
              </a:rPr>
              <a:t>.</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729111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The emperor and the horse (cont’d)</a:t>
            </a:r>
            <a:endParaRPr lang="en-US" altLang="en-US" sz="2400" i="1" dirty="0"/>
          </a:p>
        </p:txBody>
      </p:sp>
      <p:sp>
        <p:nvSpPr>
          <p:cNvPr id="8" name="TextBox 7"/>
          <p:cNvSpPr txBox="1"/>
          <p:nvPr/>
        </p:nvSpPr>
        <p:spPr>
          <a:xfrm>
            <a:off x="457200" y="673769"/>
            <a:ext cx="8686800" cy="3323987"/>
          </a:xfrm>
          <a:prstGeom prst="rect">
            <a:avLst/>
          </a:prstGeom>
          <a:noFill/>
        </p:spPr>
        <p:txBody>
          <a:bodyPr wrap="square">
            <a:spAutoFit/>
          </a:bodyPr>
          <a:lstStyle/>
          <a:p>
            <a:pPr marL="342900" indent="-342900">
              <a:buFont typeface="Arial" panose="020B0604020202020204" pitchFamily="34" charset="0"/>
              <a:buChar char="•"/>
            </a:pPr>
            <a:r>
              <a:rPr lang="en-US" sz="2000" dirty="0" smtClean="0">
                <a:solidFill>
                  <a:schemeClr val="bg1"/>
                </a:solidFill>
              </a:rPr>
              <a:t>[3c] </a:t>
            </a:r>
            <a:r>
              <a:rPr lang="en-US" sz="2000" dirty="0">
                <a:solidFill>
                  <a:schemeClr val="bg1"/>
                </a:solidFill>
              </a:rPr>
              <a:t>Odofredus on </a:t>
            </a:r>
            <a:r>
              <a:rPr lang="en-US" sz="2000" dirty="0" smtClean="0">
                <a:solidFill>
                  <a:schemeClr val="bg1"/>
                </a:solidFill>
              </a:rPr>
              <a:t>C.7.37.3 v. </a:t>
            </a:r>
            <a:r>
              <a:rPr lang="en-US" sz="2000" i="1" dirty="0" smtClean="0">
                <a:solidFill>
                  <a:schemeClr val="bg1"/>
                </a:solidFill>
              </a:rPr>
              <a:t>everything </a:t>
            </a:r>
            <a:r>
              <a:rPr lang="en-US" sz="2000" i="1" dirty="0">
                <a:solidFill>
                  <a:schemeClr val="bg1"/>
                </a:solidFill>
              </a:rPr>
              <a:t>to the prince</a:t>
            </a:r>
            <a:r>
              <a:rPr lang="en-US" sz="2000" dirty="0">
                <a:solidFill>
                  <a:schemeClr val="bg1"/>
                </a:solidFill>
              </a:rPr>
              <a:t>. </a:t>
            </a:r>
          </a:p>
          <a:p>
            <a:endParaRPr lang="en-US" sz="1000" dirty="0">
              <a:solidFill>
                <a:schemeClr val="bg1"/>
              </a:solidFill>
            </a:endParaRPr>
          </a:p>
          <a:p>
            <a:r>
              <a:rPr lang="en-US" sz="2000" i="1" dirty="0">
                <a:solidFill>
                  <a:schemeClr val="bg1"/>
                </a:solidFill>
              </a:rPr>
              <a:t>Everything to the prince</a:t>
            </a:r>
            <a:r>
              <a:rPr lang="en-US" sz="2000" dirty="0">
                <a:solidFill>
                  <a:schemeClr val="bg1"/>
                </a:solidFill>
              </a:rPr>
              <a:t>. </a:t>
            </a:r>
            <a:r>
              <a:rPr lang="en-US" sz="2000" dirty="0" smtClean="0">
                <a:solidFill>
                  <a:schemeClr val="bg1"/>
                </a:solidFill>
              </a:rPr>
              <a:t>. . . But </a:t>
            </a:r>
            <a:r>
              <a:rPr lang="en-US" sz="2000" dirty="0">
                <a:solidFill>
                  <a:schemeClr val="bg1"/>
                </a:solidFill>
              </a:rPr>
              <a:t>we say to the contrary, because since someone has an action to vindicate his thing, as [C.3.29.9], therefore the emperor does not have the action to vindicate, because two people cannot be completely [</a:t>
            </a:r>
            <a:r>
              <a:rPr lang="en-US" sz="2000" i="1" dirty="0">
                <a:solidFill>
                  <a:schemeClr val="bg1"/>
                </a:solidFill>
              </a:rPr>
              <a:t>in solidum</a:t>
            </a:r>
            <a:r>
              <a:rPr lang="en-US" sz="2000" dirty="0">
                <a:solidFill>
                  <a:schemeClr val="bg1"/>
                </a:solidFill>
              </a:rPr>
              <a:t>] the owner of one thing [D.13.6.5.15 (a famous text denying the possibility of two ownership interests in one thing; co-owners, properly speaking, each own an “undivided share” (</a:t>
            </a:r>
            <a:r>
              <a:rPr lang="en-US" sz="2000" i="1" dirty="0">
                <a:solidFill>
                  <a:schemeClr val="bg1"/>
                </a:solidFill>
              </a:rPr>
              <a:t>pro indiviso</a:t>
            </a:r>
            <a:r>
              <a:rPr lang="en-US" sz="2000" dirty="0">
                <a:solidFill>
                  <a:schemeClr val="bg1"/>
                </a:solidFill>
              </a:rPr>
              <a:t>)]. And Sir Bulgarus understood what is said here “all to the prince” to apply to protection or </a:t>
            </a:r>
            <a:r>
              <a:rPr lang="en-US" sz="2000" dirty="0" smtClean="0">
                <a:solidFill>
                  <a:schemeClr val="bg1"/>
                </a:solidFill>
              </a:rPr>
              <a:t>jurisdiction, </a:t>
            </a:r>
            <a:r>
              <a:rPr lang="en-US" sz="2000" dirty="0">
                <a:solidFill>
                  <a:schemeClr val="bg1"/>
                </a:solidFill>
              </a:rPr>
              <a:t>or, more truly, things belonging to the treasury and things belonging to his patrimony.</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9107945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The emperor and the horse (cont’d)</a:t>
            </a:r>
            <a:endParaRPr lang="en-US" altLang="en-US" sz="2400" i="1" dirty="0"/>
          </a:p>
        </p:txBody>
      </p:sp>
      <p:sp>
        <p:nvSpPr>
          <p:cNvPr id="8" name="TextBox 7"/>
          <p:cNvSpPr txBox="1"/>
          <p:nvPr/>
        </p:nvSpPr>
        <p:spPr>
          <a:xfrm>
            <a:off x="457200" y="673769"/>
            <a:ext cx="8686800" cy="3631763"/>
          </a:xfrm>
          <a:prstGeom prst="rect">
            <a:avLst/>
          </a:prstGeom>
          <a:noFill/>
        </p:spPr>
        <p:txBody>
          <a:bodyPr wrap="square">
            <a:spAutoFit/>
          </a:bodyPr>
          <a:lstStyle/>
          <a:p>
            <a:pPr marL="342900" indent="-342900">
              <a:buFont typeface="Arial" panose="020B0604020202020204" pitchFamily="34" charset="0"/>
              <a:buChar char="•"/>
            </a:pPr>
            <a:r>
              <a:rPr lang="en-US" sz="2000" dirty="0" smtClean="0">
                <a:solidFill>
                  <a:schemeClr val="bg1"/>
                </a:solidFill>
              </a:rPr>
              <a:t>[3d] </a:t>
            </a:r>
            <a:r>
              <a:rPr lang="en-US" sz="2000" dirty="0">
                <a:solidFill>
                  <a:schemeClr val="bg1"/>
                </a:solidFill>
              </a:rPr>
              <a:t>D.6.3.1.1—Accursius on </a:t>
            </a:r>
            <a:r>
              <a:rPr lang="en-US" sz="2000" i="1" dirty="0">
                <a:solidFill>
                  <a:schemeClr val="bg1"/>
                </a:solidFill>
              </a:rPr>
              <a:t>dominium directum</a:t>
            </a:r>
            <a:r>
              <a:rPr lang="en-US" sz="2000" dirty="0">
                <a:solidFill>
                  <a:schemeClr val="bg1"/>
                </a:solidFill>
              </a:rPr>
              <a:t> and </a:t>
            </a:r>
            <a:r>
              <a:rPr lang="en-US" sz="2000" i="1" dirty="0">
                <a:solidFill>
                  <a:schemeClr val="bg1"/>
                </a:solidFill>
              </a:rPr>
              <a:t>dominium utile</a:t>
            </a:r>
          </a:p>
          <a:p>
            <a:endParaRPr lang="en-US" sz="1000" dirty="0" smtClean="0">
              <a:solidFill>
                <a:schemeClr val="bg1"/>
              </a:solidFill>
            </a:endParaRPr>
          </a:p>
          <a:p>
            <a:r>
              <a:rPr lang="en-US" sz="2000" dirty="0" smtClean="0">
                <a:solidFill>
                  <a:schemeClr val="bg1"/>
                </a:solidFill>
              </a:rPr>
              <a:t>D.6.3.1.1</a:t>
            </a:r>
            <a:r>
              <a:rPr lang="en-US" sz="2000" dirty="0">
                <a:solidFill>
                  <a:schemeClr val="bg1"/>
                </a:solidFill>
              </a:rPr>
              <a:t>: Those who are leased land to enjoy in perpetuity by cities, although they are not made owners, nonetheless it is held that they have an </a:t>
            </a:r>
            <a:r>
              <a:rPr lang="en-US" sz="2000" dirty="0" smtClean="0">
                <a:solidFill>
                  <a:schemeClr val="bg1"/>
                </a:solidFill>
              </a:rPr>
              <a:t>action </a:t>
            </a:r>
            <a:r>
              <a:rPr lang="en-US" sz="2000" i="1" dirty="0">
                <a:solidFill>
                  <a:schemeClr val="bg1"/>
                </a:solidFill>
              </a:rPr>
              <a:t>in rem </a:t>
            </a:r>
            <a:r>
              <a:rPr lang="en-US" sz="2000" dirty="0">
                <a:solidFill>
                  <a:schemeClr val="bg1"/>
                </a:solidFill>
              </a:rPr>
              <a:t>against any possessor, but also against the cities themselves</a:t>
            </a:r>
            <a:r>
              <a:rPr lang="en-US" sz="2000" dirty="0" smtClean="0">
                <a:solidFill>
                  <a:schemeClr val="bg1"/>
                </a:solidFill>
              </a:rPr>
              <a:t>.</a:t>
            </a:r>
          </a:p>
          <a:p>
            <a:endParaRPr lang="en-US" sz="1000" dirty="0">
              <a:solidFill>
                <a:schemeClr val="bg1"/>
              </a:solidFill>
            </a:endParaRPr>
          </a:p>
          <a:p>
            <a:r>
              <a:rPr lang="en-US" sz="2000" dirty="0">
                <a:solidFill>
                  <a:schemeClr val="bg1"/>
                </a:solidFill>
              </a:rPr>
              <a:t>Accursius on </a:t>
            </a:r>
            <a:r>
              <a:rPr lang="en-US" sz="2000" i="1" dirty="0">
                <a:solidFill>
                  <a:schemeClr val="bg1"/>
                </a:solidFill>
              </a:rPr>
              <a:t>Owners</a:t>
            </a:r>
            <a:r>
              <a:rPr lang="en-US" sz="2000" dirty="0">
                <a:solidFill>
                  <a:schemeClr val="bg1"/>
                </a:solidFill>
              </a:rPr>
              <a:t>. That is to say, directly</a:t>
            </a:r>
            <a:r>
              <a:rPr lang="en-US" sz="2000" dirty="0" smtClean="0">
                <a:solidFill>
                  <a:schemeClr val="bg1"/>
                </a:solidFill>
              </a:rPr>
              <a:t>.</a:t>
            </a:r>
          </a:p>
          <a:p>
            <a:endParaRPr lang="en-US" sz="1000" dirty="0">
              <a:solidFill>
                <a:schemeClr val="bg1"/>
              </a:solidFill>
            </a:endParaRPr>
          </a:p>
          <a:p>
            <a:r>
              <a:rPr lang="en-US" sz="2000" dirty="0">
                <a:solidFill>
                  <a:schemeClr val="bg1"/>
                </a:solidFill>
              </a:rPr>
              <a:t>Accursius on </a:t>
            </a:r>
            <a:r>
              <a:rPr lang="en-US" sz="2000" i="1" dirty="0">
                <a:solidFill>
                  <a:schemeClr val="bg1"/>
                </a:solidFill>
              </a:rPr>
              <a:t>In rem</a:t>
            </a:r>
            <a:r>
              <a:rPr lang="en-US" sz="2000" dirty="0">
                <a:solidFill>
                  <a:schemeClr val="bg1"/>
                </a:solidFill>
              </a:rPr>
              <a:t>: An </a:t>
            </a:r>
            <a:r>
              <a:rPr lang="en-US" sz="2000" i="1" dirty="0">
                <a:solidFill>
                  <a:schemeClr val="bg1"/>
                </a:solidFill>
              </a:rPr>
              <a:t>actio utilis</a:t>
            </a:r>
            <a:r>
              <a:rPr lang="en-US" sz="2000" dirty="0">
                <a:solidFill>
                  <a:schemeClr val="bg1"/>
                </a:solidFill>
              </a:rPr>
              <a:t>, as in [citations omitted], and this action is discussed in [citation omitted]. And note according to Joh[annes Bassianus] that it doesn’t say here that he also has </a:t>
            </a:r>
            <a:r>
              <a:rPr lang="en-US" sz="2000" i="1" dirty="0">
                <a:solidFill>
                  <a:schemeClr val="bg1"/>
                </a:solidFill>
              </a:rPr>
              <a:t>dominium utile</a:t>
            </a:r>
            <a:r>
              <a:rPr lang="en-US" sz="2000" dirty="0">
                <a:solidFill>
                  <a:schemeClr val="bg1"/>
                </a:solidFill>
              </a:rPr>
              <a:t>, but that be said quite easily. Truly, the law does not call him heir or owner who has the </a:t>
            </a:r>
            <a:r>
              <a:rPr lang="en-US" sz="2000" i="1" dirty="0">
                <a:solidFill>
                  <a:schemeClr val="bg1"/>
                </a:solidFill>
              </a:rPr>
              <a:t>utiles actiones</a:t>
            </a:r>
            <a:r>
              <a:rPr lang="en-US" sz="2000" dirty="0">
                <a:solidFill>
                  <a:schemeClr val="bg1"/>
                </a:solidFill>
              </a:rPr>
              <a:t>. [Citation omitted.]</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736473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The problem of </a:t>
            </a:r>
            <a:r>
              <a:rPr lang="en-US" sz="2400" i="1" dirty="0" smtClean="0"/>
              <a:t>imperium</a:t>
            </a:r>
            <a:endParaRPr lang="en-US" altLang="en-US" sz="2400" i="1" dirty="0"/>
          </a:p>
        </p:txBody>
      </p:sp>
      <p:sp>
        <p:nvSpPr>
          <p:cNvPr id="8" name="TextBox 7"/>
          <p:cNvSpPr txBox="1"/>
          <p:nvPr/>
        </p:nvSpPr>
        <p:spPr>
          <a:xfrm>
            <a:off x="457200" y="673769"/>
            <a:ext cx="8686800" cy="6093976"/>
          </a:xfrm>
          <a:prstGeom prst="rect">
            <a:avLst/>
          </a:prstGeom>
          <a:noFill/>
        </p:spPr>
        <p:txBody>
          <a:bodyPr wrap="square">
            <a:spAutoFit/>
          </a:bodyPr>
          <a:lstStyle/>
          <a:p>
            <a:pPr marL="342900" indent="-342900">
              <a:buFont typeface="Arial" panose="020B0604020202020204" pitchFamily="34" charset="0"/>
              <a:buChar char="•"/>
            </a:pPr>
            <a:r>
              <a:rPr lang="en-US" sz="2000" dirty="0" smtClean="0">
                <a:solidFill>
                  <a:schemeClr val="bg1"/>
                </a:solidFill>
              </a:rPr>
              <a:t>[4a] </a:t>
            </a:r>
            <a:r>
              <a:rPr lang="en-US" sz="2000" dirty="0">
                <a:solidFill>
                  <a:schemeClr val="bg1"/>
                </a:solidFill>
              </a:rPr>
              <a:t>Ulpian (D.2.1.3)— the problem of </a:t>
            </a:r>
            <a:r>
              <a:rPr lang="en-US" sz="2000" i="1" dirty="0">
                <a:solidFill>
                  <a:schemeClr val="bg1"/>
                </a:solidFill>
              </a:rPr>
              <a:t>merum </a:t>
            </a:r>
            <a:r>
              <a:rPr lang="en-US" sz="2000" i="1" dirty="0" smtClean="0">
                <a:solidFill>
                  <a:schemeClr val="bg1"/>
                </a:solidFill>
              </a:rPr>
              <a:t>imperium</a:t>
            </a:r>
          </a:p>
          <a:p>
            <a:pPr marL="342900" indent="-342900">
              <a:buFont typeface="Arial" panose="020B0604020202020204" pitchFamily="34" charset="0"/>
              <a:buChar char="•"/>
            </a:pPr>
            <a:endParaRPr lang="en-US" sz="1000" i="1" dirty="0">
              <a:solidFill>
                <a:schemeClr val="bg1"/>
              </a:solidFill>
            </a:endParaRPr>
          </a:p>
          <a:p>
            <a:r>
              <a:rPr lang="en-US" sz="2000" dirty="0">
                <a:solidFill>
                  <a:schemeClr val="bg1"/>
                </a:solidFill>
              </a:rPr>
              <a:t>Ulpian, On the office of the quaestor, book 1. </a:t>
            </a:r>
            <a:r>
              <a:rPr lang="en-US" sz="2000" i="1" dirty="0">
                <a:solidFill>
                  <a:schemeClr val="bg1"/>
                </a:solidFill>
              </a:rPr>
              <a:t>Imperium</a:t>
            </a:r>
            <a:r>
              <a:rPr lang="en-US" sz="2000" dirty="0">
                <a:solidFill>
                  <a:schemeClr val="bg1"/>
                </a:solidFill>
              </a:rPr>
              <a:t> is pure (</a:t>
            </a:r>
            <a:r>
              <a:rPr lang="en-US" sz="2000" i="1" dirty="0">
                <a:solidFill>
                  <a:schemeClr val="bg1"/>
                </a:solidFill>
              </a:rPr>
              <a:t>merum</a:t>
            </a:r>
            <a:r>
              <a:rPr lang="en-US" sz="2000" dirty="0">
                <a:solidFill>
                  <a:schemeClr val="bg1"/>
                </a:solidFill>
              </a:rPr>
              <a:t>) or mixed (</a:t>
            </a:r>
            <a:r>
              <a:rPr lang="en-US" sz="2000" i="1" dirty="0">
                <a:solidFill>
                  <a:schemeClr val="bg1"/>
                </a:solidFill>
              </a:rPr>
              <a:t>mixtum</a:t>
            </a:r>
            <a:r>
              <a:rPr lang="en-US" sz="2000" dirty="0">
                <a:solidFill>
                  <a:schemeClr val="bg1"/>
                </a:solidFill>
              </a:rPr>
              <a:t>). To have pure </a:t>
            </a:r>
            <a:r>
              <a:rPr lang="en-US" sz="2000" i="1" dirty="0">
                <a:solidFill>
                  <a:schemeClr val="bg1"/>
                </a:solidFill>
              </a:rPr>
              <a:t>imperium</a:t>
            </a:r>
            <a:r>
              <a:rPr lang="en-US" sz="2000" dirty="0">
                <a:solidFill>
                  <a:schemeClr val="bg1"/>
                </a:solidFill>
              </a:rPr>
              <a:t> is to have the power of the sword to punish the wicked and this is also called </a:t>
            </a:r>
            <a:r>
              <a:rPr lang="en-US" sz="2000" i="1" dirty="0">
                <a:solidFill>
                  <a:schemeClr val="bg1"/>
                </a:solidFill>
              </a:rPr>
              <a:t>potestas</a:t>
            </a:r>
            <a:r>
              <a:rPr lang="en-US" sz="2000" dirty="0">
                <a:solidFill>
                  <a:schemeClr val="bg1"/>
                </a:solidFill>
              </a:rPr>
              <a:t>. </a:t>
            </a:r>
            <a:r>
              <a:rPr lang="en-US" sz="2000" i="1" dirty="0">
                <a:solidFill>
                  <a:schemeClr val="bg1"/>
                </a:solidFill>
              </a:rPr>
              <a:t>Imperium</a:t>
            </a:r>
            <a:r>
              <a:rPr lang="en-US" sz="2000" dirty="0">
                <a:solidFill>
                  <a:schemeClr val="bg1"/>
                </a:solidFill>
              </a:rPr>
              <a:t> is mixed where it also carries jurisdiction to grant </a:t>
            </a:r>
            <a:r>
              <a:rPr lang="en-US" sz="2000" i="1" dirty="0">
                <a:solidFill>
                  <a:schemeClr val="bg1"/>
                </a:solidFill>
              </a:rPr>
              <a:t>bonorum possessio</a:t>
            </a:r>
            <a:r>
              <a:rPr lang="en-US" sz="2000" dirty="0">
                <a:solidFill>
                  <a:schemeClr val="bg1"/>
                </a:solidFill>
              </a:rPr>
              <a:t>. Such jurisdiction also includes the power to appoint a judge</a:t>
            </a:r>
            <a:r>
              <a:rPr lang="en-US" sz="2000" dirty="0" smtClean="0">
                <a:solidFill>
                  <a:schemeClr val="bg1"/>
                </a:solidFill>
              </a:rPr>
              <a:t>.</a:t>
            </a:r>
          </a:p>
          <a:p>
            <a:endParaRPr lang="en-US" sz="1000" dirty="0">
              <a:solidFill>
                <a:schemeClr val="bg1"/>
              </a:solidFill>
            </a:endParaRPr>
          </a:p>
          <a:p>
            <a:pPr marL="342900" indent="-342900">
              <a:buFont typeface="Arial" panose="020B0604020202020204" pitchFamily="34" charset="0"/>
              <a:buChar char="•"/>
            </a:pPr>
            <a:r>
              <a:rPr lang="en-US" sz="2000" dirty="0" smtClean="0">
                <a:solidFill>
                  <a:schemeClr val="bg1"/>
                </a:solidFill>
              </a:rPr>
              <a:t>[4b] </a:t>
            </a:r>
            <a:r>
              <a:rPr lang="en-US" sz="2000" dirty="0">
                <a:solidFill>
                  <a:schemeClr val="bg1"/>
                </a:solidFill>
              </a:rPr>
              <a:t>Azo on the topic of </a:t>
            </a:r>
            <a:r>
              <a:rPr lang="en-US" sz="2000" i="1" dirty="0">
                <a:solidFill>
                  <a:schemeClr val="bg1"/>
                </a:solidFill>
              </a:rPr>
              <a:t>merum imperiu</a:t>
            </a:r>
            <a:r>
              <a:rPr lang="en-US" sz="2000" dirty="0">
                <a:solidFill>
                  <a:schemeClr val="bg1"/>
                </a:solidFill>
              </a:rPr>
              <a:t>m (in his </a:t>
            </a:r>
            <a:r>
              <a:rPr lang="en-US" sz="2000" i="1" dirty="0">
                <a:solidFill>
                  <a:schemeClr val="bg1"/>
                </a:solidFill>
              </a:rPr>
              <a:t>Summa Codicis</a:t>
            </a:r>
            <a:r>
              <a:rPr lang="en-US" sz="2000" dirty="0">
                <a:solidFill>
                  <a:schemeClr val="bg1"/>
                </a:solidFill>
              </a:rPr>
              <a:t> 3.13 [‘On the jurisdiction of all judges</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r>
              <a:rPr lang="en-US" sz="2000" dirty="0">
                <a:solidFill>
                  <a:schemeClr val="bg1"/>
                </a:solidFill>
              </a:rPr>
              <a:t>Does this pure power (</a:t>
            </a:r>
            <a:r>
              <a:rPr lang="en-US" sz="2000" i="1" dirty="0">
                <a:solidFill>
                  <a:schemeClr val="bg1"/>
                </a:solidFill>
              </a:rPr>
              <a:t>merum imperium</a:t>
            </a:r>
            <a:r>
              <a:rPr lang="en-US" sz="2000" dirty="0">
                <a:solidFill>
                  <a:schemeClr val="bg1"/>
                </a:solidFill>
              </a:rPr>
              <a:t>) pertain only to the prince? And some say that he alone has it. And it is said to be pure in him because he has it without any magistrate over him (</a:t>
            </a:r>
            <a:r>
              <a:rPr lang="en-US" sz="2000" i="1" dirty="0">
                <a:solidFill>
                  <a:schemeClr val="bg1"/>
                </a:solidFill>
              </a:rPr>
              <a:t>sine prelatura alicuius</a:t>
            </a:r>
            <a:r>
              <a:rPr lang="en-US" sz="2000" dirty="0">
                <a:solidFill>
                  <a:schemeClr val="bg1"/>
                </a:solidFill>
              </a:rPr>
              <a:t>). But certainly exalted magistrates also have pure power if the definition of the law that I have just given is good. For even the governors of provinces have the power of the sword, as [D.1.18.6.8]. Municipal magistrates, however, do not have it, as [(probably) D.2.1.12]. I say, however, that full or most full jurisdiction pertains to the prince alone, but pure power also to other exalted </a:t>
            </a:r>
            <a:r>
              <a:rPr lang="en-US" sz="2000" i="1" dirty="0">
                <a:solidFill>
                  <a:schemeClr val="bg1"/>
                </a:solidFill>
              </a:rPr>
              <a:t>podestá</a:t>
            </a:r>
            <a:r>
              <a:rPr lang="en-US" sz="2000" dirty="0">
                <a:solidFill>
                  <a:schemeClr val="bg1"/>
                </a:solidFill>
              </a:rPr>
              <a:t>, although on account of this I lost [one early MS. says “he lost”] a horse, which was not equitable</a:t>
            </a:r>
            <a:r>
              <a:rPr lang="en-US" sz="20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0650193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The problem of </a:t>
            </a:r>
            <a:r>
              <a:rPr lang="en-US" sz="2400" i="1" dirty="0" smtClean="0"/>
              <a:t>imperium </a:t>
            </a:r>
            <a:r>
              <a:rPr lang="en-US" sz="2400" dirty="0" smtClean="0"/>
              <a:t>(cont’d)</a:t>
            </a:r>
            <a:endParaRPr lang="en-US" altLang="en-US" sz="2400" i="1" dirty="0"/>
          </a:p>
        </p:txBody>
      </p:sp>
      <p:sp>
        <p:nvSpPr>
          <p:cNvPr id="8" name="TextBox 7"/>
          <p:cNvSpPr txBox="1"/>
          <p:nvPr/>
        </p:nvSpPr>
        <p:spPr>
          <a:xfrm>
            <a:off x="457200" y="673769"/>
            <a:ext cx="8686800" cy="5478423"/>
          </a:xfrm>
          <a:prstGeom prst="rect">
            <a:avLst/>
          </a:prstGeom>
          <a:noFill/>
        </p:spPr>
        <p:txBody>
          <a:bodyPr wrap="square">
            <a:spAutoFit/>
          </a:bodyPr>
          <a:lstStyle/>
          <a:p>
            <a:pPr marL="342900" indent="-342900">
              <a:buFont typeface="Arial" panose="020B0604020202020204" pitchFamily="34" charset="0"/>
              <a:buChar char="•"/>
            </a:pPr>
            <a:r>
              <a:rPr lang="en-US" sz="2000" dirty="0" smtClean="0">
                <a:solidFill>
                  <a:schemeClr val="bg1"/>
                </a:solidFill>
              </a:rPr>
              <a:t>[4c] </a:t>
            </a:r>
            <a:r>
              <a:rPr lang="en-US" sz="2000" dirty="0">
                <a:solidFill>
                  <a:schemeClr val="bg1"/>
                </a:solidFill>
              </a:rPr>
              <a:t>Odofredus on the problem of </a:t>
            </a:r>
            <a:r>
              <a:rPr lang="en-US" sz="2000" i="1" dirty="0">
                <a:solidFill>
                  <a:schemeClr val="bg1"/>
                </a:solidFill>
              </a:rPr>
              <a:t>imperium</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r>
              <a:rPr lang="en-US" sz="2000" dirty="0" smtClean="0">
                <a:solidFill>
                  <a:schemeClr val="bg1"/>
                </a:solidFill>
              </a:rPr>
              <a:t>[In the </a:t>
            </a:r>
            <a:r>
              <a:rPr lang="en-US" sz="2000" dirty="0">
                <a:solidFill>
                  <a:schemeClr val="bg1"/>
                </a:solidFill>
              </a:rPr>
              <a:t>time </a:t>
            </a:r>
            <a:r>
              <a:rPr lang="en-US" sz="2000" dirty="0" smtClean="0">
                <a:solidFill>
                  <a:schemeClr val="bg1"/>
                </a:solidFill>
              </a:rPr>
              <a:t>of Henry VI,] Sir </a:t>
            </a:r>
            <a:r>
              <a:rPr lang="en-US" sz="2000" dirty="0">
                <a:solidFill>
                  <a:schemeClr val="bg1"/>
                </a:solidFill>
              </a:rPr>
              <a:t>Azo and Sir Lotarius were teaching in this city and the emperor called them to him for a certain business, and while he was riding one day with them, he posed this question: “Gentlemen, tell me to whom pure </a:t>
            </a:r>
            <a:r>
              <a:rPr lang="en-US" sz="2000" i="1" dirty="0">
                <a:solidFill>
                  <a:schemeClr val="bg1"/>
                </a:solidFill>
              </a:rPr>
              <a:t>imperium</a:t>
            </a:r>
            <a:r>
              <a:rPr lang="en-US" sz="2000" dirty="0">
                <a:solidFill>
                  <a:schemeClr val="bg1"/>
                </a:solidFill>
              </a:rPr>
              <a:t> pertains.” </a:t>
            </a:r>
            <a:r>
              <a:rPr lang="en-US" sz="2000" dirty="0" smtClean="0">
                <a:solidFill>
                  <a:schemeClr val="bg1"/>
                </a:solidFill>
              </a:rPr>
              <a:t>. . . </a:t>
            </a:r>
            <a:r>
              <a:rPr lang="en-US" sz="2000" dirty="0">
                <a:solidFill>
                  <a:schemeClr val="bg1"/>
                </a:solidFill>
              </a:rPr>
              <a:t>Although Sir Lotarius was a better knight, nonetheless, Azo was better in our law. (And you ought to know that Sir Lotarius greatly loved the ladies, and gazed on them freely, although afterwards he was made archbishop of Pisa, and on account of him two decretals were written [X 2.2.12; X 2.26.17 (neither of which has anything to do with scandalous behavior of the archbishop)].) </a:t>
            </a:r>
            <a:r>
              <a:rPr lang="en-US" sz="2000" dirty="0" smtClean="0">
                <a:solidFill>
                  <a:schemeClr val="bg1"/>
                </a:solidFill>
              </a:rPr>
              <a:t>. . . Sir </a:t>
            </a:r>
            <a:r>
              <a:rPr lang="en-US" sz="2000" dirty="0">
                <a:solidFill>
                  <a:schemeClr val="bg1"/>
                </a:solidFill>
              </a:rPr>
              <a:t>Lotarius said: </a:t>
            </a:r>
            <a:r>
              <a:rPr lang="en-US" sz="2000" dirty="0" smtClean="0">
                <a:solidFill>
                  <a:schemeClr val="bg1"/>
                </a:solidFill>
              </a:rPr>
              <a:t>“. . . I </a:t>
            </a:r>
            <a:r>
              <a:rPr lang="en-US" sz="2000" dirty="0">
                <a:solidFill>
                  <a:schemeClr val="bg1"/>
                </a:solidFill>
              </a:rPr>
              <a:t>tell you that pure </a:t>
            </a:r>
            <a:r>
              <a:rPr lang="en-US" sz="2000" i="1" dirty="0">
                <a:solidFill>
                  <a:schemeClr val="bg1"/>
                </a:solidFill>
              </a:rPr>
              <a:t>imperium</a:t>
            </a:r>
            <a:r>
              <a:rPr lang="en-US" sz="2000" dirty="0">
                <a:solidFill>
                  <a:schemeClr val="bg1"/>
                </a:solidFill>
              </a:rPr>
              <a:t> pertains to you alone and to none other.” Afterwards the emperor asked Azo, “What will you say?” Sir Azo said, “In our laws it is said that other judges have the power of the sword, but you have [it] by excellence. Nonetheless, other judges have it too, such as governors of provinces [D.1.18.6.8], [and] much more so other greater [magistrates]. Insofar as you have not revoked the jurisdiction of magistrates, others can exercise pure </a:t>
            </a:r>
            <a:r>
              <a:rPr lang="en-US" sz="2000" i="1" dirty="0">
                <a:solidFill>
                  <a:schemeClr val="bg1"/>
                </a:solidFill>
              </a:rPr>
              <a:t>imperium</a:t>
            </a:r>
            <a:r>
              <a:rPr lang="en-US" sz="2000" dirty="0">
                <a:solidFill>
                  <a:schemeClr val="bg1"/>
                </a:solidFill>
              </a:rPr>
              <a:t>.” </a:t>
            </a:r>
            <a:r>
              <a:rPr lang="en-US" sz="2000" dirty="0" smtClean="0">
                <a:solidFill>
                  <a:schemeClr val="bg1"/>
                </a:solidFill>
              </a:rPr>
              <a:t>(cont’d on next slide).</a:t>
            </a:r>
            <a:endParaRPr lang="en-US" sz="1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538007312"/>
      </p:ext>
    </p:extLst>
  </p:cSld>
  <p:clrMapOvr>
    <a:masterClrMapping/>
  </p:clrMapOvr>
  <p:timing>
    <p:tnLst>
      <p:par>
        <p:cTn id="1" dur="indefinite" restart="never" nodeType="tmRoot"/>
      </p:par>
    </p:tnLst>
  </p:timing>
</p:sld>
</file>

<file path=ppt/theme/theme1.xml><?xml version="1.0" encoding="utf-8"?>
<a:theme xmlns:a="http://schemas.openxmlformats.org/drawingml/2006/main" name="bilder constitutionalism">
  <a:themeElements>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ilder constitutionalis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ilder constitutionalis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ilder constitutionalis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ilder constitutionalis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ilder constitutionalis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ilder constitutionalis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ilder constitutionalis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ilder constitutionalis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ilder constitutionalis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ilder constitutionalis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ilder constitutionalis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ilder constitutionalis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bilder constitutionalism</Template>
  <TotalTime>98432</TotalTime>
  <Words>7027</Words>
  <Application>Microsoft Office PowerPoint</Application>
  <PresentationFormat>On-screen Show (4:3)</PresentationFormat>
  <Paragraphs>275</Paragraphs>
  <Slides>37</Slides>
  <Notes>36</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37</vt:i4>
      </vt:variant>
    </vt:vector>
  </HeadingPairs>
  <TitlesOfParts>
    <vt:vector size="39" baseType="lpstr">
      <vt:lpstr>Arial</vt:lpstr>
      <vt:lpstr>bilder constitutionalism</vt:lpstr>
      <vt:lpstr>PowerPoint Presentation</vt:lpstr>
      <vt:lpstr>The emperor and the horse</vt:lpstr>
      <vt:lpstr>The emperor and the horse (cont’d)</vt:lpstr>
      <vt:lpstr>The emperor and the horse (cont’d)</vt:lpstr>
      <vt:lpstr>The emperor and the horse (cont’d)</vt:lpstr>
      <vt:lpstr>The emperor and the horse (cont’d)</vt:lpstr>
      <vt:lpstr>The emperor and the horse (cont’d)</vt:lpstr>
      <vt:lpstr>The problem of imperium</vt:lpstr>
      <vt:lpstr>The problem of imperium (cont’d)</vt:lpstr>
      <vt:lpstr>The problem of imperium (cont’d)</vt:lpstr>
      <vt:lpstr>The problem of imperium (cont’d)</vt:lpstr>
      <vt:lpstr>The problem of imperium (cont’d)</vt:lpstr>
      <vt:lpstr>The problem of imperium (cont’d)</vt:lpstr>
      <vt:lpstr>The role of the canonists and canon law</vt:lpstr>
      <vt:lpstr>Decretals on papal power</vt:lpstr>
      <vt:lpstr>Decretals on papal power (cont’d)</vt:lpstr>
      <vt:lpstr>Decretals on papal power (cont’d)</vt:lpstr>
      <vt:lpstr>Decretals on papal power (cont’d)</vt:lpstr>
      <vt:lpstr>Decretals on papal power (cont’d)</vt:lpstr>
      <vt:lpstr>The canon-law glossators on papal power</vt:lpstr>
      <vt:lpstr>The canon-law glossators on papal power (cont’d)</vt:lpstr>
      <vt:lpstr>The canon-law glossators on papal power (cont’d)</vt:lpstr>
      <vt:lpstr>The canon-law glossators on papal power (cont’d)</vt:lpstr>
      <vt:lpstr>The canon-law glossators on papal power (cont’d)</vt:lpstr>
      <vt:lpstr>The canon-law glossators on papal power (cont’d)</vt:lpstr>
      <vt:lpstr>The canon-law glossators on papal power (cont’d)</vt:lpstr>
      <vt:lpstr>The canon-law glossators on papal power (cont’d)</vt:lpstr>
      <vt:lpstr>Glossators’ attempts to find limits to sovereign power</vt:lpstr>
      <vt:lpstr>Glossators’ attempts to find limits to sovereign power (cont’d)</vt:lpstr>
      <vt:lpstr>Glossators’ attempts to find limits to sovereign power (cont’d)</vt:lpstr>
      <vt:lpstr>Glossators’ attempts to find limits to sovereign power (cont’d)</vt:lpstr>
      <vt:lpstr>Glossators’ attempts to find limits to sovereign power (cont’d)</vt:lpstr>
      <vt:lpstr>Political ideas in the kingdom: Beaumanoir</vt:lpstr>
      <vt:lpstr>Bracton on kingship</vt:lpstr>
      <vt:lpstr>Bracton on kingship (cont’d)</vt:lpstr>
      <vt:lpstr>Bracton on kingship (cont’d)</vt:lpstr>
      <vt:lpstr>Bracton on kingship (cont’d)</vt:lpstr>
    </vt:vector>
  </TitlesOfParts>
  <Company>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Colonial Constitutionalism  &amp;  Constitutional Law  Mary Sarah Bilder  American Society for Legal History November 18, 2006</dc:title>
  <dc:creator>bilder</dc:creator>
  <cp:lastModifiedBy>Charles Donahue</cp:lastModifiedBy>
  <cp:revision>1202</cp:revision>
  <dcterms:created xsi:type="dcterms:W3CDTF">2007-01-08T17:13:49Z</dcterms:created>
  <dcterms:modified xsi:type="dcterms:W3CDTF">2022-01-18T22:04:46Z</dcterms:modified>
</cp:coreProperties>
</file>