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83" r:id="rId2"/>
    <p:sldId id="643" r:id="rId3"/>
    <p:sldId id="684" r:id="rId4"/>
    <p:sldId id="672" r:id="rId5"/>
    <p:sldId id="736" r:id="rId6"/>
    <p:sldId id="775" r:id="rId7"/>
    <p:sldId id="738" r:id="rId8"/>
    <p:sldId id="776" r:id="rId9"/>
    <p:sldId id="777" r:id="rId10"/>
    <p:sldId id="778" r:id="rId11"/>
    <p:sldId id="757" r:id="rId12"/>
    <p:sldId id="779" r:id="rId13"/>
    <p:sldId id="756" r:id="rId14"/>
    <p:sldId id="758" r:id="rId15"/>
    <p:sldId id="780" r:id="rId16"/>
    <p:sldId id="781" r:id="rId17"/>
    <p:sldId id="782" r:id="rId18"/>
    <p:sldId id="759" r:id="rId19"/>
    <p:sldId id="783" r:id="rId20"/>
    <p:sldId id="785" r:id="rId21"/>
    <p:sldId id="787" r:id="rId22"/>
    <p:sldId id="786" r:id="rId23"/>
    <p:sldId id="788" r:id="rId24"/>
    <p:sldId id="789" r:id="rId25"/>
    <p:sldId id="790" r:id="rId26"/>
    <p:sldId id="791" r:id="rId27"/>
    <p:sldId id="761" r:id="rId28"/>
    <p:sldId id="792" r:id="rId29"/>
    <p:sldId id="793" r:id="rId30"/>
    <p:sldId id="794" r:id="rId31"/>
    <p:sldId id="795" r:id="rId32"/>
    <p:sldId id="796" r:id="rId3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2843" autoAdjust="0"/>
  </p:normalViewPr>
  <p:slideViewPr>
    <p:cSldViewPr snapToGrid="0">
      <p:cViewPr varScale="1">
        <p:scale>
          <a:sx n="90" d="100"/>
          <a:sy n="90" d="100"/>
        </p:scale>
        <p:origin x="8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17280709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1713447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4048807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9722616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1833342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527987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4151451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779772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4075960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38457044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482982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29451857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12121782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10714976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8967673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39918416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6826440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19988674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36709759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2190429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37292747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313396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127723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259601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11.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Customary Law: Usatges de Barcelona</a:t>
            </a:r>
            <a:endParaRPr lang="en-US" altLang="en-US" sz="2400" dirty="0" smtClean="0"/>
          </a:p>
          <a:p>
            <a:pPr algn="ctr" eaLnBrk="1" hangingPunct="1">
              <a:buFontTx/>
              <a:buNone/>
            </a:pPr>
            <a:r>
              <a:rPr lang="en-US" altLang="en-US" smtClean="0"/>
              <a:t>Lecture </a:t>
            </a:r>
            <a:r>
              <a:rPr lang="en-US" altLang="en-US" smtClean="0"/>
              <a:t>11</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a:t>
            </a:r>
            <a:r>
              <a:rPr lang="en-US" sz="2400" i="1" smtClean="0"/>
              <a:t>Usatges de Barcelona</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The </a:t>
            </a:r>
            <a:r>
              <a:rPr lang="en-US" sz="2000" i="1">
                <a:solidFill>
                  <a:schemeClr val="bg1"/>
                </a:solidFill>
              </a:rPr>
              <a:t>Usatges de Barcelona</a:t>
            </a:r>
            <a:r>
              <a:rPr lang="en-US" sz="2000">
                <a:solidFill>
                  <a:schemeClr val="bg1"/>
                </a:solidFill>
              </a:rPr>
              <a:t> (</a:t>
            </a:r>
            <a:r>
              <a:rPr lang="en-US" sz="2000" i="1">
                <a:solidFill>
                  <a:schemeClr val="bg1"/>
                </a:solidFill>
              </a:rPr>
              <a:t>Mats</a:t>
            </a:r>
            <a:r>
              <a:rPr lang="en-US" sz="2000">
                <a:solidFill>
                  <a:schemeClr val="bg1"/>
                </a:solidFill>
              </a:rPr>
              <a:t>., § 10) shows us a </a:t>
            </a:r>
            <a:r>
              <a:rPr lang="en-US" sz="2000" i="1">
                <a:solidFill>
                  <a:schemeClr val="bg1"/>
                </a:solidFill>
              </a:rPr>
              <a:t>coutume</a:t>
            </a:r>
            <a:r>
              <a:rPr lang="en-US" sz="2000">
                <a:solidFill>
                  <a:schemeClr val="bg1"/>
                </a:solidFill>
              </a:rPr>
              <a:t> that probably was being used in the 13th century, though we must puzzle over exactly how it was being used. The word </a:t>
            </a:r>
            <a:r>
              <a:rPr lang="en-US" sz="2000" i="1">
                <a:solidFill>
                  <a:schemeClr val="bg1"/>
                </a:solidFill>
              </a:rPr>
              <a:t>usatges</a:t>
            </a:r>
            <a:r>
              <a:rPr lang="en-US" sz="2000">
                <a:solidFill>
                  <a:schemeClr val="bg1"/>
                </a:solidFill>
              </a:rPr>
              <a:t> is interesting. It is much closer to </a:t>
            </a:r>
            <a:r>
              <a:rPr lang="en-US" sz="2000" i="1">
                <a:solidFill>
                  <a:schemeClr val="bg1"/>
                </a:solidFill>
              </a:rPr>
              <a:t>coutumier</a:t>
            </a:r>
            <a:r>
              <a:rPr lang="en-US" sz="2000">
                <a:solidFill>
                  <a:schemeClr val="bg1"/>
                </a:solidFill>
              </a:rPr>
              <a:t> than </a:t>
            </a:r>
            <a:r>
              <a:rPr lang="en-US" sz="2000" i="1">
                <a:solidFill>
                  <a:schemeClr val="bg1"/>
                </a:solidFill>
              </a:rPr>
              <a:t>fuero</a:t>
            </a:r>
            <a:r>
              <a:rPr lang="en-US" sz="2000">
                <a:solidFill>
                  <a:schemeClr val="bg1"/>
                </a:solidFill>
              </a:rPr>
              <a:t>. What we are looking at is probably a redaction of the mid-twelfth century containing material that is considerably older, some of which probably goes back to the eponymous Raymond Berenguer I in the mid–11th century. Most of the scholarly effort with this document has been with recovering the earliest material. My efforts with it in connection with producing a translation for this class have suggested to me that some of it, perhaps a quite a bit of it, is probably later than the mid–12th century. I’m encouraged in this by the fact that the most recent editor of the text agrees with me, but not everyone agrees with </a:t>
            </a:r>
            <a:r>
              <a:rPr lang="en-US" sz="2000">
                <a:solidFill>
                  <a:schemeClr val="bg1"/>
                </a:solidFill>
              </a:rPr>
              <a:t>him</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document continued to be promulgated and copied throughout the Middle Ages.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466520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a:t>
            </a:r>
            <a:r>
              <a:rPr lang="en-US" sz="2400" i="1"/>
              <a:t>de </a:t>
            </a:r>
            <a:r>
              <a:rPr lang="en-US" sz="2400" i="1" smtClean="0"/>
              <a:t>Barcelona </a:t>
            </a:r>
            <a:r>
              <a:rPr lang="en-US" sz="2400" smtClean="0"/>
              <a:t>(cont’d</a:t>
            </a:r>
            <a:r>
              <a:rPr lang="en-US" sz="2400" dirty="0"/>
              <a:t>)</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29535" t="6357" r="29133" b="46822"/>
          <a:stretch/>
        </p:blipFill>
        <p:spPr>
          <a:xfrm>
            <a:off x="2512280" y="529481"/>
            <a:ext cx="4060480" cy="5952744"/>
          </a:xfrm>
          <a:prstGeom prst="rect">
            <a:avLst/>
          </a:prstGeom>
        </p:spPr>
      </p:pic>
      <p:sp>
        <p:nvSpPr>
          <p:cNvPr id="3" name="TextBox 2"/>
          <p:cNvSpPr txBox="1"/>
          <p:nvPr/>
        </p:nvSpPr>
        <p:spPr>
          <a:xfrm>
            <a:off x="493935" y="6482225"/>
            <a:ext cx="8650065" cy="276999"/>
          </a:xfrm>
          <a:prstGeom prst="rect">
            <a:avLst/>
          </a:prstGeom>
          <a:noFill/>
        </p:spPr>
        <p:txBody>
          <a:bodyPr wrap="square" rtlCol="0">
            <a:spAutoFit/>
          </a:bodyPr>
          <a:lstStyle/>
          <a:p>
            <a:r>
              <a:rPr lang="en-US">
                <a:solidFill>
                  <a:schemeClr val="bg1"/>
                </a:solidFill>
              </a:rPr>
              <a:t>14th</a:t>
            </a:r>
            <a:r>
              <a:rPr lang="en-US" smtClean="0">
                <a:solidFill>
                  <a:schemeClr val="bg1"/>
                </a:solidFill>
              </a:rPr>
              <a:t> c. manuscript </a:t>
            </a:r>
            <a:r>
              <a:rPr lang="en-US">
                <a:solidFill>
                  <a:schemeClr val="bg1"/>
                </a:solidFill>
              </a:rPr>
              <a:t>of the </a:t>
            </a:r>
            <a:r>
              <a:rPr lang="en-US" i="1">
                <a:solidFill>
                  <a:schemeClr val="bg1"/>
                </a:solidFill>
              </a:rPr>
              <a:t>Usatges</a:t>
            </a:r>
            <a:r>
              <a:rPr lang="en-US">
                <a:solidFill>
                  <a:schemeClr val="bg1"/>
                </a:solidFill>
              </a:rPr>
              <a:t> </a:t>
            </a:r>
            <a:r>
              <a:rPr lang="en-US" i="1">
                <a:solidFill>
                  <a:schemeClr val="bg1"/>
                </a:solidFill>
              </a:rPr>
              <a:t>de Bacelona </a:t>
            </a:r>
            <a:r>
              <a:rPr lang="en-US">
                <a:solidFill>
                  <a:schemeClr val="bg1"/>
                </a:solidFill>
              </a:rPr>
              <a:t>with a promulgation decree by Alfonso III, king of Aragon</a:t>
            </a:r>
            <a:r>
              <a:rPr lang="en-US">
                <a:solidFill>
                  <a:schemeClr val="bg1"/>
                </a:solidFill>
              </a:rPr>
              <a:t>, </a:t>
            </a:r>
            <a:r>
              <a:rPr lang="en-US" smtClean="0">
                <a:solidFill>
                  <a:schemeClr val="bg1"/>
                </a:solidFill>
              </a:rPr>
              <a:t>1285-1291</a:t>
            </a:r>
            <a:endParaRPr lang="en-US">
              <a:solidFill>
                <a:schemeClr val="bg1"/>
              </a:solidFill>
            </a:endParaRPr>
          </a:p>
        </p:txBody>
      </p:sp>
    </p:spTree>
    <p:extLst>
      <p:ext uri="{BB962C8B-B14F-4D97-AF65-F5344CB8AC3E}">
        <p14:creationId xmlns:p14="http://schemas.microsoft.com/office/powerpoint/2010/main" val="1890462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a:t>
            </a:r>
            <a:r>
              <a:rPr lang="en-US" sz="2400" i="1"/>
              <a:t>de </a:t>
            </a:r>
            <a:r>
              <a:rPr lang="en-US" sz="2400" i="1" smtClean="0"/>
              <a:t>Barcelona </a:t>
            </a:r>
            <a:r>
              <a:rPr lang="en-US" sz="2400" smtClean="0"/>
              <a:t>(cont’d</a:t>
            </a:r>
            <a:r>
              <a:rPr lang="en-US" sz="2400" dirty="0"/>
              <a:t>)</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3" name="TextBox 2"/>
          <p:cNvSpPr txBox="1"/>
          <p:nvPr/>
        </p:nvSpPr>
        <p:spPr>
          <a:xfrm>
            <a:off x="318977" y="6482225"/>
            <a:ext cx="8825023" cy="276999"/>
          </a:xfrm>
          <a:prstGeom prst="rect">
            <a:avLst/>
          </a:prstGeom>
          <a:noFill/>
        </p:spPr>
        <p:txBody>
          <a:bodyPr wrap="square" rtlCol="0">
            <a:spAutoFit/>
          </a:bodyPr>
          <a:lstStyle/>
          <a:p>
            <a:r>
              <a:rPr lang="en-US" smtClean="0">
                <a:solidFill>
                  <a:schemeClr val="bg1"/>
                </a:solidFill>
              </a:rPr>
              <a:t>1702 (?) edition of </a:t>
            </a:r>
            <a:r>
              <a:rPr lang="en-US">
                <a:solidFill>
                  <a:schemeClr val="bg1"/>
                </a:solidFill>
              </a:rPr>
              <a:t>the </a:t>
            </a:r>
            <a:r>
              <a:rPr lang="en-US" i="1">
                <a:solidFill>
                  <a:schemeClr val="bg1"/>
                </a:solidFill>
              </a:rPr>
              <a:t>Usatges de Barcelona</a:t>
            </a:r>
            <a:r>
              <a:rPr lang="en-US">
                <a:solidFill>
                  <a:schemeClr val="bg1"/>
                </a:solidFill>
              </a:rPr>
              <a:t>, </a:t>
            </a:r>
            <a:r>
              <a:rPr lang="en-US">
                <a:solidFill>
                  <a:schemeClr val="bg1"/>
                </a:solidFill>
              </a:rPr>
              <a:t>with </a:t>
            </a:r>
            <a:r>
              <a:rPr lang="en-US" smtClean="0">
                <a:solidFill>
                  <a:schemeClr val="bg1"/>
                </a:solidFill>
              </a:rPr>
              <a:t>the </a:t>
            </a:r>
            <a:r>
              <a:rPr lang="en-US">
                <a:solidFill>
                  <a:schemeClr val="bg1"/>
                </a:solidFill>
              </a:rPr>
              <a:t>promulgation </a:t>
            </a:r>
            <a:r>
              <a:rPr lang="en-US">
                <a:solidFill>
                  <a:schemeClr val="bg1"/>
                </a:solidFill>
              </a:rPr>
              <a:t>decree </a:t>
            </a:r>
            <a:r>
              <a:rPr lang="en-US">
                <a:solidFill>
                  <a:schemeClr val="bg1"/>
                </a:solidFill>
              </a:rPr>
              <a:t>(</a:t>
            </a:r>
            <a:r>
              <a:rPr lang="en-US">
                <a:solidFill>
                  <a:schemeClr val="bg1"/>
                </a:solidFill>
              </a:rPr>
              <a:t>1413</a:t>
            </a:r>
            <a:r>
              <a:rPr lang="en-US" smtClean="0">
                <a:solidFill>
                  <a:schemeClr val="bg1"/>
                </a:solidFill>
              </a:rPr>
              <a:t>) of </a:t>
            </a:r>
            <a:r>
              <a:rPr lang="en-US">
                <a:solidFill>
                  <a:schemeClr val="bg1"/>
                </a:solidFill>
              </a:rPr>
              <a:t>Ferdinand I, king </a:t>
            </a:r>
            <a:r>
              <a:rPr lang="en-US">
                <a:solidFill>
                  <a:schemeClr val="bg1"/>
                </a:solidFill>
              </a:rPr>
              <a:t>of </a:t>
            </a:r>
            <a:r>
              <a:rPr lang="en-US" smtClean="0">
                <a:solidFill>
                  <a:schemeClr val="bg1"/>
                </a:solidFill>
              </a:rPr>
              <a:t>Aragon (1412–1416).</a:t>
            </a:r>
            <a:endParaRPr lang="en-US">
              <a:solidFill>
                <a:schemeClr val="bg1"/>
              </a:solidFill>
            </a:endParaRP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7095" t="6357" r="16293" b="11318"/>
          <a:stretch/>
        </p:blipFill>
        <p:spPr>
          <a:xfrm>
            <a:off x="2817628" y="557880"/>
            <a:ext cx="3530010" cy="5645889"/>
          </a:xfrm>
          <a:prstGeom prst="rect">
            <a:avLst/>
          </a:prstGeom>
        </p:spPr>
      </p:pic>
    </p:spTree>
    <p:extLst>
      <p:ext uri="{BB962C8B-B14F-4D97-AF65-F5344CB8AC3E}">
        <p14:creationId xmlns:p14="http://schemas.microsoft.com/office/powerpoint/2010/main" val="1824938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 </a:t>
            </a:r>
            <a:r>
              <a:rPr lang="en-US" sz="2400"/>
              <a:t>(cont’d)</a:t>
            </a:r>
            <a:endParaRPr lang="en-US" altLang="en-US" sz="2400" dirty="0"/>
          </a:p>
        </p:txBody>
      </p:sp>
      <p:sp>
        <p:nvSpPr>
          <p:cNvPr id="8" name="TextBox 7"/>
          <p:cNvSpPr txBox="1"/>
          <p:nvPr/>
        </p:nvSpPr>
        <p:spPr>
          <a:xfrm>
            <a:off x="457200" y="673769"/>
            <a:ext cx="8686800" cy="1323439"/>
          </a:xfrm>
          <a:prstGeom prst="rect">
            <a:avLst/>
          </a:prstGeom>
          <a:noFill/>
        </p:spPr>
        <p:txBody>
          <a:bodyPr wrap="square">
            <a:spAutoFit/>
          </a:bodyPr>
          <a:lstStyle/>
          <a:p>
            <a:pPr marL="342900" indent="-342900">
              <a:buFont typeface="Arial" panose="020B0604020202020204" pitchFamily="34" charset="0"/>
              <a:buChar char="•"/>
            </a:pPr>
            <a:r>
              <a:rPr lang="en-US" sz="2000">
                <a:solidFill>
                  <a:schemeClr val="bg1"/>
                </a:solidFill>
              </a:rPr>
              <a:t>The text was probably not fixed until the fifteenth century. With that kind of a history we should not expect that there will be much order in the materials</a:t>
            </a:r>
            <a:r>
              <a:rPr lang="en-US" sz="2000">
                <a:solidFill>
                  <a:schemeClr val="bg1"/>
                </a:solidFill>
              </a:rPr>
              <a:t>. </a:t>
            </a:r>
            <a:r>
              <a:rPr lang="en-US" sz="2000" smtClean="0">
                <a:solidFill>
                  <a:schemeClr val="bg1"/>
                </a:solidFill>
              </a:rPr>
              <a:t>The </a:t>
            </a:r>
            <a:r>
              <a:rPr lang="en-US" sz="2000">
                <a:solidFill>
                  <a:schemeClr val="bg1"/>
                </a:solidFill>
              </a:rPr>
              <a:t>only discenable order is that the earlier provisions tend to be in the earlier chapters and the later ones in the later chapters.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a:t>
            </a:r>
            <a:r>
              <a:rPr lang="en-US" sz="2400" i="1"/>
              <a:t>de </a:t>
            </a:r>
            <a:r>
              <a:rPr lang="en-US" sz="2400" i="1" smtClean="0"/>
              <a:t>Barcelona</a:t>
            </a:r>
            <a:r>
              <a:rPr lang="en-US" sz="2400" smtClean="0"/>
              <a:t>: the beginning</a:t>
            </a:r>
            <a:endParaRPr lang="en-US" altLang="en-US" sz="2400" dirty="0"/>
          </a:p>
        </p:txBody>
      </p:sp>
      <p:sp>
        <p:nvSpPr>
          <p:cNvPr id="8" name="TextBox 7"/>
          <p:cNvSpPr txBox="1"/>
          <p:nvPr/>
        </p:nvSpPr>
        <p:spPr>
          <a:xfrm>
            <a:off x="457200" y="673769"/>
            <a:ext cx="8686800" cy="3016210"/>
          </a:xfrm>
          <a:prstGeom prst="rect">
            <a:avLst/>
          </a:prstGeom>
          <a:noFill/>
        </p:spPr>
        <p:txBody>
          <a:bodyPr wrap="square">
            <a:spAutoFit/>
          </a:bodyPr>
          <a:lstStyle/>
          <a:p>
            <a:r>
              <a:rPr lang="en-US" sz="2000" smtClean="0">
                <a:solidFill>
                  <a:schemeClr val="bg1"/>
                </a:solidFill>
              </a:rPr>
              <a:t>1. Before </a:t>
            </a:r>
            <a:r>
              <a:rPr lang="en-US" sz="2000">
                <a:solidFill>
                  <a:schemeClr val="bg1"/>
                </a:solidFill>
              </a:rPr>
              <a:t>the usages were issued, so that all misdeeds might always be emended if they could not be ignored, the judges used to judge by oath and by battle or by cold or hot water, saying thus: “I (name) swear to you (name) by Jesus God and these four holy gospels that the evil that I have done to you I have done by my right and your wrong (</a:t>
            </a:r>
            <a:r>
              <a:rPr lang="en-US" sz="2000" i="1">
                <a:solidFill>
                  <a:schemeClr val="bg1"/>
                </a:solidFill>
              </a:rPr>
              <a:t>a mon dret et ton tort</a:t>
            </a:r>
            <a:r>
              <a:rPr lang="en-US" sz="2000">
                <a:solidFill>
                  <a:schemeClr val="bg1"/>
                </a:solidFill>
              </a:rPr>
              <a:t>); and I would stand to battle about this or to one of the above-said judgments, of cold or hot </a:t>
            </a:r>
            <a:r>
              <a:rPr lang="en-US" sz="2000">
                <a:solidFill>
                  <a:schemeClr val="bg1"/>
                </a:solidFill>
              </a:rPr>
              <a:t>water</a:t>
            </a:r>
            <a:r>
              <a:rPr lang="en-US" sz="2000" smtClean="0">
                <a:solidFill>
                  <a:schemeClr val="bg1"/>
                </a:solidFill>
              </a:rPr>
              <a:t>.”</a:t>
            </a:r>
          </a:p>
          <a:p>
            <a:pPr marL="457200" indent="-457200">
              <a:buAutoNum type="arabicPeriod"/>
            </a:pPr>
            <a:endParaRPr lang="en-US" sz="1000">
              <a:solidFill>
                <a:schemeClr val="bg1"/>
              </a:solidFill>
            </a:endParaRPr>
          </a:p>
          <a:p>
            <a:r>
              <a:rPr lang="en-US" sz="2000">
                <a:solidFill>
                  <a:schemeClr val="bg1"/>
                </a:solidFill>
              </a:rPr>
              <a:t>2. Homicide and adultery which cannot be neglected were adjudged according to the laws and customs and emended </a:t>
            </a:r>
            <a:r>
              <a:rPr lang="en-US" sz="2000">
                <a:solidFill>
                  <a:schemeClr val="bg1"/>
                </a:solidFill>
              </a:rPr>
              <a:t>or </a:t>
            </a:r>
            <a:r>
              <a:rPr lang="en-US" sz="2000" smtClean="0">
                <a:solidFill>
                  <a:schemeClr val="bg1"/>
                </a:solidFill>
              </a:rPr>
              <a:t>vindicated.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42183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a:t>
            </a:r>
            <a:r>
              <a:rPr lang="en-US" sz="2400" i="1"/>
              <a:t>de </a:t>
            </a:r>
            <a:r>
              <a:rPr lang="en-US" sz="2400" i="1" smtClean="0"/>
              <a:t>Barcelona</a:t>
            </a:r>
            <a:r>
              <a:rPr lang="en-US" sz="2400" smtClean="0"/>
              <a:t>: the beginning</a:t>
            </a:r>
            <a:endParaRPr lang="en-US" altLang="en-US" sz="2400" dirty="0"/>
          </a:p>
        </p:txBody>
      </p:sp>
      <p:sp>
        <p:nvSpPr>
          <p:cNvPr id="8" name="TextBox 7"/>
          <p:cNvSpPr txBox="1"/>
          <p:nvPr/>
        </p:nvSpPr>
        <p:spPr>
          <a:xfrm>
            <a:off x="457200" y="673769"/>
            <a:ext cx="8686800" cy="4862870"/>
          </a:xfrm>
          <a:prstGeom prst="rect">
            <a:avLst/>
          </a:prstGeom>
          <a:noFill/>
        </p:spPr>
        <p:txBody>
          <a:bodyPr wrap="square">
            <a:spAutoFit/>
          </a:bodyPr>
          <a:lstStyle/>
          <a:p>
            <a:r>
              <a:rPr lang="en-US" sz="2000" smtClean="0">
                <a:solidFill>
                  <a:schemeClr val="bg1"/>
                </a:solidFill>
              </a:rPr>
              <a:t>3 </a:t>
            </a:r>
            <a:r>
              <a:rPr lang="en-US" sz="2000">
                <a:solidFill>
                  <a:schemeClr val="bg1"/>
                </a:solidFill>
              </a:rPr>
              <a:t>[2]. When the lord Raymond Berenguer the old, count and marquis of Barcelona and subjugator of Spain, had the honor, he saw and recognized that the Gothic laws could not be observed in all causes or businesses of this country . He also saw many quarrels and pleas which these laws did not specifically treat or adjudge. With the advice and counsel of his upright men, along with his most prudent and most wise wife, Almodis, he constituted and published usages by which all quarrels and evils inserted in them were </a:t>
            </a:r>
            <a:r>
              <a:rPr lang="en-US" sz="2000">
                <a:solidFill>
                  <a:schemeClr val="bg1"/>
                </a:solidFill>
              </a:rPr>
              <a:t>controlled</a:t>
            </a:r>
            <a:r>
              <a:rPr lang="en-US" sz="2000" smtClean="0">
                <a:solidFill>
                  <a:schemeClr val="bg1"/>
                </a:solidFill>
              </a:rPr>
              <a:t>, </a:t>
            </a:r>
            <a:r>
              <a:rPr lang="en-US" sz="2000">
                <a:solidFill>
                  <a:schemeClr val="bg1"/>
                </a:solidFill>
              </a:rPr>
              <a:t>pleaded, judged, and also emended and vindicated. The count did this by authority of the </a:t>
            </a:r>
            <a:r>
              <a:rPr lang="en-US" sz="2000" i="1">
                <a:solidFill>
                  <a:schemeClr val="bg1"/>
                </a:solidFill>
              </a:rPr>
              <a:t>Fuero </a:t>
            </a:r>
            <a:r>
              <a:rPr lang="en-US" sz="2000" i="1" smtClean="0">
                <a:solidFill>
                  <a:schemeClr val="bg1"/>
                </a:solidFill>
              </a:rPr>
              <a:t>juzgo </a:t>
            </a:r>
            <a:r>
              <a:rPr lang="en-US" sz="2000">
                <a:solidFill>
                  <a:schemeClr val="bg1"/>
                </a:solidFill>
              </a:rPr>
              <a:t>which says: “Clearly, the prince shall have license to add to the laws if just cause of novelty requires </a:t>
            </a:r>
            <a:r>
              <a:rPr lang="en-US" sz="2000">
                <a:solidFill>
                  <a:schemeClr val="bg1"/>
                </a:solidFill>
              </a:rPr>
              <a:t>it</a:t>
            </a:r>
            <a:r>
              <a:rPr lang="en-US" sz="2000" smtClean="0">
                <a:solidFill>
                  <a:schemeClr val="bg1"/>
                </a:solidFill>
              </a:rPr>
              <a:t>.” </a:t>
            </a:r>
            <a:r>
              <a:rPr lang="en-US" sz="2000">
                <a:solidFill>
                  <a:schemeClr val="bg1"/>
                </a:solidFill>
              </a:rPr>
              <a:t>“And let it be treated by the discretion of royal power how the new case shall be inserted into the </a:t>
            </a:r>
            <a:r>
              <a:rPr lang="en-US" sz="2000">
                <a:solidFill>
                  <a:schemeClr val="bg1"/>
                </a:solidFill>
              </a:rPr>
              <a:t>laws</a:t>
            </a:r>
            <a:r>
              <a:rPr lang="en-US" sz="2000" smtClean="0">
                <a:solidFill>
                  <a:schemeClr val="bg1"/>
                </a:solidFill>
              </a:rPr>
              <a:t>. </a:t>
            </a:r>
            <a:r>
              <a:rPr lang="en-US" sz="2000">
                <a:solidFill>
                  <a:schemeClr val="bg1"/>
                </a:solidFill>
              </a:rPr>
              <a:t>[</a:t>
            </a:r>
            <a:r>
              <a:rPr lang="en-US" sz="2000">
                <a:solidFill>
                  <a:schemeClr val="bg1"/>
                </a:solidFill>
              </a:rPr>
              <a:t>2.1.13</a:t>
            </a:r>
            <a:r>
              <a:rPr lang="en-US" sz="2000" smtClean="0">
                <a:solidFill>
                  <a:schemeClr val="bg1"/>
                </a:solidFill>
              </a:rPr>
              <a:t>]” </a:t>
            </a:r>
            <a:r>
              <a:rPr lang="en-US" sz="2000">
                <a:solidFill>
                  <a:schemeClr val="bg1"/>
                </a:solidFill>
              </a:rPr>
              <a:t>“Only the royal power shall alone be free in all things whatsoever penalty he commands be put in the </a:t>
            </a:r>
            <a:r>
              <a:rPr lang="en-US" sz="2000">
                <a:solidFill>
                  <a:schemeClr val="bg1"/>
                </a:solidFill>
              </a:rPr>
              <a:t>pleas</a:t>
            </a:r>
            <a:r>
              <a:rPr lang="en-US" sz="2000" smtClean="0">
                <a:solidFill>
                  <a:schemeClr val="bg1"/>
                </a:solidFill>
              </a:rPr>
              <a:t>. </a:t>
            </a:r>
            <a:r>
              <a:rPr lang="en-US" sz="2000">
                <a:solidFill>
                  <a:schemeClr val="bg1"/>
                </a:solidFill>
              </a:rPr>
              <a:t>[</a:t>
            </a:r>
            <a:r>
              <a:rPr lang="en-US" sz="2000" smtClean="0">
                <a:solidFill>
                  <a:schemeClr val="bg1"/>
                </a:solidFill>
              </a:rPr>
              <a:t>2.5.8]”</a:t>
            </a:r>
            <a:endParaRPr lang="en-US" sz="2000">
              <a:solidFill>
                <a:schemeClr val="bg1"/>
              </a:solidFill>
            </a:endParaRPr>
          </a:p>
          <a:p>
            <a:endParaRPr lang="en-US" sz="1000" smtClean="0">
              <a:solidFill>
                <a:schemeClr val="bg1"/>
              </a:solidFill>
            </a:endParaRPr>
          </a:p>
          <a:p>
            <a:r>
              <a:rPr lang="en-US" sz="2000" smtClean="0">
                <a:solidFill>
                  <a:schemeClr val="bg1"/>
                </a:solidFill>
              </a:rPr>
              <a:t>And </a:t>
            </a:r>
            <a:r>
              <a:rPr lang="en-US" sz="2000">
                <a:solidFill>
                  <a:schemeClr val="bg1"/>
                </a:solidFill>
              </a:rPr>
              <a:t>the usages that he issued begin </a:t>
            </a:r>
            <a:r>
              <a:rPr lang="en-US" sz="2000">
                <a:solidFill>
                  <a:schemeClr val="bg1"/>
                </a:solidFill>
              </a:rPr>
              <a:t>thus</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061533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a:t>
            </a:r>
            <a:r>
              <a:rPr lang="en-US" sz="2400" i="1"/>
              <a:t>de </a:t>
            </a:r>
            <a:r>
              <a:rPr lang="en-US" sz="2400" i="1" smtClean="0"/>
              <a:t>Barcelona</a:t>
            </a:r>
            <a:r>
              <a:rPr lang="en-US" sz="2400" smtClean="0"/>
              <a:t>: the beginning</a:t>
            </a:r>
            <a:endParaRPr lang="en-US" altLang="en-US" sz="2400" dirty="0"/>
          </a:p>
        </p:txBody>
      </p:sp>
      <p:sp>
        <p:nvSpPr>
          <p:cNvPr id="8" name="TextBox 7"/>
          <p:cNvSpPr txBox="1"/>
          <p:nvPr/>
        </p:nvSpPr>
        <p:spPr>
          <a:xfrm>
            <a:off x="457200" y="673769"/>
            <a:ext cx="8686800" cy="5786199"/>
          </a:xfrm>
          <a:prstGeom prst="rect">
            <a:avLst/>
          </a:prstGeom>
          <a:noFill/>
        </p:spPr>
        <p:txBody>
          <a:bodyPr wrap="square">
            <a:spAutoFit/>
          </a:bodyPr>
          <a:lstStyle/>
          <a:p>
            <a:r>
              <a:rPr lang="en-US" sz="2000" smtClean="0">
                <a:solidFill>
                  <a:schemeClr val="bg1"/>
                </a:solidFill>
              </a:rPr>
              <a:t>4 </a:t>
            </a:r>
            <a:r>
              <a:rPr lang="en-US" sz="2000">
                <a:solidFill>
                  <a:schemeClr val="bg1"/>
                </a:solidFill>
              </a:rPr>
              <a:t>[3]. These are the practices (usualia) of court usage that the lord Raymond the old, count of Barcelona, and his wife Almodis constituted to be held forever in their country, with the assent and acclaim of the magnates of the land, to wit: ... . [Nineteen names follow, three viscounts and sixteen men described as “</a:t>
            </a:r>
            <a:r>
              <a:rPr lang="en-US" sz="2000">
                <a:solidFill>
                  <a:schemeClr val="bg1"/>
                </a:solidFill>
              </a:rPr>
              <a:t>judges</a:t>
            </a:r>
            <a:r>
              <a:rPr lang="en-US" sz="2000" smtClean="0">
                <a:solidFill>
                  <a:schemeClr val="bg1"/>
                </a:solidFill>
              </a:rPr>
              <a:t>.”]</a:t>
            </a:r>
          </a:p>
          <a:p>
            <a:endParaRPr lang="en-US" sz="1000">
              <a:solidFill>
                <a:schemeClr val="bg1"/>
              </a:solidFill>
            </a:endParaRPr>
          </a:p>
          <a:p>
            <a:r>
              <a:rPr lang="en-US" sz="2000">
                <a:solidFill>
                  <a:schemeClr val="bg1"/>
                </a:solidFill>
              </a:rPr>
              <a:t>[4]. Whoever kills a viscount or wounds or dishonors him in any way shall make amends to him as for </a:t>
            </a:r>
            <a:r>
              <a:rPr lang="en-US" sz="2000">
                <a:solidFill>
                  <a:schemeClr val="bg1"/>
                </a:solidFill>
              </a:rPr>
              <a:t>two </a:t>
            </a:r>
            <a:r>
              <a:rPr lang="en-US" sz="2000" smtClean="0">
                <a:solidFill>
                  <a:schemeClr val="bg1"/>
                </a:solidFill>
              </a:rPr>
              <a:t>comdors [a mid-ranked Catalan nobleman] </a:t>
            </a:r>
            <a:r>
              <a:rPr lang="en-US" sz="2000">
                <a:solidFill>
                  <a:schemeClr val="bg1"/>
                </a:solidFill>
              </a:rPr>
              <a:t>and a comdor like two vavassors.</a:t>
            </a:r>
          </a:p>
          <a:p>
            <a:endParaRPr lang="en-US" sz="1000" smtClean="0">
              <a:solidFill>
                <a:schemeClr val="bg1"/>
              </a:solidFill>
            </a:endParaRPr>
          </a:p>
          <a:p>
            <a:r>
              <a:rPr lang="en-US" sz="2000" smtClean="0">
                <a:solidFill>
                  <a:schemeClr val="bg1"/>
                </a:solidFill>
              </a:rPr>
              <a:t>5</a:t>
            </a:r>
            <a:r>
              <a:rPr lang="en-US" sz="2000">
                <a:solidFill>
                  <a:schemeClr val="bg1"/>
                </a:solidFill>
              </a:rPr>
              <a:t>. Concerning a vavassor who had five knights, he shall emend for his death with 60 ounces of </a:t>
            </a:r>
            <a:r>
              <a:rPr lang="en-US" sz="2000">
                <a:solidFill>
                  <a:schemeClr val="bg1"/>
                </a:solidFill>
              </a:rPr>
              <a:t>seared </a:t>
            </a:r>
            <a:r>
              <a:rPr lang="en-US" sz="2000" smtClean="0">
                <a:solidFill>
                  <a:schemeClr val="bg1"/>
                </a:solidFill>
              </a:rPr>
              <a:t>gold [a Muslim coin] </a:t>
            </a:r>
            <a:r>
              <a:rPr lang="en-US" sz="2000">
                <a:solidFill>
                  <a:schemeClr val="bg1"/>
                </a:solidFill>
              </a:rPr>
              <a:t>and for a wound with 30 ounces. If he has more knights, the composition shall grow according to the number of knights. Whoever kills a knight shall give 12 ounces of seared gold in composition. Whoever wounds shall emend to him with 6.</a:t>
            </a:r>
          </a:p>
          <a:p>
            <a:endParaRPr lang="en-US" sz="1000" smtClean="0">
              <a:solidFill>
                <a:schemeClr val="bg1"/>
              </a:solidFill>
            </a:endParaRPr>
          </a:p>
          <a:p>
            <a:pPr marL="342900" indent="-342900">
              <a:buFont typeface="Arial" panose="020B0604020202020204" pitchFamily="34" charset="0"/>
              <a:buChar char="•"/>
            </a:pPr>
            <a:r>
              <a:rPr lang="en-US" sz="2000" smtClean="0">
                <a:solidFill>
                  <a:schemeClr val="bg1"/>
                </a:solidFill>
              </a:rPr>
              <a:t>Clearly</a:t>
            </a:r>
            <a:r>
              <a:rPr lang="en-US" sz="2000">
                <a:solidFill>
                  <a:schemeClr val="bg1"/>
                </a:solidFill>
              </a:rPr>
              <a:t>, there’s a problem with the transmission, though not so great that one can’t guess about origins. A probably accurate description of an ancient form of proceeding, coupled with the statement that the usages abolished them, which they clearly did not, see, e.g., c.112</a:t>
            </a:r>
            <a:r>
              <a:rPr lang="en-US" sz="2000">
                <a:solidFill>
                  <a:schemeClr val="bg1"/>
                </a:solidFill>
              </a:rPr>
              <a:t>: </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89718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a:t>
            </a:r>
            <a:r>
              <a:rPr lang="en-US" sz="2400" i="1"/>
              <a:t>de </a:t>
            </a:r>
            <a:r>
              <a:rPr lang="en-US" sz="2400" i="1" smtClean="0"/>
              <a:t>Barcelona</a:t>
            </a:r>
            <a:r>
              <a:rPr lang="en-US" sz="2400" smtClean="0"/>
              <a:t>: the beginning</a:t>
            </a:r>
            <a:endParaRPr lang="en-US" altLang="en-US" sz="2400" dirty="0"/>
          </a:p>
        </p:txBody>
      </p:sp>
      <p:sp>
        <p:nvSpPr>
          <p:cNvPr id="8" name="TextBox 7"/>
          <p:cNvSpPr txBox="1"/>
          <p:nvPr/>
        </p:nvSpPr>
        <p:spPr>
          <a:xfrm>
            <a:off x="457200" y="673769"/>
            <a:ext cx="8686800" cy="4401205"/>
          </a:xfrm>
          <a:prstGeom prst="rect">
            <a:avLst/>
          </a:prstGeom>
          <a:noFill/>
        </p:spPr>
        <p:txBody>
          <a:bodyPr wrap="square">
            <a:spAutoFit/>
          </a:bodyPr>
          <a:lstStyle/>
          <a:p>
            <a:r>
              <a:rPr lang="en-US" sz="2000" smtClean="0">
                <a:solidFill>
                  <a:schemeClr val="bg1"/>
                </a:solidFill>
              </a:rPr>
              <a:t>Husbands </a:t>
            </a:r>
            <a:r>
              <a:rPr lang="en-US" sz="2000">
                <a:solidFill>
                  <a:schemeClr val="bg1"/>
                </a:solidFill>
              </a:rPr>
              <a:t>can accuse their wives of adultery by suspicion, and they ought to purge themselves by an </a:t>
            </a:r>
            <a:r>
              <a:rPr lang="en-US" sz="2000" i="1">
                <a:solidFill>
                  <a:schemeClr val="bg1"/>
                </a:solidFill>
              </a:rPr>
              <a:t>avagant</a:t>
            </a:r>
            <a:r>
              <a:rPr lang="en-US" sz="2000">
                <a:solidFill>
                  <a:schemeClr val="bg1"/>
                </a:solidFill>
              </a:rPr>
              <a:t> </a:t>
            </a:r>
            <a:r>
              <a:rPr lang="en-US" sz="2000" smtClean="0">
                <a:solidFill>
                  <a:schemeClr val="bg1"/>
                </a:solidFill>
              </a:rPr>
              <a:t>[‘champion’; emend to </a:t>
            </a:r>
            <a:r>
              <a:rPr lang="en-US" sz="2000" i="1" smtClean="0">
                <a:solidFill>
                  <a:schemeClr val="bg1"/>
                </a:solidFill>
              </a:rPr>
              <a:t>averamentum</a:t>
            </a:r>
            <a:r>
              <a:rPr lang="en-US" sz="2000" smtClean="0">
                <a:solidFill>
                  <a:schemeClr val="bg1"/>
                </a:solidFill>
              </a:rPr>
              <a:t> and translate ‘by affirmation’], </a:t>
            </a:r>
            <a:r>
              <a:rPr lang="en-US" sz="2000">
                <a:solidFill>
                  <a:schemeClr val="bg1"/>
                </a:solidFill>
              </a:rPr>
              <a:t>by </a:t>
            </a:r>
            <a:r>
              <a:rPr lang="en-US" sz="2000" smtClean="0">
                <a:solidFill>
                  <a:schemeClr val="bg1"/>
                </a:solidFill>
              </a:rPr>
              <a:t>oath, </a:t>
            </a:r>
            <a:r>
              <a:rPr lang="en-US" sz="2000">
                <a:solidFill>
                  <a:schemeClr val="bg1"/>
                </a:solidFill>
              </a:rPr>
              <a:t>and by battle, if there are manifest indicia and competent signs in it: the wives of knights by oath and also by a knight, the wives of citizens and burgesses and noble bailiffs by a foot-soldier, the wives of peasants [</a:t>
            </a:r>
            <a:r>
              <a:rPr lang="en-US" sz="2000" i="1">
                <a:solidFill>
                  <a:schemeClr val="bg1"/>
                </a:solidFill>
              </a:rPr>
              <a:t>rusticorum</a:t>
            </a:r>
            <a:r>
              <a:rPr lang="en-US" sz="2000">
                <a:solidFill>
                  <a:schemeClr val="bg1"/>
                </a:solidFill>
              </a:rPr>
              <a:t>] by their own hands by the cauldron</a:t>
            </a:r>
            <a:r>
              <a:rPr lang="en-US" sz="2000">
                <a:solidFill>
                  <a:schemeClr val="bg1"/>
                </a:solidFill>
              </a:rPr>
              <a:t>. </a:t>
            </a:r>
            <a:r>
              <a:rPr lang="en-US" sz="2000" smtClean="0">
                <a:solidFill>
                  <a:schemeClr val="bg1"/>
                </a:solidFill>
              </a:rPr>
              <a:t>. . .</a:t>
            </a:r>
          </a:p>
          <a:p>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I </a:t>
            </a:r>
            <a:r>
              <a:rPr lang="en-US" sz="2000">
                <a:solidFill>
                  <a:schemeClr val="bg1"/>
                </a:solidFill>
              </a:rPr>
              <a:t>think that the prelude is </a:t>
            </a:r>
            <a:r>
              <a:rPr lang="en-US" sz="2000">
                <a:solidFill>
                  <a:schemeClr val="bg1"/>
                </a:solidFill>
              </a:rPr>
              <a:t>12th </a:t>
            </a:r>
            <a:r>
              <a:rPr lang="en-US" sz="2000" smtClean="0">
                <a:solidFill>
                  <a:schemeClr val="bg1"/>
                </a:solidFill>
              </a:rPr>
              <a:t>century, </a:t>
            </a:r>
            <a:r>
              <a:rPr lang="en-US" sz="2000">
                <a:solidFill>
                  <a:schemeClr val="bg1"/>
                </a:solidFill>
              </a:rPr>
              <a:t>and it reflects the concern of the period with making the procedure more “rational.” The document which purports to be adoption document </a:t>
            </a:r>
            <a:r>
              <a:rPr lang="en-US" sz="2000">
                <a:solidFill>
                  <a:schemeClr val="bg1"/>
                </a:solidFill>
              </a:rPr>
              <a:t>looks </a:t>
            </a:r>
            <a:r>
              <a:rPr lang="en-US" sz="2000" smtClean="0">
                <a:solidFill>
                  <a:schemeClr val="bg1"/>
                </a:solidFill>
              </a:rPr>
              <a:t>largely genuine.</a:t>
            </a:r>
            <a:br>
              <a:rPr lang="en-US" sz="2000" smtClean="0">
                <a:solidFill>
                  <a:schemeClr val="bg1"/>
                </a:solidFill>
              </a:rPr>
            </a:b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substantive </a:t>
            </a:r>
            <a:r>
              <a:rPr lang="en-US" sz="2000">
                <a:solidFill>
                  <a:schemeClr val="bg1"/>
                </a:solidFill>
              </a:rPr>
              <a:t>core of material that looks </a:t>
            </a:r>
            <a:r>
              <a:rPr lang="en-US" sz="2000">
                <a:solidFill>
                  <a:schemeClr val="bg1"/>
                </a:solidFill>
              </a:rPr>
              <a:t>like </a:t>
            </a:r>
            <a:r>
              <a:rPr lang="en-US" sz="2000" smtClean="0">
                <a:solidFill>
                  <a:schemeClr val="bg1"/>
                </a:solidFill>
              </a:rPr>
              <a:t>an </a:t>
            </a:r>
            <a:r>
              <a:rPr lang="en-US" sz="2000">
                <a:solidFill>
                  <a:schemeClr val="bg1"/>
                </a:solidFill>
              </a:rPr>
              <a:t>attempt to </a:t>
            </a:r>
            <a:r>
              <a:rPr lang="en-US" sz="2000">
                <a:solidFill>
                  <a:schemeClr val="bg1"/>
                </a:solidFill>
              </a:rPr>
              <a:t>integrate </a:t>
            </a:r>
            <a:r>
              <a:rPr lang="en-US" sz="2000" smtClean="0">
                <a:solidFill>
                  <a:schemeClr val="bg1"/>
                </a:solidFill>
              </a:rPr>
              <a:t>feudal institutions </a:t>
            </a:r>
            <a:r>
              <a:rPr lang="en-US" sz="2000">
                <a:solidFill>
                  <a:schemeClr val="bg1"/>
                </a:solidFill>
              </a:rPr>
              <a:t>into </a:t>
            </a:r>
            <a:r>
              <a:rPr lang="en-US" sz="2000">
                <a:solidFill>
                  <a:schemeClr val="bg1"/>
                </a:solidFill>
              </a:rPr>
              <a:t>the </a:t>
            </a:r>
            <a:r>
              <a:rPr lang="en-US" sz="2000" smtClean="0">
                <a:solidFill>
                  <a:schemeClr val="bg1"/>
                </a:solidFill>
              </a:rPr>
              <a:t>wergeld </a:t>
            </a:r>
            <a:r>
              <a:rPr lang="en-US" sz="2000">
                <a:solidFill>
                  <a:schemeClr val="bg1"/>
                </a:solidFill>
              </a:rPr>
              <a:t>system of the </a:t>
            </a:r>
            <a:r>
              <a:rPr lang="en-US" sz="2000" i="1">
                <a:solidFill>
                  <a:schemeClr val="bg1"/>
                </a:solidFill>
              </a:rPr>
              <a:t>fuero juzgo</a:t>
            </a:r>
            <a:r>
              <a:rPr lang="en-US" sz="2000">
                <a:solidFill>
                  <a:schemeClr val="bg1"/>
                </a:solidFill>
              </a:rPr>
              <a:t>. This may well be from the mid–11th century.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45670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a:t>
            </a:r>
            <a:r>
              <a:rPr lang="en-US" sz="2400" smtClean="0"/>
              <a:t>witnesses</a:t>
            </a:r>
            <a:endParaRPr lang="en-US" altLang="en-US" sz="2400" dirty="0"/>
          </a:p>
        </p:txBody>
      </p:sp>
      <p:sp>
        <p:nvSpPr>
          <p:cNvPr id="8" name="TextBox 7"/>
          <p:cNvSpPr txBox="1"/>
          <p:nvPr/>
        </p:nvSpPr>
        <p:spPr>
          <a:xfrm>
            <a:off x="457200" y="673769"/>
            <a:ext cx="8686800" cy="5324535"/>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provisions about witnesses suggest a gradual acceptance of the Romano-canonical scheme. The beginning is clearly in c.57 where witnesses are being used instead of battle, apparently, for the situation in which the tenant is not in possession.</a:t>
            </a:r>
          </a:p>
          <a:p>
            <a:endParaRPr lang="en-US" sz="1000" smtClean="0">
              <a:solidFill>
                <a:schemeClr val="bg1"/>
              </a:solidFill>
            </a:endParaRPr>
          </a:p>
          <a:p>
            <a:r>
              <a:rPr lang="en-US" sz="2000" smtClean="0">
                <a:solidFill>
                  <a:schemeClr val="bg1"/>
                </a:solidFill>
              </a:rPr>
              <a:t>57 </a:t>
            </a:r>
            <a:r>
              <a:rPr lang="en-US" sz="2000">
                <a:solidFill>
                  <a:schemeClr val="bg1"/>
                </a:solidFill>
              </a:rPr>
              <a:t>[54]. Fees which knights hold, if their lords deny that have given them to them, they shall aver them by oath and by battle and shall have them. Those which they do not hold </a:t>
            </a:r>
            <a:r>
              <a:rPr lang="en-US" sz="2000">
                <a:solidFill>
                  <a:schemeClr val="bg1"/>
                </a:solidFill>
              </a:rPr>
              <a:t>and </a:t>
            </a:r>
            <a:r>
              <a:rPr lang="en-US" sz="2000" smtClean="0">
                <a:solidFill>
                  <a:schemeClr val="bg1"/>
                </a:solidFill>
              </a:rPr>
              <a:t>claim [read “do not hold but claim”], </a:t>
            </a:r>
            <a:r>
              <a:rPr lang="en-US" sz="2000">
                <a:solidFill>
                  <a:schemeClr val="bg1"/>
                </a:solidFill>
              </a:rPr>
              <a:t>they shall either prove by witnesses or by writing that they acquired them from their lords, or they shall </a:t>
            </a:r>
            <a:r>
              <a:rPr lang="en-US" sz="2000">
                <a:solidFill>
                  <a:schemeClr val="bg1"/>
                </a:solidFill>
              </a:rPr>
              <a:t>abandon </a:t>
            </a:r>
            <a:r>
              <a:rPr lang="en-US" sz="2000" smtClean="0">
                <a:solidFill>
                  <a:schemeClr val="bg1"/>
                </a:solidFill>
              </a:rPr>
              <a:t>them.</a:t>
            </a:r>
          </a:p>
          <a:p>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Even </a:t>
            </a:r>
            <a:r>
              <a:rPr lang="en-US" sz="2000">
                <a:solidFill>
                  <a:schemeClr val="bg1"/>
                </a:solidFill>
              </a:rPr>
              <a:t>here we must be careful. Witness procedure is mentioned in </a:t>
            </a:r>
            <a:r>
              <a:rPr lang="en-US" sz="2000">
                <a:solidFill>
                  <a:schemeClr val="bg1"/>
                </a:solidFill>
              </a:rPr>
              <a:t>the </a:t>
            </a:r>
            <a:r>
              <a:rPr lang="en-US" sz="2000" smtClean="0">
                <a:solidFill>
                  <a:schemeClr val="bg1"/>
                </a:solidFill>
              </a:rPr>
              <a:t>Fuero juzgo, </a:t>
            </a:r>
            <a:r>
              <a:rPr lang="en-US" sz="2000">
                <a:solidFill>
                  <a:schemeClr val="bg1"/>
                </a:solidFill>
              </a:rPr>
              <a:t>and the man who wrote the dissertation on the topic found some documents as early as the 11th (?) century that mention them. It is tempting to see the distinction here as being like that of writ of right and </a:t>
            </a:r>
            <a:r>
              <a:rPr lang="en-US" sz="2000">
                <a:solidFill>
                  <a:schemeClr val="bg1"/>
                </a:solidFill>
              </a:rPr>
              <a:t>novel </a:t>
            </a:r>
            <a:r>
              <a:rPr lang="en-US" sz="2000" smtClean="0">
                <a:solidFill>
                  <a:schemeClr val="bg1"/>
                </a:solidFill>
              </a:rPr>
              <a:t>disseisin in England. </a:t>
            </a:r>
            <a:r>
              <a:rPr lang="en-US" sz="2000">
                <a:solidFill>
                  <a:schemeClr val="bg1"/>
                </a:solidFill>
              </a:rPr>
              <a:t>In any case this is the base case. It’s the only one that the most recent editor includes in his edition of the base (mid-12th century) </a:t>
            </a:r>
            <a:r>
              <a:rPr lang="en-US" sz="2000">
                <a:solidFill>
                  <a:schemeClr val="bg1"/>
                </a:solidFill>
              </a:rPr>
              <a:t>text</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178776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a:t>
            </a:r>
            <a:r>
              <a:rPr lang="en-US" sz="2400" smtClean="0"/>
              <a:t>witnesses</a:t>
            </a:r>
            <a:r>
              <a:rPr lang="en-US" sz="2400"/>
              <a:t> (cont’d)</a:t>
            </a:r>
            <a:endParaRPr lang="en-US" altLang="en-US" sz="2400" dirty="0"/>
          </a:p>
        </p:txBody>
      </p:sp>
      <p:sp>
        <p:nvSpPr>
          <p:cNvPr id="8" name="TextBox 7"/>
          <p:cNvSpPr txBox="1"/>
          <p:nvPr/>
        </p:nvSpPr>
        <p:spPr>
          <a:xfrm>
            <a:off x="457200" y="673769"/>
            <a:ext cx="8686800" cy="3939540"/>
          </a:xfrm>
          <a:prstGeom prst="rect">
            <a:avLst/>
          </a:prstGeom>
          <a:noFill/>
        </p:spPr>
        <p:txBody>
          <a:bodyPr wrap="square">
            <a:spAutoFit/>
          </a:bodyPr>
          <a:lstStyle/>
          <a:p>
            <a:r>
              <a:rPr lang="en-US" sz="2000" smtClean="0">
                <a:solidFill>
                  <a:schemeClr val="bg1"/>
                </a:solidFill>
              </a:rPr>
              <a:t>85 </a:t>
            </a:r>
            <a:r>
              <a:rPr lang="en-US" sz="2000">
                <a:solidFill>
                  <a:schemeClr val="bg1"/>
                </a:solidFill>
              </a:rPr>
              <a:t>[B2]. We command in order that perjuries be guarded against [that] witnesses not be admitted to take an oath before they are examined. If they cannot otherwise be examined, they shall be separated from each other and examined singly. The accuser may not chose witnesses in the absence of the accused. In no way shall anyone shall be admitted to the oath and to testimony unless he is entirely </a:t>
            </a:r>
            <a:r>
              <a:rPr lang="en-US" sz="2000">
                <a:solidFill>
                  <a:schemeClr val="bg1"/>
                </a:solidFill>
              </a:rPr>
              <a:t>fasting</a:t>
            </a:r>
            <a:r>
              <a:rPr lang="en-US" sz="2000" smtClean="0">
                <a:solidFill>
                  <a:schemeClr val="bg1"/>
                </a:solidFill>
              </a:rPr>
              <a:t>. </a:t>
            </a:r>
            <a:r>
              <a:rPr lang="en-US" sz="2000">
                <a:solidFill>
                  <a:schemeClr val="bg1"/>
                </a:solidFill>
              </a:rPr>
              <a:t>If a witness is recused, let him who is recusing say or prove why he ought not be received. Witnesses shall be chosen from this territory and not from another, unless the case must be investigated far from the county. If anyone is convicted of perjury, let him lose his hand or redeem it with 100 shillings. [Parallels: C.3.20.14; C.22 q.5 c.6; X 2.20.2; MGH, </a:t>
            </a:r>
            <a:r>
              <a:rPr lang="en-US" sz="2000" i="1">
                <a:solidFill>
                  <a:schemeClr val="bg1"/>
                </a:solidFill>
              </a:rPr>
              <a:t>Capitularia regum francorum</a:t>
            </a:r>
            <a:r>
              <a:rPr lang="en-US" sz="2000">
                <a:solidFill>
                  <a:schemeClr val="bg1"/>
                </a:solidFill>
              </a:rPr>
              <a:t> 1.124 (805); P. 310–12.9]</a:t>
            </a:r>
          </a:p>
          <a:p>
            <a:endParaRPr lang="en-US" sz="1000" smtClean="0">
              <a:solidFill>
                <a:schemeClr val="bg1"/>
              </a:solidFill>
            </a:endParaRPr>
          </a:p>
          <a:p>
            <a:r>
              <a:rPr lang="en-US" sz="2000" smtClean="0">
                <a:solidFill>
                  <a:schemeClr val="bg1"/>
                </a:solidFill>
              </a:rPr>
              <a:t>[The texts of cc. 86</a:t>
            </a:r>
            <a:r>
              <a:rPr lang="en-US" sz="2000">
                <a:solidFill>
                  <a:schemeClr val="bg1"/>
                </a:solidFill>
              </a:rPr>
              <a:t>–</a:t>
            </a:r>
            <a:r>
              <a:rPr lang="en-US" sz="2000" smtClean="0">
                <a:solidFill>
                  <a:schemeClr val="bg1"/>
                </a:solidFill>
              </a:rPr>
              <a:t>88 can be found on the outline.]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30313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growth </a:t>
            </a:r>
            <a:r>
              <a:rPr lang="en-US" sz="2400"/>
              <a:t>of </a:t>
            </a:r>
            <a:r>
              <a:rPr lang="en-US" sz="2400" smtClean="0"/>
              <a:t>courts:12th </a:t>
            </a:r>
            <a:r>
              <a:rPr lang="en-US" sz="2400"/>
              <a:t>and 13th centuries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4401205"/>
          </a:xfrm>
          <a:prstGeom prst="rect">
            <a:avLst/>
          </a:prstGeom>
          <a:noFill/>
        </p:spPr>
        <p:txBody>
          <a:bodyPr wrap="square" rtlCol="0">
            <a:spAutoFit/>
          </a:bodyPr>
          <a:lstStyle/>
          <a:p>
            <a:r>
              <a:rPr lang="en-US" sz="2000">
                <a:solidFill>
                  <a:schemeClr val="bg1"/>
                </a:solidFill>
              </a:rPr>
              <a:t>Legislative, executive, and judicial in this period, perhaps even today, are not sharply separated, they form a spectrum. The same can be said about political and </a:t>
            </a:r>
            <a:r>
              <a:rPr lang="en-US" sz="2000">
                <a:solidFill>
                  <a:schemeClr val="bg1"/>
                </a:solidFill>
              </a:rPr>
              <a:t>legal</a:t>
            </a:r>
            <a:r>
              <a:rPr lang="en-US" sz="200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smtClean="0">
                <a:solidFill>
                  <a:schemeClr val="bg1"/>
                </a:solidFill>
              </a:rPr>
              <a:t>At </a:t>
            </a:r>
            <a:r>
              <a:rPr lang="en-US" sz="2000">
                <a:solidFill>
                  <a:schemeClr val="bg1"/>
                </a:solidFill>
              </a:rPr>
              <a:t>the very highest level no one forgot that the king or the pope was the greatest judge of all, and to give judgment in the central assembly was the most solemn kind of judgment one could give..</a:t>
            </a:r>
            <a:endParaRPr lang="en-US" sz="2000" dirty="0" smtClean="0">
              <a:solidFill>
                <a:schemeClr val="bg1"/>
              </a:solidFill>
            </a:endParaRP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12th and 13th centuries also see a multiplication of judges associated with the growth of </a:t>
            </a:r>
            <a:r>
              <a:rPr lang="en-US" sz="2000">
                <a:solidFill>
                  <a:schemeClr val="bg1"/>
                </a:solidFill>
              </a:rPr>
              <a:t>administration</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By </a:t>
            </a:r>
            <a:r>
              <a:rPr lang="en-US" sz="2000">
                <a:solidFill>
                  <a:schemeClr val="bg1"/>
                </a:solidFill>
              </a:rPr>
              <a:t>the middle of the 13th century every bishop in the West had his own court, staffed by a professional called the “</a:t>
            </a:r>
            <a:r>
              <a:rPr lang="en-US" sz="2000">
                <a:solidFill>
                  <a:schemeClr val="bg1"/>
                </a:solidFill>
              </a:rPr>
              <a:t>official</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We </a:t>
            </a:r>
            <a:r>
              <a:rPr lang="en-US" sz="2000">
                <a:solidFill>
                  <a:schemeClr val="bg1"/>
                </a:solidFill>
              </a:rPr>
              <a:t>are least well informed about justice at the lowest levels, particularly in </a:t>
            </a:r>
            <a:r>
              <a:rPr lang="en-US" sz="2000">
                <a:solidFill>
                  <a:schemeClr val="bg1"/>
                </a:solidFill>
              </a:rPr>
              <a:t>rural </a:t>
            </a:r>
            <a:r>
              <a:rPr lang="en-US" sz="2000" smtClean="0">
                <a:solidFill>
                  <a:schemeClr val="bg1"/>
                </a:solidFill>
              </a:rPr>
              <a:t>areas, but it did exist.</a:t>
            </a:r>
            <a:endParaRPr lang="en-US" sz="2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a:t>
            </a:r>
            <a:r>
              <a:rPr lang="en-US" sz="2400" smtClean="0"/>
              <a:t>witnesses </a:t>
            </a:r>
            <a:r>
              <a:rPr lang="en-US" sz="2400"/>
              <a:t>(cont’d)</a:t>
            </a:r>
            <a:endParaRPr lang="en-US" altLang="en-US" sz="2400" dirty="0"/>
          </a:p>
        </p:txBody>
      </p:sp>
      <p:sp>
        <p:nvSpPr>
          <p:cNvPr id="8" name="TextBox 7"/>
          <p:cNvSpPr txBox="1"/>
          <p:nvPr/>
        </p:nvSpPr>
        <p:spPr>
          <a:xfrm>
            <a:off x="457200" y="673769"/>
            <a:ext cx="8686800" cy="4862870"/>
          </a:xfrm>
          <a:prstGeom prst="rect">
            <a:avLst/>
          </a:prstGeom>
          <a:noFill/>
        </p:spPr>
        <p:txBody>
          <a:bodyPr wrap="square">
            <a:spAutoFit/>
          </a:bodyPr>
          <a:lstStyle/>
          <a:p>
            <a:r>
              <a:rPr lang="en-US" sz="2000" smtClean="0">
                <a:solidFill>
                  <a:schemeClr val="bg1"/>
                </a:solidFill>
              </a:rPr>
              <a:t>89 </a:t>
            </a:r>
            <a:r>
              <a:rPr lang="en-US" sz="2000">
                <a:solidFill>
                  <a:schemeClr val="bg1"/>
                </a:solidFill>
              </a:rPr>
              <a:t>[B6]. Accusers and witnesses cannot be those who a day or two before were enemies, lest in their wrath they seek to harm and lest the injured seek to avenge themselves. An unoffended affect [</a:t>
            </a:r>
            <a:r>
              <a:rPr lang="en-US" sz="2000" i="1">
                <a:solidFill>
                  <a:schemeClr val="bg1"/>
                </a:solidFill>
              </a:rPr>
              <a:t>inoffensus effectus</a:t>
            </a:r>
            <a:r>
              <a:rPr lang="en-US" sz="2000">
                <a:solidFill>
                  <a:schemeClr val="bg1"/>
                </a:solidFill>
              </a:rPr>
              <a:t>] is to be sought in accusers and witnesses, not a suspect one. Suitable witnesses are not those who can be ordered to be witnesses. [Parallels: D.22.5.3, .5; P. </a:t>
            </a:r>
            <a:r>
              <a:rPr lang="en-US" sz="2000">
                <a:solidFill>
                  <a:schemeClr val="bg1"/>
                </a:solidFill>
              </a:rPr>
              <a:t>317</a:t>
            </a:r>
            <a:r>
              <a:rPr lang="en-US" sz="2000" smtClean="0">
                <a:solidFill>
                  <a:schemeClr val="bg1"/>
                </a:solidFill>
              </a:rPr>
              <a:t>.]</a:t>
            </a:r>
          </a:p>
          <a:p>
            <a:endParaRPr lang="en-US" sz="1000">
              <a:solidFill>
                <a:schemeClr val="bg1"/>
              </a:solidFill>
            </a:endParaRPr>
          </a:p>
          <a:p>
            <a:pPr marL="342900" indent="-342900">
              <a:buFont typeface="Arial" panose="020B0604020202020204" pitchFamily="34" charset="0"/>
              <a:buChar char="•"/>
            </a:pPr>
            <a:r>
              <a:rPr lang="en-US" sz="2000">
                <a:solidFill>
                  <a:schemeClr val="bg1"/>
                </a:solidFill>
              </a:rPr>
              <a:t>The substance of cc. 85–89 can all be found in 11th century canonical collections and they are largely drawn from Pseudo-Isidore. C.89 probably requires a more profound knowledge of Roman law, though it could be by way of proceduralists, like Tancred. It is possible that these provisions date from the mid-12th century, but it seems unlikely, both because they are not in all the early mss. and because the effort that would have been necessary to put them together from existing sources in the mid-12th century is probably beyond the folks that were putting this material </a:t>
            </a:r>
            <a:r>
              <a:rPr lang="en-US" sz="2000">
                <a:solidFill>
                  <a:schemeClr val="bg1"/>
                </a:solidFill>
              </a:rPr>
              <a:t>together</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40028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a:t>
            </a:r>
            <a:r>
              <a:rPr lang="en-US" sz="2400" smtClean="0"/>
              <a:t>witnesses</a:t>
            </a:r>
            <a:r>
              <a:rPr lang="en-US" sz="2400"/>
              <a:t> (cont’d)</a:t>
            </a:r>
            <a:endParaRPr lang="en-US" altLang="en-US" sz="2400" dirty="0"/>
          </a:p>
        </p:txBody>
      </p:sp>
      <p:sp>
        <p:nvSpPr>
          <p:cNvPr id="8" name="TextBox 7"/>
          <p:cNvSpPr txBox="1"/>
          <p:nvPr/>
        </p:nvSpPr>
        <p:spPr>
          <a:xfrm>
            <a:off x="457200" y="673769"/>
            <a:ext cx="8686800" cy="5324535"/>
          </a:xfrm>
          <a:prstGeom prst="rect">
            <a:avLst/>
          </a:prstGeom>
          <a:noFill/>
        </p:spPr>
        <p:txBody>
          <a:bodyPr wrap="square">
            <a:spAutoFit/>
          </a:bodyPr>
          <a:lstStyle/>
          <a:p>
            <a:r>
              <a:rPr lang="en-US" sz="2000" smtClean="0">
                <a:solidFill>
                  <a:schemeClr val="bg1"/>
                </a:solidFill>
              </a:rPr>
              <a:t>143. </a:t>
            </a:r>
            <a:r>
              <a:rPr lang="en-US" sz="2000">
                <a:solidFill>
                  <a:schemeClr val="bg1"/>
                </a:solidFill>
              </a:rPr>
              <a:t>Because we have frequently received complaint by our subjects that truth is obscured and repressed by the corruption of witnesses, following in this part the imperial laws, we order that if any witness be produced by anyone he shall be bound by oath that no money or anything else was given or promised to him nor, to his knowledge, to anyone subject to him. Further, to put an end to the slipperiness of witnesses (testium facilitate) by which the contrary to the truth is put forward, we order that anyone litigating before us or anyone delegated by us who knowingly produces a false witness or corrupts a witness shall lose his cause and shall incur the publication [sic, probably means a type of forced sale] of all his movable goods, of which one-half shall be assigned to his lord and the other half shall be kept in our treasury. The same penalty of publication of goods shall be incurred by anyone convicted of having borne false testimony, and above that he shall lose his hand and his tongue, and the possessions [does this mean immovables?] of both shall devolve on those who are called to their goods by right of succession. [Parallels: D.22.5.5, .16, .3; P. </a:t>
            </a:r>
            <a:r>
              <a:rPr lang="en-US" sz="2000">
                <a:solidFill>
                  <a:schemeClr val="bg1"/>
                </a:solidFill>
              </a:rPr>
              <a:t>320–1</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739795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a:t>
            </a:r>
            <a:r>
              <a:rPr lang="en-US" sz="2400" smtClean="0"/>
              <a:t>witnesses</a:t>
            </a:r>
            <a:r>
              <a:rPr lang="en-US" sz="2400"/>
              <a:t> (cont’d)</a:t>
            </a:r>
            <a:endParaRPr lang="en-US" altLang="en-US" sz="2400" dirty="0"/>
          </a:p>
        </p:txBody>
      </p:sp>
      <p:sp>
        <p:nvSpPr>
          <p:cNvPr id="8" name="TextBox 7"/>
          <p:cNvSpPr txBox="1"/>
          <p:nvPr/>
        </p:nvSpPr>
        <p:spPr>
          <a:xfrm>
            <a:off x="457200" y="673769"/>
            <a:ext cx="8686800" cy="5478423"/>
          </a:xfrm>
          <a:prstGeom prst="rect">
            <a:avLst/>
          </a:prstGeom>
          <a:noFill/>
        </p:spPr>
        <p:txBody>
          <a:bodyPr wrap="square">
            <a:spAutoFit/>
          </a:bodyPr>
          <a:lstStyle/>
          <a:p>
            <a:r>
              <a:rPr lang="en-US" sz="2000" smtClean="0">
                <a:solidFill>
                  <a:schemeClr val="bg1"/>
                </a:solidFill>
              </a:rPr>
              <a:t>144</a:t>
            </a:r>
            <a:r>
              <a:rPr lang="en-US" sz="2000">
                <a:solidFill>
                  <a:schemeClr val="bg1"/>
                </a:solidFill>
              </a:rPr>
              <a:t>. Because we have frequently received complaint by our subjects that frequently in the courts cases are brought and defended calumniously; then appeals are taken from interlocutory [sentences], and as a result the matter at stake is long protracted and long suspended, so that scarcely or never can it finally be concluded; wishing therefore to counter this fraud and malice with a royal antidote and desiring to impose an end to quarrels, and so that the parties not be unjustly exhausted with labors and expenses, with the counsel and approval of the nobles and magnates and also of our citizens who at that time were present in our court we think that it ought to be laid down as follows: that from henceforth in all cases the oath of calumny shall be taken by both the plaintiff and defendant and that there be no appeal from interlocutory sentences, except from manifest harm, or unless it plainly contains error, or unless it is pronounced against right [jus]. In which cases, it shall be determined within three days about the aforesaid sentence and corrected as it ought, and so not only litigation but also calumniators shall be </a:t>
            </a:r>
            <a:r>
              <a:rPr lang="en-US" sz="2000">
                <a:solidFill>
                  <a:schemeClr val="bg1"/>
                </a:solidFill>
              </a:rPr>
              <a:t>diminished</a:t>
            </a:r>
            <a:r>
              <a:rPr lang="en-US" sz="2000" smtClean="0">
                <a:solidFill>
                  <a:schemeClr val="bg1"/>
                </a:solidFill>
              </a:rPr>
              <a:t>. . . .</a:t>
            </a:r>
          </a:p>
          <a:p>
            <a:endParaRPr lang="en-US" sz="500" smtClean="0">
              <a:solidFill>
                <a:schemeClr val="bg1"/>
              </a:solidFill>
            </a:endParaRPr>
          </a:p>
          <a:p>
            <a:r>
              <a:rPr lang="en-US" sz="2000">
                <a:solidFill>
                  <a:schemeClr val="bg1"/>
                </a:solidFill>
              </a:rPr>
              <a:t>[Parallels: D.49.5.12; D.22.5.21; P. </a:t>
            </a:r>
            <a:r>
              <a:rPr lang="en-US" sz="2000">
                <a:solidFill>
                  <a:schemeClr val="bg1"/>
                </a:solidFill>
              </a:rPr>
              <a:t>321</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931885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a:t>
            </a:r>
            <a:r>
              <a:rPr lang="en-US" sz="2400" smtClean="0"/>
              <a:t>witnesses (cont’d)</a:t>
            </a:r>
            <a:endParaRPr lang="en-US" altLang="en-US" sz="2400" dirty="0"/>
          </a:p>
        </p:txBody>
      </p:sp>
      <p:sp>
        <p:nvSpPr>
          <p:cNvPr id="8" name="TextBox 7"/>
          <p:cNvSpPr txBox="1"/>
          <p:nvPr/>
        </p:nvSpPr>
        <p:spPr>
          <a:xfrm>
            <a:off x="457200" y="673769"/>
            <a:ext cx="8686800" cy="5324535"/>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Cc</a:t>
            </a:r>
            <a:r>
              <a:rPr lang="en-US" sz="2000">
                <a:solidFill>
                  <a:schemeClr val="bg1"/>
                </a:solidFill>
              </a:rPr>
              <a:t>. 143–144 are interesting because they are so clearly legislative (parallels of Innocent III?). In order to follow this form this carefully we need to have either the Code or papal decretal letters or both. (Even that needs to be checked out against the Visigothic examples.) The reference to “slipperiness of witnesses” (</a:t>
            </a:r>
            <a:r>
              <a:rPr lang="en-US" sz="2000" i="1">
                <a:solidFill>
                  <a:schemeClr val="bg1"/>
                </a:solidFill>
              </a:rPr>
              <a:t>testium facilitate</a:t>
            </a:r>
            <a:r>
              <a:rPr lang="en-US" sz="2000">
                <a:solidFill>
                  <a:schemeClr val="bg1"/>
                </a:solidFill>
              </a:rPr>
              <a:t>) is to me, at least, is some indication of 13th century origins (though the phrase does occur in the Digest), as is the efforts of both Innocent III and Innocent IV to limit frivolous appeals to the papacy. When this is combined with the fact that these texts are in none of the early manuscripts, we pretty clearly have reached another stage of </a:t>
            </a:r>
            <a:r>
              <a:rPr lang="en-US" sz="2000">
                <a:solidFill>
                  <a:schemeClr val="bg1"/>
                </a:solidFill>
              </a:rPr>
              <a:t>development</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a:solidFill>
                  <a:schemeClr val="bg1"/>
                </a:solidFill>
              </a:rPr>
              <a:t>Bottom line: With care but with some guess-work, it is possible to contstruct stages of the reception of at least the formal law of Romano-canoical procedure in Barcelona. To what extent this was reflected in the courts is question that might be answered (the Aragonese archives are very rich), but no one seems to have done the work </a:t>
            </a:r>
            <a:r>
              <a:rPr lang="en-US" sz="2000">
                <a:solidFill>
                  <a:schemeClr val="bg1"/>
                </a:solidFill>
              </a:rPr>
              <a:t>yet</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a:solidFill>
                  <a:schemeClr val="bg1"/>
                </a:solidFill>
              </a:rPr>
              <a:t>[The </a:t>
            </a:r>
            <a:r>
              <a:rPr lang="en-US" sz="2000" i="1">
                <a:solidFill>
                  <a:schemeClr val="bg1"/>
                </a:solidFill>
              </a:rPr>
              <a:t>Materials</a:t>
            </a:r>
            <a:r>
              <a:rPr lang="en-US" sz="2000">
                <a:solidFill>
                  <a:schemeClr val="bg1"/>
                </a:solidFill>
              </a:rPr>
              <a:t> have more provisions from the </a:t>
            </a:r>
            <a:r>
              <a:rPr lang="en-US" sz="2000" i="1">
                <a:solidFill>
                  <a:schemeClr val="bg1"/>
                </a:solidFill>
              </a:rPr>
              <a:t>Usatges</a:t>
            </a:r>
            <a:r>
              <a:rPr lang="en-US" sz="2000">
                <a:solidFill>
                  <a:schemeClr val="bg1"/>
                </a:solidFill>
              </a:rPr>
              <a:t> about witnesses.]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76568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a:t>
            </a:r>
            <a:r>
              <a:rPr lang="en-US" sz="2400" smtClean="0"/>
              <a:t>marriage</a:t>
            </a:r>
            <a:endParaRPr lang="en-US" altLang="en-US" sz="2400" dirty="0"/>
          </a:p>
        </p:txBody>
      </p:sp>
      <p:sp>
        <p:nvSpPr>
          <p:cNvPr id="8" name="TextBox 7"/>
          <p:cNvSpPr txBox="1"/>
          <p:nvPr/>
        </p:nvSpPr>
        <p:spPr>
          <a:xfrm>
            <a:off x="457200" y="673769"/>
            <a:ext cx="8686800" cy="4247317"/>
          </a:xfrm>
          <a:prstGeom prst="rect">
            <a:avLst/>
          </a:prstGeom>
          <a:noFill/>
        </p:spPr>
        <p:txBody>
          <a:bodyPr wrap="square">
            <a:spAutoFit/>
          </a:bodyPr>
          <a:lstStyle/>
          <a:p>
            <a:r>
              <a:rPr lang="en-US" sz="2000">
                <a:solidFill>
                  <a:schemeClr val="bg1"/>
                </a:solidFill>
              </a:rPr>
              <a:t>108 [85]. If anyone violently </a:t>
            </a:r>
            <a:r>
              <a:rPr lang="en-US" sz="2000">
                <a:solidFill>
                  <a:schemeClr val="bg1"/>
                </a:solidFill>
              </a:rPr>
              <a:t>corrupts </a:t>
            </a:r>
            <a:r>
              <a:rPr lang="en-US" sz="2000" smtClean="0">
                <a:solidFill>
                  <a:schemeClr val="bg1"/>
                </a:solidFill>
              </a:rPr>
              <a:t>(</a:t>
            </a:r>
            <a:r>
              <a:rPr lang="en-US" sz="2000" i="1" smtClean="0">
                <a:solidFill>
                  <a:schemeClr val="bg1"/>
                </a:solidFill>
              </a:rPr>
              <a:t>violenter corruperit</a:t>
            </a:r>
            <a:r>
              <a:rPr lang="en-US" sz="2000" smtClean="0">
                <a:solidFill>
                  <a:schemeClr val="bg1"/>
                </a:solidFill>
              </a:rPr>
              <a:t>) a </a:t>
            </a:r>
            <a:r>
              <a:rPr lang="en-US" sz="2000">
                <a:solidFill>
                  <a:schemeClr val="bg1"/>
                </a:solidFill>
              </a:rPr>
              <a:t>virgin, he shall either marry her if she and her parents wish and give her </a:t>
            </a:r>
            <a:r>
              <a:rPr lang="en-US" sz="2000" i="1">
                <a:solidFill>
                  <a:schemeClr val="bg1"/>
                </a:solidFill>
              </a:rPr>
              <a:t>exovar</a:t>
            </a:r>
            <a:r>
              <a:rPr lang="en-US" sz="2000">
                <a:solidFill>
                  <a:schemeClr val="bg1"/>
                </a:solidFill>
              </a:rPr>
              <a:t> [roughly, “dowry” or “bride- price”], or he shall give her a husband of her worth. If anyone violently </a:t>
            </a:r>
            <a:r>
              <a:rPr lang="en-US" sz="2000">
                <a:solidFill>
                  <a:schemeClr val="bg1"/>
                </a:solidFill>
              </a:rPr>
              <a:t>commits </a:t>
            </a:r>
            <a:r>
              <a:rPr lang="en-US" sz="2000" smtClean="0">
                <a:solidFill>
                  <a:schemeClr val="bg1"/>
                </a:solidFill>
              </a:rPr>
              <a:t>adultery with </a:t>
            </a:r>
            <a:r>
              <a:rPr lang="en-US" sz="2000">
                <a:solidFill>
                  <a:schemeClr val="bg1"/>
                </a:solidFill>
              </a:rPr>
              <a:t>a woman who is not a virgin and impregnates her, likewise. [Parallels: Petrus, c. 54; Exod. 22:16–17 in X 5.16.1 (Ivo, Decret. 5.292–3); J.I. 4.18.4; Fuero juzgo 3.4.7; P. </a:t>
            </a:r>
            <a:r>
              <a:rPr lang="en-US" sz="2000">
                <a:solidFill>
                  <a:schemeClr val="bg1"/>
                </a:solidFill>
              </a:rPr>
              <a:t>284</a:t>
            </a:r>
            <a:r>
              <a:rPr lang="en-US" sz="2000" smtClean="0">
                <a:solidFill>
                  <a:schemeClr val="bg1"/>
                </a:solidFill>
              </a:rPr>
              <a:t>.]</a:t>
            </a:r>
          </a:p>
          <a:p>
            <a:endParaRPr lang="en-US" sz="1000">
              <a:solidFill>
                <a:schemeClr val="bg1"/>
              </a:solidFill>
            </a:endParaRPr>
          </a:p>
          <a:p>
            <a:r>
              <a:rPr lang="en-US" sz="2000" smtClean="0">
                <a:solidFill>
                  <a:schemeClr val="bg1"/>
                </a:solidFill>
              </a:rPr>
              <a:t>[“Adultery” in the second sentence is </a:t>
            </a:r>
            <a:r>
              <a:rPr lang="en-US" sz="2000" i="1" smtClean="0">
                <a:solidFill>
                  <a:schemeClr val="bg1"/>
                </a:solidFill>
              </a:rPr>
              <a:t>adulterium</a:t>
            </a:r>
            <a:r>
              <a:rPr lang="en-US" sz="2000" smtClean="0">
                <a:solidFill>
                  <a:schemeClr val="bg1"/>
                </a:solidFill>
              </a:rPr>
              <a:t> </a:t>
            </a:r>
            <a:r>
              <a:rPr lang="en-US" sz="2000">
                <a:solidFill>
                  <a:schemeClr val="bg1"/>
                </a:solidFill>
              </a:rPr>
              <a:t>in the text. We may doubt whether “adultery” in either the Roman or the modern sense is meant. DuCange, s.v., reports that the word </a:t>
            </a:r>
            <a:r>
              <a:rPr lang="en-US" sz="2000" i="1">
                <a:solidFill>
                  <a:schemeClr val="bg1"/>
                </a:solidFill>
              </a:rPr>
              <a:t>adulterium</a:t>
            </a:r>
            <a:r>
              <a:rPr lang="en-US" sz="2000">
                <a:solidFill>
                  <a:schemeClr val="bg1"/>
                </a:solidFill>
              </a:rPr>
              <a:t> is frequently used in the early middle ages as the equivalent of Latin </a:t>
            </a:r>
            <a:r>
              <a:rPr lang="en-US" sz="2000" i="1">
                <a:solidFill>
                  <a:schemeClr val="bg1"/>
                </a:solidFill>
              </a:rPr>
              <a:t>stuprum</a:t>
            </a:r>
            <a:r>
              <a:rPr lang="en-US" sz="2000">
                <a:solidFill>
                  <a:schemeClr val="bg1"/>
                </a:solidFill>
              </a:rPr>
              <a:t>, a word that normally often means corruption of a virgin, but that does not seem to be what is involved here. Compare Fuero juzgo 3.4.7, where the word </a:t>
            </a:r>
            <a:r>
              <a:rPr lang="en-US" sz="2000" i="1">
                <a:solidFill>
                  <a:schemeClr val="bg1"/>
                </a:solidFill>
              </a:rPr>
              <a:t>adulterium</a:t>
            </a:r>
            <a:r>
              <a:rPr lang="en-US" sz="2000">
                <a:solidFill>
                  <a:schemeClr val="bg1"/>
                </a:solidFill>
              </a:rPr>
              <a:t> is used where we would </a:t>
            </a:r>
            <a:r>
              <a:rPr lang="en-US" sz="2000">
                <a:solidFill>
                  <a:schemeClr val="bg1"/>
                </a:solidFill>
              </a:rPr>
              <a:t>expect </a:t>
            </a:r>
            <a:r>
              <a:rPr lang="en-US" sz="2000" i="1" smtClean="0">
                <a:solidFill>
                  <a:schemeClr val="bg1"/>
                </a:solidFill>
              </a:rPr>
              <a:t>fornicatio</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00524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a:t>
            </a:r>
            <a:r>
              <a:rPr lang="en-US" sz="2400" smtClean="0"/>
              <a:t>marriage</a:t>
            </a:r>
            <a:r>
              <a:rPr lang="en-US" sz="2400"/>
              <a:t> (cont’d)</a:t>
            </a:r>
            <a:endParaRPr lang="en-US" altLang="en-US" sz="2400" dirty="0"/>
          </a:p>
        </p:txBody>
      </p:sp>
      <p:sp>
        <p:nvSpPr>
          <p:cNvPr id="8" name="TextBox 7"/>
          <p:cNvSpPr txBox="1"/>
          <p:nvPr/>
        </p:nvSpPr>
        <p:spPr>
          <a:xfrm>
            <a:off x="457200" y="673769"/>
            <a:ext cx="8686800" cy="4093428"/>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outline contains the texts of the parallel passages. They include a passage from the </a:t>
            </a:r>
            <a:r>
              <a:rPr lang="en-US" sz="2000" i="1">
                <a:solidFill>
                  <a:schemeClr val="bg1"/>
                </a:solidFill>
              </a:rPr>
              <a:t>Exceptiones Petri</a:t>
            </a:r>
            <a:r>
              <a:rPr lang="en-US" sz="2000">
                <a:solidFill>
                  <a:schemeClr val="bg1"/>
                </a:solidFill>
              </a:rPr>
              <a:t>, a handbook of Roman law for practitioners probably compiled in the early 12th century; there are other passages in the Usatges that seem to rely on the </a:t>
            </a:r>
            <a:r>
              <a:rPr lang="en-US" sz="2000" i="1">
                <a:solidFill>
                  <a:schemeClr val="bg1"/>
                </a:solidFill>
              </a:rPr>
              <a:t>Exceptiones Petri</a:t>
            </a:r>
            <a:r>
              <a:rPr lang="en-US" sz="2000">
                <a:solidFill>
                  <a:schemeClr val="bg1"/>
                </a:solidFill>
              </a:rPr>
              <a:t>. A passage from the Biblical book of Exodus. The passage appears, quite unusually, in the Decretals of Gregory IX, probably because it had not appeared in Gratian. It also appears in a canonical collection of the late 11th century attributed to Ivo of Chartres (</a:t>
            </a:r>
            <a:r>
              <a:rPr lang="en-US" sz="2000" i="1">
                <a:solidFill>
                  <a:schemeClr val="bg1"/>
                </a:solidFill>
              </a:rPr>
              <a:t>Decretum</a:t>
            </a:r>
            <a:r>
              <a:rPr lang="en-US" sz="2000">
                <a:solidFill>
                  <a:schemeClr val="bg1"/>
                </a:solidFill>
              </a:rPr>
              <a:t> 5.292–3). There is other evidence that the compiler of the </a:t>
            </a:r>
            <a:r>
              <a:rPr lang="en-US" sz="2000" i="1">
                <a:solidFill>
                  <a:schemeClr val="bg1"/>
                </a:solidFill>
              </a:rPr>
              <a:t>Usatges</a:t>
            </a:r>
            <a:r>
              <a:rPr lang="en-US" sz="2000">
                <a:solidFill>
                  <a:schemeClr val="bg1"/>
                </a:solidFill>
              </a:rPr>
              <a:t> knew this work of Ivo’s. Somewhat more distant in wording, but on the same topic, is a passage from Justinian’s </a:t>
            </a:r>
            <a:r>
              <a:rPr lang="en-US" sz="2000" i="1">
                <a:solidFill>
                  <a:schemeClr val="bg1"/>
                </a:solidFill>
              </a:rPr>
              <a:t>Institutes</a:t>
            </a:r>
            <a:r>
              <a:rPr lang="en-US" sz="2000">
                <a:solidFill>
                  <a:schemeClr val="bg1"/>
                </a:solidFill>
              </a:rPr>
              <a:t>. Last, but certainly not least, there is a parallel passage in the Fuero juzgo, perhaps derived from the laws of the Visigothic king Euric (</a:t>
            </a:r>
            <a:r>
              <a:rPr lang="en-US" sz="2000">
                <a:solidFill>
                  <a:schemeClr val="bg1"/>
                </a:solidFill>
              </a:rPr>
              <a:t>466–484</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713923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a:t>
            </a:r>
            <a:r>
              <a:rPr lang="en-US" sz="2400" smtClean="0"/>
              <a:t>marriage (cont’d)</a:t>
            </a:r>
            <a:endParaRPr lang="en-US" altLang="en-US" sz="2400" dirty="0"/>
          </a:p>
        </p:txBody>
      </p:sp>
      <p:sp>
        <p:nvSpPr>
          <p:cNvPr id="8" name="TextBox 7"/>
          <p:cNvSpPr txBox="1"/>
          <p:nvPr/>
        </p:nvSpPr>
        <p:spPr>
          <a:xfrm>
            <a:off x="457200" y="673769"/>
            <a:ext cx="8686800" cy="6247864"/>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A </a:t>
            </a:r>
            <a:r>
              <a:rPr lang="en-US" sz="2000">
                <a:solidFill>
                  <a:schemeClr val="bg1"/>
                </a:solidFill>
              </a:rPr>
              <a:t>few years ago, I gave c. 108 and the parallel passages as an hour exam in this course. I also included the provisions on </a:t>
            </a:r>
            <a:r>
              <a:rPr lang="en-US" sz="2000" i="1">
                <a:solidFill>
                  <a:schemeClr val="bg1"/>
                </a:solidFill>
              </a:rPr>
              <a:t>raptus</a:t>
            </a:r>
            <a:r>
              <a:rPr lang="en-US" sz="2000">
                <a:solidFill>
                  <a:schemeClr val="bg1"/>
                </a:solidFill>
              </a:rPr>
              <a:t> from Aehtelberht’s laws and the Burgundian laws, provisions that we compared when we were studying those laws. The texts were passed out in advance but not the question. The question was: what is likely to have been in the mind of the compiler of the </a:t>
            </a:r>
            <a:r>
              <a:rPr lang="en-US" sz="2000" i="1">
                <a:solidFill>
                  <a:schemeClr val="bg1"/>
                </a:solidFill>
              </a:rPr>
              <a:t>Usatges</a:t>
            </a:r>
            <a:r>
              <a:rPr lang="en-US" sz="2000">
                <a:solidFill>
                  <a:schemeClr val="bg1"/>
                </a:solidFill>
              </a:rPr>
              <a:t>: Roman law? Canon law? “Germanic” law? All three? None of the above? In order to answer this question, I suggested a way to go about doing it: (1) Examine the texts given above carefully to see their similarities to and differences from the provision in the </a:t>
            </a:r>
            <a:r>
              <a:rPr lang="en-US" sz="2000" i="1">
                <a:solidFill>
                  <a:schemeClr val="bg1"/>
                </a:solidFill>
              </a:rPr>
              <a:t>Usatges</a:t>
            </a:r>
            <a:r>
              <a:rPr lang="en-US" sz="2000">
                <a:solidFill>
                  <a:schemeClr val="bg1"/>
                </a:solidFill>
              </a:rPr>
              <a:t>. (2) Outline an overall scheme that indicates how law and institutions are likely to have developed in the county of Barcelona by the middle of the twelfth century (at the earliest) or the mid-thirteenth century (at the latest). Both the analysis of the texts and the overall outline will then inform a final judgment as to “what is going on” in this text.</a:t>
            </a:r>
          </a:p>
          <a:p>
            <a:pPr marL="342900" indent="-342900">
              <a:buFont typeface="Arial" panose="020B0604020202020204" pitchFamily="34" charset="0"/>
              <a:buChar char="•"/>
            </a:pPr>
            <a:endParaRPr lang="en-US" sz="1000" smtClean="0">
              <a:solidFill>
                <a:schemeClr val="bg1"/>
              </a:solidFill>
            </a:endParaRPr>
          </a:p>
          <a:p>
            <a:pPr marL="342900" indent="-342900">
              <a:buFont typeface="Arial" panose="020B0604020202020204" pitchFamily="34" charset="0"/>
              <a:buChar char="•"/>
            </a:pPr>
            <a:r>
              <a:rPr lang="en-US" sz="2000" smtClean="0">
                <a:solidFill>
                  <a:schemeClr val="bg1"/>
                </a:solidFill>
              </a:rPr>
              <a:t>Since </a:t>
            </a:r>
            <a:r>
              <a:rPr lang="en-US" sz="2000">
                <a:solidFill>
                  <a:schemeClr val="bg1"/>
                </a:solidFill>
              </a:rPr>
              <a:t>we are fairly close to the hour exam, I would suggest that we do this in class. The law and graduate students don’t take the hour exam, but doing this would be a good check, at about mid-course, on the method of the course and will likely help on the </a:t>
            </a:r>
            <a:r>
              <a:rPr lang="en-US" sz="2000">
                <a:solidFill>
                  <a:schemeClr val="bg1"/>
                </a:solidFill>
              </a:rPr>
              <a:t>final </a:t>
            </a:r>
            <a:r>
              <a:rPr lang="en-US" sz="2000" smtClean="0">
                <a:solidFill>
                  <a:schemeClr val="bg1"/>
                </a:solidFill>
              </a:rPr>
              <a:t>exam.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867601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marriage (cont’d)</a:t>
            </a:r>
            <a:endParaRPr lang="en-US" altLang="en-US" sz="2400" dirty="0"/>
          </a:p>
        </p:txBody>
      </p:sp>
      <p:sp>
        <p:nvSpPr>
          <p:cNvPr id="8" name="TextBox 7"/>
          <p:cNvSpPr txBox="1"/>
          <p:nvPr/>
        </p:nvSpPr>
        <p:spPr>
          <a:xfrm>
            <a:off x="457200" y="673769"/>
            <a:ext cx="8686800" cy="4862870"/>
          </a:xfrm>
          <a:prstGeom prst="rect">
            <a:avLst/>
          </a:prstGeom>
          <a:noFill/>
        </p:spPr>
        <p:txBody>
          <a:bodyPr wrap="square">
            <a:spAutoFit/>
          </a:bodyPr>
          <a:lstStyle/>
          <a:p>
            <a:r>
              <a:rPr lang="en-US" sz="2000">
                <a:solidFill>
                  <a:schemeClr val="bg1"/>
                </a:solidFill>
              </a:rPr>
              <a:t>109 [86]. Concerning the things and faculties of peasants who are </a:t>
            </a:r>
            <a:r>
              <a:rPr lang="en-US" sz="2000" i="1">
                <a:solidFill>
                  <a:schemeClr val="bg1"/>
                </a:solidFill>
              </a:rPr>
              <a:t>exorchs</a:t>
            </a:r>
            <a:r>
              <a:rPr lang="en-US" sz="2000">
                <a:solidFill>
                  <a:schemeClr val="bg1"/>
                </a:solidFill>
              </a:rPr>
              <a:t> [one ms. glosses as “sterile”], those who have left this world, their lords shall have that part of their goods that their children [perhaps “sons”] would have had if such </a:t>
            </a:r>
            <a:r>
              <a:rPr lang="en-US" sz="2000">
                <a:solidFill>
                  <a:schemeClr val="bg1"/>
                </a:solidFill>
              </a:rPr>
              <a:t>had </a:t>
            </a:r>
            <a:r>
              <a:rPr lang="en-US" sz="2000" smtClean="0">
                <a:solidFill>
                  <a:schemeClr val="bg1"/>
                </a:solidFill>
              </a:rPr>
              <a:t>survived.</a:t>
            </a:r>
          </a:p>
          <a:p>
            <a:endParaRPr lang="en-US" sz="1000">
              <a:solidFill>
                <a:schemeClr val="bg1"/>
              </a:solidFill>
            </a:endParaRPr>
          </a:p>
          <a:p>
            <a:pPr marL="342900" indent="-342900">
              <a:buFont typeface="Arial" panose="020B0604020202020204" pitchFamily="34" charset="0"/>
              <a:buChar char="•"/>
            </a:pPr>
            <a:r>
              <a:rPr lang="en-US" sz="2000">
                <a:solidFill>
                  <a:schemeClr val="bg1"/>
                </a:solidFill>
              </a:rPr>
              <a:t>There are no known parallels to this provision, in contrast to all the rest in this group all of which have parallels in the Fuero juzgo. That is encouraging. We may be dealing here with a real custom of 12th-century Barcelona. The ‘peasants’ (</a:t>
            </a:r>
            <a:r>
              <a:rPr lang="en-US" sz="2000" i="1">
                <a:solidFill>
                  <a:schemeClr val="bg1"/>
                </a:solidFill>
              </a:rPr>
              <a:t>rustici</a:t>
            </a:r>
            <a:r>
              <a:rPr lang="en-US" sz="2000">
                <a:solidFill>
                  <a:schemeClr val="bg1"/>
                </a:solidFill>
              </a:rPr>
              <a:t>) of which the provision speaks are probably serfs, perhaps even in some sense slaves. The word </a:t>
            </a:r>
            <a:r>
              <a:rPr lang="en-US" sz="2000" i="1">
                <a:solidFill>
                  <a:schemeClr val="bg1"/>
                </a:solidFill>
              </a:rPr>
              <a:t>exorch</a:t>
            </a:r>
            <a:r>
              <a:rPr lang="en-US" sz="2000">
                <a:solidFill>
                  <a:schemeClr val="bg1"/>
                </a:solidFill>
              </a:rPr>
              <a:t> </a:t>
            </a:r>
            <a:r>
              <a:rPr lang="en-US" sz="2000" smtClean="0">
                <a:solidFill>
                  <a:schemeClr val="bg1"/>
                </a:solidFill>
              </a:rPr>
              <a:t>seems </a:t>
            </a:r>
            <a:r>
              <a:rPr lang="en-US" sz="2000">
                <a:solidFill>
                  <a:schemeClr val="bg1"/>
                </a:solidFill>
              </a:rPr>
              <a:t>to be related to Latin </a:t>
            </a:r>
            <a:r>
              <a:rPr lang="en-US" sz="2000" i="1">
                <a:solidFill>
                  <a:schemeClr val="bg1"/>
                </a:solidFill>
              </a:rPr>
              <a:t>extorquere</a:t>
            </a:r>
            <a:r>
              <a:rPr lang="en-US" sz="2000">
                <a:solidFill>
                  <a:schemeClr val="bg1"/>
                </a:solidFill>
              </a:rPr>
              <a:t>, which </a:t>
            </a:r>
            <a:r>
              <a:rPr lang="en-US" sz="2000">
                <a:solidFill>
                  <a:schemeClr val="bg1"/>
                </a:solidFill>
              </a:rPr>
              <a:t>means </a:t>
            </a:r>
            <a:r>
              <a:rPr lang="en-US" sz="2000" smtClean="0">
                <a:solidFill>
                  <a:schemeClr val="bg1"/>
                </a:solidFill>
              </a:rPr>
              <a:t>‘extort’. </a:t>
            </a:r>
            <a:r>
              <a:rPr lang="en-US" sz="2000">
                <a:solidFill>
                  <a:schemeClr val="bg1"/>
                </a:solidFill>
              </a:rPr>
              <a:t>What the provision seems to be saying is that if the peasant dies and is not survived by children, the lord gets that portion of the inheritance that would have gone to the children if any had survived. The fact </a:t>
            </a:r>
            <a:r>
              <a:rPr lang="en-US" sz="2000">
                <a:solidFill>
                  <a:schemeClr val="bg1"/>
                </a:solidFill>
              </a:rPr>
              <a:t>that </a:t>
            </a:r>
            <a:r>
              <a:rPr lang="en-US" sz="2000" i="1" smtClean="0">
                <a:solidFill>
                  <a:schemeClr val="bg1"/>
                </a:solidFill>
              </a:rPr>
              <a:t>exorch</a:t>
            </a:r>
            <a:r>
              <a:rPr lang="en-US" sz="2000" smtClean="0">
                <a:solidFill>
                  <a:schemeClr val="bg1"/>
                </a:solidFill>
              </a:rPr>
              <a:t> </a:t>
            </a:r>
            <a:r>
              <a:rPr lang="en-US" sz="2000">
                <a:solidFill>
                  <a:schemeClr val="bg1"/>
                </a:solidFill>
              </a:rPr>
              <a:t>is used to describe the practice suggests that those who used word did not </a:t>
            </a:r>
            <a:r>
              <a:rPr lang="en-US" sz="2000">
                <a:solidFill>
                  <a:schemeClr val="bg1"/>
                </a:solidFill>
              </a:rPr>
              <a:t>regard </a:t>
            </a:r>
            <a:r>
              <a:rPr lang="en-US" sz="2000" smtClean="0">
                <a:solidFill>
                  <a:schemeClr val="bg1"/>
                </a:solidFill>
              </a:rPr>
              <a:t>the practice </a:t>
            </a:r>
            <a:r>
              <a:rPr lang="en-US" sz="2000">
                <a:solidFill>
                  <a:schemeClr val="bg1"/>
                </a:solidFill>
              </a:rPr>
              <a:t>as altogether </a:t>
            </a:r>
            <a:r>
              <a:rPr lang="en-US" sz="2000">
                <a:solidFill>
                  <a:schemeClr val="bg1"/>
                </a:solidFill>
              </a:rPr>
              <a:t>justified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15065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marriage (cont’d)</a:t>
            </a:r>
            <a:endParaRPr lang="en-US" altLang="en-US" sz="2400" dirty="0"/>
          </a:p>
        </p:txBody>
      </p:sp>
      <p:sp>
        <p:nvSpPr>
          <p:cNvPr id="8" name="TextBox 7"/>
          <p:cNvSpPr txBox="1"/>
          <p:nvPr/>
        </p:nvSpPr>
        <p:spPr>
          <a:xfrm>
            <a:off x="457200" y="673769"/>
            <a:ext cx="8686800" cy="3939540"/>
          </a:xfrm>
          <a:prstGeom prst="rect">
            <a:avLst/>
          </a:prstGeom>
          <a:noFill/>
        </p:spPr>
        <p:txBody>
          <a:bodyPr wrap="square">
            <a:spAutoFit/>
          </a:bodyPr>
          <a:lstStyle/>
          <a:p>
            <a:r>
              <a:rPr lang="en-US" sz="2000" smtClean="0">
                <a:solidFill>
                  <a:schemeClr val="bg1"/>
                </a:solidFill>
              </a:rPr>
              <a:t>110 </a:t>
            </a:r>
            <a:r>
              <a:rPr lang="en-US" sz="2000">
                <a:solidFill>
                  <a:schemeClr val="bg1"/>
                </a:solidFill>
              </a:rPr>
              <a:t>[87]. Similarly, concerning the things and possessions of adulteresses, if the adultery was committed their husbands unwilling, they and their lords shall divide the entire portion of the adulteress equally. If, on the other hand – may it never happen – the adultery was done by the will, order or assistance of their husbands, the lords shall have right and justice entirely. [Parallel: Fuero juzgo 2.4.12 [</a:t>
            </a:r>
            <a:r>
              <a:rPr lang="en-US" sz="2000" i="1">
                <a:solidFill>
                  <a:schemeClr val="bg1"/>
                </a:solidFill>
              </a:rPr>
              <a:t>recte</a:t>
            </a:r>
            <a:r>
              <a:rPr lang="en-US" sz="2000">
                <a:solidFill>
                  <a:schemeClr val="bg1"/>
                </a:solidFill>
              </a:rPr>
              <a:t> 3.4.12]; </a:t>
            </a:r>
            <a:r>
              <a:rPr lang="en-US" sz="2000" i="1">
                <a:solidFill>
                  <a:schemeClr val="bg1"/>
                </a:solidFill>
              </a:rPr>
              <a:t>P</a:t>
            </a:r>
            <a:r>
              <a:rPr lang="en-US" sz="2000">
                <a:solidFill>
                  <a:schemeClr val="bg1"/>
                </a:solidFill>
              </a:rPr>
              <a:t>. 285.]</a:t>
            </a:r>
          </a:p>
          <a:p>
            <a:endParaRPr lang="en-US" sz="1000" smtClean="0">
              <a:solidFill>
                <a:schemeClr val="bg1"/>
              </a:solidFill>
            </a:endParaRPr>
          </a:p>
          <a:p>
            <a:r>
              <a:rPr lang="en-US" sz="2000" smtClean="0">
                <a:solidFill>
                  <a:schemeClr val="bg1"/>
                </a:solidFill>
              </a:rPr>
              <a:t>111 </a:t>
            </a:r>
            <a:r>
              <a:rPr lang="en-US" sz="2000">
                <a:solidFill>
                  <a:schemeClr val="bg1"/>
                </a:solidFill>
              </a:rPr>
              <a:t>[88]. If women do this not of their own free will but out of fear of and by the order of their husbands, they shall be immune from their husbands and lords and shall not lose any of their own goods, and if it pleases the same women they may separate from their husbands in such a way that they do not lose their dowry [dos] nor their spousal gifts [sponsalicia]. [Parallel: Fuero juzgo 3.6.5; P. </a:t>
            </a:r>
            <a:r>
              <a:rPr lang="en-US" sz="2000">
                <a:solidFill>
                  <a:schemeClr val="bg1"/>
                </a:solidFill>
              </a:rPr>
              <a:t>285</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402031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marriage (cont’d)</a:t>
            </a:r>
            <a:endParaRPr lang="en-US" altLang="en-US" sz="2400" dirty="0"/>
          </a:p>
        </p:txBody>
      </p:sp>
      <p:sp>
        <p:nvSpPr>
          <p:cNvPr id="8" name="TextBox 7"/>
          <p:cNvSpPr txBox="1"/>
          <p:nvPr/>
        </p:nvSpPr>
        <p:spPr>
          <a:xfrm>
            <a:off x="457200" y="673769"/>
            <a:ext cx="8686800" cy="3785652"/>
          </a:xfrm>
          <a:prstGeom prst="rect">
            <a:avLst/>
          </a:prstGeom>
          <a:noFill/>
        </p:spPr>
        <p:txBody>
          <a:bodyPr wrap="square">
            <a:spAutoFit/>
          </a:bodyPr>
          <a:lstStyle/>
          <a:p>
            <a:r>
              <a:rPr lang="en-US" sz="2000" smtClean="0">
                <a:solidFill>
                  <a:schemeClr val="bg1"/>
                </a:solidFill>
              </a:rPr>
              <a:t>112 </a:t>
            </a:r>
            <a:r>
              <a:rPr lang="en-US" sz="2000">
                <a:solidFill>
                  <a:schemeClr val="bg1"/>
                </a:solidFill>
              </a:rPr>
              <a:t>[89] Husbands can accuse their wives of adultery by suspicion, and they ought to purge themselves by an </a:t>
            </a:r>
            <a:r>
              <a:rPr lang="en-US" sz="2000" i="1">
                <a:solidFill>
                  <a:schemeClr val="bg1"/>
                </a:solidFill>
              </a:rPr>
              <a:t>avagant</a:t>
            </a:r>
            <a:r>
              <a:rPr lang="en-US" sz="2000">
                <a:solidFill>
                  <a:schemeClr val="bg1"/>
                </a:solidFill>
              </a:rPr>
              <a:t> </a:t>
            </a:r>
            <a:r>
              <a:rPr lang="en-US" sz="2000" smtClean="0">
                <a:solidFill>
                  <a:schemeClr val="bg1"/>
                </a:solidFill>
              </a:rPr>
              <a:t>[‘champion’; emend to averamentum and translate “by affirmation”], </a:t>
            </a:r>
            <a:r>
              <a:rPr lang="en-US" sz="2000">
                <a:solidFill>
                  <a:schemeClr val="bg1"/>
                </a:solidFill>
              </a:rPr>
              <a:t>by </a:t>
            </a:r>
            <a:r>
              <a:rPr lang="en-US" sz="2000" smtClean="0">
                <a:solidFill>
                  <a:schemeClr val="bg1"/>
                </a:solidFill>
              </a:rPr>
              <a:t>oath, </a:t>
            </a:r>
            <a:r>
              <a:rPr lang="en-US" sz="2000">
                <a:solidFill>
                  <a:schemeClr val="bg1"/>
                </a:solidFill>
              </a:rPr>
              <a:t>and by battle, if there are manifest </a:t>
            </a:r>
            <a:r>
              <a:rPr lang="en-US" sz="2000" i="1">
                <a:solidFill>
                  <a:schemeClr val="bg1"/>
                </a:solidFill>
              </a:rPr>
              <a:t>indicia</a:t>
            </a:r>
            <a:r>
              <a:rPr lang="en-US" sz="2000">
                <a:solidFill>
                  <a:schemeClr val="bg1"/>
                </a:solidFill>
              </a:rPr>
              <a:t> and competent signs in it: the wives of knights by oath and also by a knight, the wives of citizens and burgesses and noble bailiffs by a foot-soldier, the wives of peasants [</a:t>
            </a:r>
            <a:r>
              <a:rPr lang="en-US" sz="2000" i="1">
                <a:solidFill>
                  <a:schemeClr val="bg1"/>
                </a:solidFill>
              </a:rPr>
              <a:t>rusticorum</a:t>
            </a:r>
            <a:r>
              <a:rPr lang="en-US" sz="2000">
                <a:solidFill>
                  <a:schemeClr val="bg1"/>
                </a:solidFill>
              </a:rPr>
              <a:t>] by their own hands by the cauldron. If the wife wins, her husband shall retain her honorably and shall pay her all the expenses that her friends and relatives made in the plea and in the battle and the damage to the champion [</a:t>
            </a:r>
            <a:r>
              <a:rPr lang="en-US" sz="2000" i="1">
                <a:solidFill>
                  <a:schemeClr val="bg1"/>
                </a:solidFill>
              </a:rPr>
              <a:t>bataier</a:t>
            </a:r>
            <a:r>
              <a:rPr lang="en-US" sz="2000">
                <a:solidFill>
                  <a:schemeClr val="bg1"/>
                </a:solidFill>
              </a:rPr>
              <a:t>]. If she loses, she shall come into her husband’s hand with all the goods that she has. [Parallel: Ivo, Decret. 4.20.si mulier; P. 319; Fuero juzgo 3.4.3; P. </a:t>
            </a:r>
            <a:r>
              <a:rPr lang="en-US" sz="2000">
                <a:solidFill>
                  <a:schemeClr val="bg1"/>
                </a:solidFill>
              </a:rPr>
              <a:t>285–6</a:t>
            </a:r>
            <a:r>
              <a:rPr lang="en-US" sz="2000" smtClean="0">
                <a:solidFill>
                  <a:schemeClr val="bg1"/>
                </a:solidFill>
              </a:rPr>
              <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11084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Customary law</a:t>
            </a:r>
            <a:endParaRPr 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00904"/>
            <a:ext cx="8433881" cy="3708708"/>
          </a:xfrm>
          <a:prstGeom prst="rect">
            <a:avLst/>
          </a:prstGeom>
          <a:noFill/>
        </p:spPr>
        <p:txBody>
          <a:bodyPr wrap="square" rtlCol="0">
            <a:spAutoFit/>
          </a:bodyPr>
          <a:lstStyle/>
          <a:p>
            <a:pPr marL="342900" indent="-342900">
              <a:buFont typeface="Arial" panose="020B0604020202020204" pitchFamily="34" charset="0"/>
              <a:buChar char="•"/>
            </a:pPr>
            <a:r>
              <a:rPr lang="en-US" sz="2000" smtClean="0">
                <a:solidFill>
                  <a:schemeClr val="bg1"/>
                </a:solidFill>
              </a:rPr>
              <a:t>Secular </a:t>
            </a:r>
            <a:r>
              <a:rPr lang="en-US" sz="2000">
                <a:solidFill>
                  <a:schemeClr val="bg1"/>
                </a:solidFill>
              </a:rPr>
              <a:t>courts did not apply only customary </a:t>
            </a:r>
            <a:r>
              <a:rPr lang="en-US" sz="2000">
                <a:solidFill>
                  <a:schemeClr val="bg1"/>
                </a:solidFill>
              </a:rPr>
              <a:t>law</a:t>
            </a:r>
            <a:r>
              <a:rPr lang="en-US" sz="2000" smtClean="0">
                <a:solidFill>
                  <a:schemeClr val="bg1"/>
                </a:solidFill>
              </a:rPr>
              <a:t>.</a:t>
            </a:r>
          </a:p>
          <a:p>
            <a:pPr marL="342900" indent="-342900">
              <a:buFont typeface="Arial" panose="020B0604020202020204" pitchFamily="34" charset="0"/>
              <a:buChar char="•"/>
            </a:pPr>
            <a:endParaRPr lang="en-US" sz="1000" smtClean="0">
              <a:solidFill>
                <a:schemeClr val="bg1"/>
              </a:solidFill>
            </a:endParaRPr>
          </a:p>
          <a:p>
            <a:pPr marL="342900" indent="-342900">
              <a:buFont typeface="Arial" panose="020B0604020202020204" pitchFamily="34" charset="0"/>
              <a:buChar char="•"/>
            </a:pPr>
            <a:r>
              <a:rPr lang="en-US" sz="2000" smtClean="0">
                <a:solidFill>
                  <a:schemeClr val="bg1"/>
                </a:solidFill>
              </a:rPr>
              <a:t>The problem of definition. The anthropologists’ definition of customary law won’t quite do because:</a:t>
            </a:r>
          </a:p>
          <a:p>
            <a:pPr marL="342900" indent="-342900">
              <a:buFont typeface="Arial" panose="020B0604020202020204" pitchFamily="34" charset="0"/>
              <a:buChar char="•"/>
            </a:pPr>
            <a:endParaRPr lang="en-US" sz="500" smtClean="0">
              <a:solidFill>
                <a:schemeClr val="bg1"/>
              </a:solidFill>
            </a:endParaRPr>
          </a:p>
          <a:p>
            <a:pPr marL="800100" lvl="1" indent="-342900">
              <a:buFont typeface="Arial" panose="020B0604020202020204" pitchFamily="34" charset="0"/>
              <a:buChar char="•"/>
            </a:pPr>
            <a:r>
              <a:rPr lang="en-US" sz="2000" smtClean="0">
                <a:solidFill>
                  <a:schemeClr val="bg1"/>
                </a:solidFill>
              </a:rPr>
              <a:t>There </a:t>
            </a:r>
            <a:r>
              <a:rPr lang="en-US" sz="2000">
                <a:solidFill>
                  <a:schemeClr val="bg1"/>
                </a:solidFill>
              </a:rPr>
              <a:t>were </a:t>
            </a:r>
            <a:r>
              <a:rPr lang="en-US" sz="2000">
                <a:solidFill>
                  <a:schemeClr val="bg1"/>
                </a:solidFill>
              </a:rPr>
              <a:t>written </a:t>
            </a:r>
            <a:r>
              <a:rPr lang="en-US" sz="2000" smtClean="0">
                <a:solidFill>
                  <a:schemeClr val="bg1"/>
                </a:solidFill>
              </a:rPr>
              <a:t>records</a:t>
            </a:r>
          </a:p>
          <a:p>
            <a:pPr marL="800100" lvl="1" indent="-342900">
              <a:buFont typeface="Arial" panose="020B0604020202020204" pitchFamily="34" charset="0"/>
              <a:buChar char="•"/>
            </a:pPr>
            <a:endParaRPr lang="en-US" sz="500">
              <a:solidFill>
                <a:schemeClr val="bg1"/>
              </a:solidFill>
            </a:endParaRPr>
          </a:p>
          <a:p>
            <a:pPr marL="800100" lvl="1" indent="-342900">
              <a:buFont typeface="Arial" panose="020B0604020202020204" pitchFamily="34" charset="0"/>
              <a:buChar char="•"/>
            </a:pPr>
            <a:r>
              <a:rPr lang="en-US" sz="2000" smtClean="0">
                <a:solidFill>
                  <a:schemeClr val="bg1"/>
                </a:solidFill>
              </a:rPr>
              <a:t>There </a:t>
            </a:r>
            <a:r>
              <a:rPr lang="en-US" sz="2000">
                <a:solidFill>
                  <a:schemeClr val="bg1"/>
                </a:solidFill>
              </a:rPr>
              <a:t>was </a:t>
            </a:r>
            <a:r>
              <a:rPr lang="en-US" sz="2000">
                <a:solidFill>
                  <a:schemeClr val="bg1"/>
                </a:solidFill>
              </a:rPr>
              <a:t>written </a:t>
            </a:r>
            <a:r>
              <a:rPr lang="en-US" sz="2000" smtClean="0">
                <a:solidFill>
                  <a:schemeClr val="bg1"/>
                </a:solidFill>
              </a:rPr>
              <a:t>law</a:t>
            </a:r>
          </a:p>
          <a:p>
            <a:pPr marL="800100" lvl="1" indent="-342900">
              <a:buFont typeface="Arial" panose="020B0604020202020204" pitchFamily="34" charset="0"/>
              <a:buChar char="•"/>
            </a:pPr>
            <a:endParaRPr lang="en-US" sz="500">
              <a:solidFill>
                <a:schemeClr val="bg1"/>
              </a:solidFill>
            </a:endParaRPr>
          </a:p>
          <a:p>
            <a:pPr marL="800100" lvl="1" indent="-342900">
              <a:buFont typeface="Arial" panose="020B0604020202020204" pitchFamily="34" charset="0"/>
              <a:buChar char="•"/>
            </a:pPr>
            <a:r>
              <a:rPr lang="en-US" sz="2000" smtClean="0">
                <a:solidFill>
                  <a:schemeClr val="bg1"/>
                </a:solidFill>
              </a:rPr>
              <a:t>Academic </a:t>
            </a:r>
            <a:r>
              <a:rPr lang="en-US" sz="2000">
                <a:solidFill>
                  <a:schemeClr val="bg1"/>
                </a:solidFill>
              </a:rPr>
              <a:t>study of law </a:t>
            </a:r>
            <a:r>
              <a:rPr lang="en-US" sz="2000">
                <a:solidFill>
                  <a:schemeClr val="bg1"/>
                </a:solidFill>
              </a:rPr>
              <a:t>was </a:t>
            </a:r>
            <a:r>
              <a:rPr lang="en-US" sz="2000" smtClean="0">
                <a:solidFill>
                  <a:schemeClr val="bg1"/>
                </a:solidFill>
              </a:rPr>
              <a:t>happening</a:t>
            </a:r>
          </a:p>
          <a:p>
            <a:pPr marL="800100" lvl="1"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But </a:t>
            </a:r>
            <a:r>
              <a:rPr lang="en-US" sz="2000">
                <a:solidFill>
                  <a:schemeClr val="bg1"/>
                </a:solidFill>
              </a:rPr>
              <a:t>some of the elements of the anthropologists’ customary law were there. The earl of Warenne and the quo warranto inquiries of Edward I. Efforts were made to preserve the customary system by writing it down in books of customary law, custumals (</a:t>
            </a:r>
            <a:r>
              <a:rPr lang="en-US" sz="2000" i="1">
                <a:solidFill>
                  <a:schemeClr val="bg1"/>
                </a:solidFill>
              </a:rPr>
              <a:t>coutumiers</a:t>
            </a:r>
            <a:r>
              <a:rPr lang="en-US" sz="2000">
                <a:solidFill>
                  <a:schemeClr val="bg1"/>
                </a:solidFill>
              </a:rPr>
              <a:t>, </a:t>
            </a:r>
            <a:r>
              <a:rPr lang="en-US" sz="2000" i="1">
                <a:solidFill>
                  <a:schemeClr val="bg1"/>
                </a:solidFill>
              </a:rPr>
              <a:t>fueros</a:t>
            </a:r>
            <a:r>
              <a:rPr lang="en-US" sz="200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17412430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marriage (cont’d)</a:t>
            </a:r>
            <a:endParaRPr lang="en-US" altLang="en-US" sz="2400" dirty="0"/>
          </a:p>
        </p:txBody>
      </p:sp>
      <p:sp>
        <p:nvSpPr>
          <p:cNvPr id="8" name="TextBox 7"/>
          <p:cNvSpPr txBox="1"/>
          <p:nvPr/>
        </p:nvSpPr>
        <p:spPr>
          <a:xfrm>
            <a:off x="457200" y="673769"/>
            <a:ext cx="8686800" cy="3477875"/>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parallels to these provisions in the Fuero juzgo are given on the outline. They are close enough that it seems clear that these provisions contain ideas, and in some cases words and phrases, that are derived from the Fuero juzgo. They are not the same, however. C. 110 seems to say that lords get part of the forfeitue and that they will be adjudicating cases of adultery. Lords are not mentioned in this context in the Fuero juzgo. The parallel to c. 111 deals not with adultery but with male homosexual acts. The specification of the procedure by oath and battle or ordeal in c. 112 is not found in the Visigothic parallel, which speaks simply of “manifest indicia and competent signs,” the same words that are found in c. </a:t>
            </a:r>
            <a:r>
              <a:rPr lang="en-US" sz="2000">
                <a:solidFill>
                  <a:schemeClr val="bg1"/>
                </a:solidFill>
              </a:rPr>
              <a:t>112</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954432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marriage (cont’d)</a:t>
            </a:r>
            <a:endParaRPr lang="en-US" altLang="en-US" sz="2400" dirty="0"/>
          </a:p>
        </p:txBody>
      </p:sp>
      <p:sp>
        <p:nvSpPr>
          <p:cNvPr id="8" name="TextBox 7"/>
          <p:cNvSpPr txBox="1"/>
          <p:nvPr/>
        </p:nvSpPr>
        <p:spPr>
          <a:xfrm>
            <a:off x="457200" y="673769"/>
            <a:ext cx="8686800" cy="3323987"/>
          </a:xfrm>
          <a:prstGeom prst="rect">
            <a:avLst/>
          </a:prstGeom>
          <a:noFill/>
        </p:spPr>
        <p:txBody>
          <a:bodyPr wrap="square">
            <a:spAutoFit/>
          </a:bodyPr>
          <a:lstStyle/>
          <a:p>
            <a:r>
              <a:rPr lang="en-US" sz="2000" smtClean="0">
                <a:solidFill>
                  <a:schemeClr val="bg1"/>
                </a:solidFill>
              </a:rPr>
              <a:t>147 </a:t>
            </a:r>
            <a:r>
              <a:rPr lang="en-US" sz="2000">
                <a:solidFill>
                  <a:schemeClr val="bg1"/>
                </a:solidFill>
              </a:rPr>
              <a:t>[C4] If a widow lives honestly and chastely in her honor after the death of her husband, she shall have her husband’s substance so long as she remains without a husband. If she commits adultery and violates the bed of her husband, she shall lose her honor and all the property of her husband, and the honor shall come to the power of her children [perhaps “sons”] if they are of age or of their relatives, in such a way, however, that she shall not forfeit her property (</a:t>
            </a:r>
            <a:r>
              <a:rPr lang="en-US" sz="2000" i="1">
                <a:solidFill>
                  <a:schemeClr val="bg1"/>
                </a:solidFill>
              </a:rPr>
              <a:t>suum</a:t>
            </a:r>
            <a:r>
              <a:rPr lang="en-US" sz="2000">
                <a:solidFill>
                  <a:schemeClr val="bg1"/>
                </a:solidFill>
              </a:rPr>
              <a:t>), if she appears to have a present interest in it (</a:t>
            </a:r>
            <a:r>
              <a:rPr lang="en-US" sz="2000" i="1">
                <a:solidFill>
                  <a:schemeClr val="bg1"/>
                </a:solidFill>
              </a:rPr>
              <a:t>si in presenti apparuerit avere</a:t>
            </a:r>
            <a:r>
              <a:rPr lang="en-US" sz="2000">
                <a:solidFill>
                  <a:schemeClr val="bg1"/>
                </a:solidFill>
              </a:rPr>
              <a:t>), nor shall she lose her spousal gift (</a:t>
            </a:r>
            <a:r>
              <a:rPr lang="en-US" sz="2000" i="1">
                <a:solidFill>
                  <a:schemeClr val="bg1"/>
                </a:solidFill>
              </a:rPr>
              <a:t>sponsalicium</a:t>
            </a:r>
            <a:r>
              <a:rPr lang="en-US" sz="2000">
                <a:solidFill>
                  <a:schemeClr val="bg1"/>
                </a:solidFill>
              </a:rPr>
              <a:t>) so long as she lives; afterwards it shall return to the children or the relatives. [Parallels: Fuero juzgo 3.2.8, 4.2.14, 3.2.1; P. </a:t>
            </a:r>
            <a:r>
              <a:rPr lang="en-US" sz="2000">
                <a:solidFill>
                  <a:schemeClr val="bg1"/>
                </a:solidFill>
              </a:rPr>
              <a:t>289–90</a:t>
            </a:r>
            <a:r>
              <a:rPr lang="en-US" sz="2000" smtClean="0">
                <a:solidFill>
                  <a:schemeClr val="bg1"/>
                </a:solidFill>
              </a:rPr>
              <a:t>.]</a:t>
            </a:r>
          </a:p>
          <a:p>
            <a:endParaRPr lang="en-US" sz="1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658001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a:t>
            </a:r>
            <a:r>
              <a:rPr lang="en-US" sz="2400" i="1"/>
              <a:t>Usatges de Barcelona</a:t>
            </a:r>
            <a:r>
              <a:rPr lang="en-US" sz="2400"/>
              <a:t>: marriage (cont’d)</a:t>
            </a:r>
            <a:endParaRPr lang="en-US" altLang="en-US" sz="2400" dirty="0"/>
          </a:p>
        </p:txBody>
      </p:sp>
      <p:sp>
        <p:nvSpPr>
          <p:cNvPr id="8" name="TextBox 7"/>
          <p:cNvSpPr txBox="1"/>
          <p:nvPr/>
        </p:nvSpPr>
        <p:spPr>
          <a:xfrm>
            <a:off x="457200" y="673769"/>
            <a:ext cx="8686800" cy="3477875"/>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manuscript tradition suggests that this provision is later than the ones about adultery. The parallel provisions in the Fuero juzgo, all of which are given on the outline, are, however, old. They even have parallels in the </a:t>
            </a:r>
            <a:r>
              <a:rPr lang="en-US" sz="2000">
                <a:solidFill>
                  <a:schemeClr val="bg1"/>
                </a:solidFill>
              </a:rPr>
              <a:t>Burgundian </a:t>
            </a:r>
            <a:r>
              <a:rPr lang="en-US" sz="2000" smtClean="0">
                <a:solidFill>
                  <a:schemeClr val="bg1"/>
                </a:solidFill>
              </a:rPr>
              <a:t>laws. </a:t>
            </a:r>
            <a:r>
              <a:rPr lang="en-US" sz="2000">
                <a:solidFill>
                  <a:schemeClr val="bg1"/>
                </a:solidFill>
              </a:rPr>
              <a:t>The meaning of ‘adultery’ in this provision is unclear, and it is not completely clear in the parallels. The property arrangements for widows are also not completely clear, nor are they in the parallels. What is clear in c. 147 is that there is a category of property called an ‘honor’, not mentioned in the parallels. The widow forfeits the honor if she commits ‘adultery’, which may include simply remarrying. She also seems to have a life estate in at least part of what is not </a:t>
            </a:r>
            <a:r>
              <a:rPr lang="en-US" sz="2000">
                <a:solidFill>
                  <a:schemeClr val="bg1"/>
                </a:solidFill>
              </a:rPr>
              <a:t>the </a:t>
            </a:r>
            <a:r>
              <a:rPr lang="en-US" sz="2000" smtClean="0">
                <a:solidFill>
                  <a:schemeClr val="bg1"/>
                </a:solidFill>
              </a:rPr>
              <a:t>honor.</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006222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199"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A chronology of custumals (details on the outline)</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8" y="645502"/>
            <a:ext cx="8686801" cy="6247864"/>
          </a:xfrm>
          <a:prstGeom prst="rect">
            <a:avLst/>
          </a:prstGeom>
        </p:spPr>
        <p:txBody>
          <a:bodyPr wrap="square">
            <a:spAutoFit/>
          </a:bodyPr>
          <a:lstStyle/>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English are the earliest: </a:t>
            </a:r>
            <a:r>
              <a:rPr lang="en-US" sz="2000" i="1">
                <a:solidFill>
                  <a:schemeClr val="bg1"/>
                </a:solidFill>
              </a:rPr>
              <a:t>Glanvill</a:t>
            </a:r>
            <a:r>
              <a:rPr lang="en-US" sz="2000">
                <a:solidFill>
                  <a:schemeClr val="bg1"/>
                </a:solidFill>
              </a:rPr>
              <a:t> before 1189, and much of </a:t>
            </a:r>
            <a:r>
              <a:rPr lang="en-US" sz="2000" i="1">
                <a:solidFill>
                  <a:schemeClr val="bg1"/>
                </a:solidFill>
              </a:rPr>
              <a:t>Bracton</a:t>
            </a:r>
            <a:r>
              <a:rPr lang="en-US" sz="2000">
                <a:solidFill>
                  <a:schemeClr val="bg1"/>
                </a:solidFill>
              </a:rPr>
              <a:t> by the 1230’s. This is not surprising granted the early development of English </a:t>
            </a:r>
            <a:r>
              <a:rPr lang="en-US" sz="2000">
                <a:solidFill>
                  <a:schemeClr val="bg1"/>
                </a:solidFill>
              </a:rPr>
              <a:t>institutions</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Norman are the next, and they overlap chronologically: the </a:t>
            </a:r>
            <a:r>
              <a:rPr lang="en-US" sz="2000" i="1">
                <a:solidFill>
                  <a:schemeClr val="bg1"/>
                </a:solidFill>
              </a:rPr>
              <a:t>Très ancien coutumier</a:t>
            </a:r>
            <a:r>
              <a:rPr lang="en-US" sz="2000">
                <a:solidFill>
                  <a:schemeClr val="bg1"/>
                </a:solidFill>
              </a:rPr>
              <a:t> around 1200 and the </a:t>
            </a:r>
            <a:r>
              <a:rPr lang="en-US" sz="2000" i="1">
                <a:solidFill>
                  <a:schemeClr val="bg1"/>
                </a:solidFill>
              </a:rPr>
              <a:t>Summa de legibus</a:t>
            </a:r>
            <a:r>
              <a:rPr lang="en-US" sz="2000">
                <a:solidFill>
                  <a:schemeClr val="bg1"/>
                </a:solidFill>
              </a:rPr>
              <a:t> around 1250. They differ from </a:t>
            </a:r>
            <a:r>
              <a:rPr lang="en-US" sz="2000" i="1">
                <a:solidFill>
                  <a:schemeClr val="bg1"/>
                </a:solidFill>
              </a:rPr>
              <a:t>Glanvill</a:t>
            </a:r>
            <a:r>
              <a:rPr lang="en-US" sz="2000">
                <a:solidFill>
                  <a:schemeClr val="bg1"/>
                </a:solidFill>
              </a:rPr>
              <a:t> and </a:t>
            </a:r>
            <a:r>
              <a:rPr lang="en-US" sz="2000" i="1">
                <a:solidFill>
                  <a:schemeClr val="bg1"/>
                </a:solidFill>
              </a:rPr>
              <a:t>Bracton</a:t>
            </a:r>
            <a:r>
              <a:rPr lang="en-US" sz="2000">
                <a:solidFill>
                  <a:schemeClr val="bg1"/>
                </a:solidFill>
              </a:rPr>
              <a:t> in that they make more effort to state substantive rules and in that Roman law influence is less obvious. There is also less about the writs. The difference is one of degree, however, and not of </a:t>
            </a:r>
            <a:r>
              <a:rPr lang="en-US" sz="2000">
                <a:solidFill>
                  <a:schemeClr val="bg1"/>
                </a:solidFill>
              </a:rPr>
              <a:t>kind</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four great French custumals from the end of the 13th century (Pierre de Fontaines, the </a:t>
            </a:r>
            <a:r>
              <a:rPr lang="en-US" sz="2000" i="1">
                <a:solidFill>
                  <a:schemeClr val="bg1"/>
                </a:solidFill>
              </a:rPr>
              <a:t>Livres de jostice et plet</a:t>
            </a:r>
            <a:r>
              <a:rPr lang="en-US" sz="2000">
                <a:solidFill>
                  <a:schemeClr val="bg1"/>
                </a:solidFill>
              </a:rPr>
              <a:t>, </a:t>
            </a:r>
            <a:r>
              <a:rPr lang="en-US" sz="2000">
                <a:solidFill>
                  <a:schemeClr val="bg1"/>
                </a:solidFill>
              </a:rPr>
              <a:t>the </a:t>
            </a:r>
            <a:r>
              <a:rPr lang="en-US" sz="2000" i="1">
                <a:solidFill>
                  <a:schemeClr val="bg1"/>
                </a:solidFill>
              </a:rPr>
              <a:t>É</a:t>
            </a:r>
            <a:r>
              <a:rPr lang="en-US" sz="2000" i="1" smtClean="0">
                <a:solidFill>
                  <a:schemeClr val="bg1"/>
                </a:solidFill>
              </a:rPr>
              <a:t>tablissements </a:t>
            </a:r>
            <a:r>
              <a:rPr lang="en-US" sz="2000" i="1">
                <a:solidFill>
                  <a:schemeClr val="bg1"/>
                </a:solidFill>
              </a:rPr>
              <a:t>de Saint Louis</a:t>
            </a:r>
            <a:r>
              <a:rPr lang="en-US" sz="2000">
                <a:solidFill>
                  <a:schemeClr val="bg1"/>
                </a:solidFill>
              </a:rPr>
              <a:t>, and Beaumanoir) are all like </a:t>
            </a:r>
            <a:r>
              <a:rPr lang="en-US" sz="2000" i="1">
                <a:solidFill>
                  <a:schemeClr val="bg1"/>
                </a:solidFill>
              </a:rPr>
              <a:t>Bracton</a:t>
            </a:r>
            <a:r>
              <a:rPr lang="en-US" sz="2000">
                <a:solidFill>
                  <a:schemeClr val="bg1"/>
                </a:solidFill>
              </a:rPr>
              <a:t> in the sense that they attempt to integrate Roman and canon law. Pierre des Fontaines and Beaumanoir are also like </a:t>
            </a:r>
            <a:r>
              <a:rPr lang="en-US" sz="2000" i="1">
                <a:solidFill>
                  <a:schemeClr val="bg1"/>
                </a:solidFill>
              </a:rPr>
              <a:t>Bracton</a:t>
            </a:r>
            <a:r>
              <a:rPr lang="en-US" sz="2000">
                <a:solidFill>
                  <a:schemeClr val="bg1"/>
                </a:solidFill>
              </a:rPr>
              <a:t> and </a:t>
            </a:r>
            <a:r>
              <a:rPr lang="en-US" sz="2000" i="1">
                <a:solidFill>
                  <a:schemeClr val="bg1"/>
                </a:solidFill>
              </a:rPr>
              <a:t>Glanvill</a:t>
            </a:r>
            <a:r>
              <a:rPr lang="en-US" sz="2000">
                <a:solidFill>
                  <a:schemeClr val="bg1"/>
                </a:solidFill>
              </a:rPr>
              <a:t> and unlike </a:t>
            </a:r>
            <a:r>
              <a:rPr lang="en-US" sz="2000">
                <a:solidFill>
                  <a:schemeClr val="bg1"/>
                </a:solidFill>
              </a:rPr>
              <a:t>the </a:t>
            </a:r>
            <a:r>
              <a:rPr lang="en-US" sz="2000" smtClean="0">
                <a:solidFill>
                  <a:schemeClr val="bg1"/>
                </a:solidFill>
              </a:rPr>
              <a:t>Norman </a:t>
            </a:r>
            <a:r>
              <a:rPr lang="en-US" sz="2000">
                <a:solidFill>
                  <a:schemeClr val="bg1"/>
                </a:solidFill>
              </a:rPr>
              <a:t>custumals in that there </a:t>
            </a:r>
            <a:r>
              <a:rPr lang="en-US" sz="2000">
                <a:solidFill>
                  <a:schemeClr val="bg1"/>
                </a:solidFill>
              </a:rPr>
              <a:t>is </a:t>
            </a:r>
            <a:r>
              <a:rPr lang="en-US" sz="2000" smtClean="0">
                <a:solidFill>
                  <a:schemeClr val="bg1"/>
                </a:solidFill>
              </a:rPr>
              <a:t>an </a:t>
            </a:r>
            <a:r>
              <a:rPr lang="en-US" sz="2000">
                <a:solidFill>
                  <a:schemeClr val="bg1"/>
                </a:solidFill>
              </a:rPr>
              <a:t>authorial </a:t>
            </a:r>
            <a:r>
              <a:rPr lang="en-US" sz="2000">
                <a:solidFill>
                  <a:schemeClr val="bg1"/>
                </a:solidFill>
              </a:rPr>
              <a:t>voice</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As </a:t>
            </a:r>
            <a:r>
              <a:rPr lang="en-US" sz="2000">
                <a:solidFill>
                  <a:schemeClr val="bg1"/>
                </a:solidFill>
              </a:rPr>
              <a:t>in England, so too in France, the 14th century brings a departure from the learned law, but the glossed </a:t>
            </a:r>
            <a:r>
              <a:rPr lang="en-US" sz="2000" i="1">
                <a:solidFill>
                  <a:schemeClr val="bg1"/>
                </a:solidFill>
              </a:rPr>
              <a:t>coutume</a:t>
            </a:r>
            <a:r>
              <a:rPr lang="en-US" sz="2000">
                <a:solidFill>
                  <a:schemeClr val="bg1"/>
                </a:solidFill>
              </a:rPr>
              <a:t> of Burgandy is an exception.</a:t>
            </a:r>
            <a:endParaRPr lang="en-US" sz="20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Characteristics of the English and French custumals</a:t>
            </a:r>
            <a:endParaRPr lang="en-US" altLang="en-US" sz="2400" dirty="0"/>
          </a:p>
        </p:txBody>
      </p:sp>
      <p:sp>
        <p:nvSpPr>
          <p:cNvPr id="8" name="TextBox 7"/>
          <p:cNvSpPr txBox="1"/>
          <p:nvPr/>
        </p:nvSpPr>
        <p:spPr>
          <a:xfrm>
            <a:off x="457200" y="673769"/>
            <a:ext cx="8686800" cy="3785652"/>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Most </a:t>
            </a:r>
            <a:r>
              <a:rPr lang="en-US" sz="2000">
                <a:solidFill>
                  <a:schemeClr val="bg1"/>
                </a:solidFill>
              </a:rPr>
              <a:t>of </a:t>
            </a:r>
            <a:r>
              <a:rPr lang="en-US" sz="2000" smtClean="0">
                <a:solidFill>
                  <a:schemeClr val="bg1"/>
                </a:solidFill>
              </a:rPr>
              <a:t>them </a:t>
            </a:r>
            <a:r>
              <a:rPr lang="en-US" sz="2000">
                <a:solidFill>
                  <a:schemeClr val="bg1"/>
                </a:solidFill>
              </a:rPr>
              <a:t>seem to be connected with specialization and teaching if not professionalization. </a:t>
            </a:r>
            <a:r>
              <a:rPr lang="en-US" sz="2000" i="1">
                <a:solidFill>
                  <a:schemeClr val="bg1"/>
                </a:solidFill>
              </a:rPr>
              <a:t>Glanvill</a:t>
            </a:r>
            <a:r>
              <a:rPr lang="en-US" sz="2000">
                <a:solidFill>
                  <a:schemeClr val="bg1"/>
                </a:solidFill>
              </a:rPr>
              <a:t> and </a:t>
            </a:r>
            <a:r>
              <a:rPr lang="en-US" sz="2000" i="1">
                <a:solidFill>
                  <a:schemeClr val="bg1"/>
                </a:solidFill>
              </a:rPr>
              <a:t>Bracton</a:t>
            </a:r>
            <a:r>
              <a:rPr lang="en-US" sz="2000">
                <a:solidFill>
                  <a:schemeClr val="bg1"/>
                </a:solidFill>
              </a:rPr>
              <a:t> are consciously trying to describe the custom and practice of the king’s central royal court, a relatively new institution at the time that they write and one that is greatly expanding. The first Norman custumal may be associated with an attempt to write down the rules for English administrators; the second is probably to be associated with an attempt to give guidance to the </a:t>
            </a:r>
            <a:r>
              <a:rPr lang="en-US" sz="2000">
                <a:solidFill>
                  <a:schemeClr val="bg1"/>
                </a:solidFill>
              </a:rPr>
              <a:t>French </a:t>
            </a:r>
            <a:r>
              <a:rPr lang="en-US" sz="2000" smtClean="0">
                <a:solidFill>
                  <a:schemeClr val="bg1"/>
                </a:solidFill>
              </a:rPr>
              <a:t>royal </a:t>
            </a:r>
            <a:r>
              <a:rPr lang="en-US" sz="2000" i="1" smtClean="0">
                <a:solidFill>
                  <a:schemeClr val="bg1"/>
                </a:solidFill>
              </a:rPr>
              <a:t>bailli</a:t>
            </a:r>
            <a:r>
              <a:rPr lang="en-US" sz="2000">
                <a:solidFill>
                  <a:schemeClr val="bg1"/>
                </a:solidFill>
              </a:rPr>
              <a:t>. Pierre des Fontaines and Beaumanoir were both royal baillis and were almost certainly trying to describe a jurisdiction that their successors would have to administer. The </a:t>
            </a:r>
            <a:r>
              <a:rPr lang="en-US" sz="2000" i="1">
                <a:solidFill>
                  <a:schemeClr val="bg1"/>
                </a:solidFill>
              </a:rPr>
              <a:t>Livres de jostice et plet</a:t>
            </a:r>
            <a:r>
              <a:rPr lang="en-US" sz="2000">
                <a:solidFill>
                  <a:schemeClr val="bg1"/>
                </a:solidFill>
              </a:rPr>
              <a:t> and the </a:t>
            </a:r>
            <a:r>
              <a:rPr lang="en-US" sz="2000" i="1">
                <a:solidFill>
                  <a:schemeClr val="bg1"/>
                </a:solidFill>
              </a:rPr>
              <a:t>Établissements </a:t>
            </a:r>
            <a:r>
              <a:rPr lang="en-US" sz="2000" i="1" smtClean="0">
                <a:solidFill>
                  <a:schemeClr val="bg1"/>
                </a:solidFill>
              </a:rPr>
              <a:t>de S. Louis</a:t>
            </a:r>
            <a:r>
              <a:rPr lang="en-US" sz="2000" smtClean="0">
                <a:solidFill>
                  <a:schemeClr val="bg1"/>
                </a:solidFill>
              </a:rPr>
              <a:t> are </a:t>
            </a:r>
            <a:r>
              <a:rPr lang="en-US" sz="2000">
                <a:solidFill>
                  <a:schemeClr val="bg1"/>
                </a:solidFill>
              </a:rPr>
              <a:t>more complicated but may be connected with law study </a:t>
            </a:r>
            <a:r>
              <a:rPr lang="en-US" sz="2000">
                <a:solidFill>
                  <a:schemeClr val="bg1"/>
                </a:solidFill>
              </a:rPr>
              <a:t>at </a:t>
            </a:r>
            <a:r>
              <a:rPr lang="en-US" sz="2000" smtClean="0">
                <a:solidFill>
                  <a:schemeClr val="bg1"/>
                </a:solidFill>
              </a:rPr>
              <a:t>Orléans.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6827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Characteristics of the English and French custumals (cont’d)</a:t>
            </a:r>
            <a:endParaRPr lang="en-US" altLang="en-US" sz="2400" dirty="0"/>
          </a:p>
        </p:txBody>
      </p:sp>
      <p:sp>
        <p:nvSpPr>
          <p:cNvPr id="8" name="TextBox 7"/>
          <p:cNvSpPr txBox="1"/>
          <p:nvPr/>
        </p:nvSpPr>
        <p:spPr>
          <a:xfrm>
            <a:off x="457200" y="673769"/>
            <a:ext cx="8686800" cy="3170099"/>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Every </a:t>
            </a:r>
            <a:r>
              <a:rPr lang="en-US" sz="2000">
                <a:solidFill>
                  <a:schemeClr val="bg1"/>
                </a:solidFill>
              </a:rPr>
              <a:t>one these documents is affected by </a:t>
            </a:r>
            <a:r>
              <a:rPr lang="en-US" sz="2000">
                <a:solidFill>
                  <a:schemeClr val="bg1"/>
                </a:solidFill>
              </a:rPr>
              <a:t>Roman </a:t>
            </a:r>
            <a:r>
              <a:rPr lang="en-US" sz="2000" smtClean="0">
                <a:solidFill>
                  <a:schemeClr val="bg1"/>
                </a:solidFill>
              </a:rPr>
              <a:t>and canon law</a:t>
            </a:r>
            <a:r>
              <a:rPr lang="en-US" sz="2000">
                <a:solidFill>
                  <a:schemeClr val="bg1"/>
                </a:solidFill>
              </a:rPr>
              <a:t>. </a:t>
            </a:r>
            <a:r>
              <a:rPr lang="en-US" sz="2000" i="1">
                <a:solidFill>
                  <a:schemeClr val="bg1"/>
                </a:solidFill>
              </a:rPr>
              <a:t>Glanvill</a:t>
            </a:r>
            <a:r>
              <a:rPr lang="en-US" sz="2000">
                <a:solidFill>
                  <a:schemeClr val="bg1"/>
                </a:solidFill>
              </a:rPr>
              <a:t>, </a:t>
            </a:r>
            <a:r>
              <a:rPr lang="en-US" sz="2000" i="1">
                <a:solidFill>
                  <a:schemeClr val="bg1"/>
                </a:solidFill>
              </a:rPr>
              <a:t>Bracton</a:t>
            </a:r>
            <a:r>
              <a:rPr lang="en-US" sz="2000">
                <a:solidFill>
                  <a:schemeClr val="bg1"/>
                </a:solidFill>
              </a:rPr>
              <a:t> and the Norman ones are written Latin. All of them make reference to ecclesiastical institutions and thereby indirectly </a:t>
            </a:r>
            <a:r>
              <a:rPr lang="en-US" sz="2000">
                <a:solidFill>
                  <a:schemeClr val="bg1"/>
                </a:solidFill>
              </a:rPr>
              <a:t>to </a:t>
            </a:r>
            <a:r>
              <a:rPr lang="en-US" sz="2000" smtClean="0">
                <a:solidFill>
                  <a:schemeClr val="bg1"/>
                </a:solidFill>
              </a:rPr>
              <a:t>canon </a:t>
            </a:r>
            <a:r>
              <a:rPr lang="en-US" sz="2000">
                <a:solidFill>
                  <a:schemeClr val="bg1"/>
                </a:solidFill>
              </a:rPr>
              <a:t>law. Beyond that the amount of the learned law in them and they way in which it is used varies considerably. </a:t>
            </a:r>
            <a:r>
              <a:rPr lang="en-US" sz="2000" i="1">
                <a:solidFill>
                  <a:schemeClr val="bg1"/>
                </a:solidFill>
              </a:rPr>
              <a:t>Bracton</a:t>
            </a:r>
            <a:r>
              <a:rPr lang="en-US" sz="2000">
                <a:solidFill>
                  <a:schemeClr val="bg1"/>
                </a:solidFill>
              </a:rPr>
              <a:t> and the </a:t>
            </a:r>
            <a:r>
              <a:rPr lang="en-US" sz="2000" i="1">
                <a:solidFill>
                  <a:schemeClr val="bg1"/>
                </a:solidFill>
              </a:rPr>
              <a:t>Livres</a:t>
            </a:r>
            <a:r>
              <a:rPr lang="en-US" sz="2000">
                <a:solidFill>
                  <a:schemeClr val="bg1"/>
                </a:solidFill>
              </a:rPr>
              <a:t> have the most Roman and canon law in them, citing it frequently and consciously making comparisons. </a:t>
            </a:r>
            <a:r>
              <a:rPr lang="en-US" sz="2000" i="1">
                <a:solidFill>
                  <a:schemeClr val="bg1"/>
                </a:solidFill>
              </a:rPr>
              <a:t>Glanvill</a:t>
            </a:r>
            <a:r>
              <a:rPr lang="en-US" sz="2000">
                <a:solidFill>
                  <a:schemeClr val="bg1"/>
                </a:solidFill>
              </a:rPr>
              <a:t>, </a:t>
            </a:r>
            <a:r>
              <a:rPr lang="en-US" sz="2000">
                <a:solidFill>
                  <a:schemeClr val="bg1"/>
                </a:solidFill>
              </a:rPr>
              <a:t>Pierre </a:t>
            </a:r>
            <a:r>
              <a:rPr lang="en-US" sz="2000" smtClean="0">
                <a:solidFill>
                  <a:schemeClr val="bg1"/>
                </a:solidFill>
              </a:rPr>
              <a:t>des Fontaines, and </a:t>
            </a:r>
            <a:r>
              <a:rPr lang="en-US" sz="2000">
                <a:solidFill>
                  <a:schemeClr val="bg1"/>
                </a:solidFill>
              </a:rPr>
              <a:t>Beaumanoir are further away, though they all know some Roman and canon law and it affects their habits of thought. Intellectual influence is harder to see in the Norman custumals and the </a:t>
            </a:r>
            <a:r>
              <a:rPr lang="en-US" sz="2000" i="1">
                <a:solidFill>
                  <a:schemeClr val="bg1"/>
                </a:solidFill>
              </a:rPr>
              <a:t>Établissements</a:t>
            </a:r>
            <a:r>
              <a:rPr lang="en-US" sz="200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a:t>
            </a:r>
            <a:r>
              <a:rPr lang="en-US" sz="2400" smtClean="0"/>
              <a:t>hronology </a:t>
            </a:r>
            <a:r>
              <a:rPr lang="en-US" sz="2400"/>
              <a:t>of </a:t>
            </a:r>
            <a:r>
              <a:rPr lang="en-US" sz="2400"/>
              <a:t>custumals </a:t>
            </a:r>
            <a:r>
              <a:rPr lang="en-US" sz="2400" smtClean="0"/>
              <a:t>(cont’d): the </a:t>
            </a:r>
            <a:r>
              <a:rPr lang="en-US" sz="2400" i="1" smtClean="0"/>
              <a:t>fueros</a:t>
            </a:r>
            <a:r>
              <a:rPr lang="en-US" sz="2400" smtClean="0"/>
              <a:t> (see outline)</a:t>
            </a:r>
            <a:endParaRPr lang="en-US" altLang="en-US" sz="2400" i="1" dirty="0"/>
          </a:p>
        </p:txBody>
      </p:sp>
      <p:sp>
        <p:nvSpPr>
          <p:cNvPr id="8" name="TextBox 7"/>
          <p:cNvSpPr txBox="1"/>
          <p:nvPr/>
        </p:nvSpPr>
        <p:spPr>
          <a:xfrm>
            <a:off x="457200" y="673769"/>
            <a:ext cx="8686800" cy="4231928"/>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word is not </a:t>
            </a:r>
            <a:r>
              <a:rPr lang="en-US" sz="2000" i="1">
                <a:solidFill>
                  <a:schemeClr val="bg1"/>
                </a:solidFill>
              </a:rPr>
              <a:t>coutume</a:t>
            </a:r>
            <a:r>
              <a:rPr lang="en-US" sz="2000">
                <a:solidFill>
                  <a:schemeClr val="bg1"/>
                </a:solidFill>
              </a:rPr>
              <a:t> or </a:t>
            </a:r>
            <a:r>
              <a:rPr lang="en-US" sz="2000" i="1">
                <a:solidFill>
                  <a:schemeClr val="bg1"/>
                </a:solidFill>
              </a:rPr>
              <a:t>coutumier</a:t>
            </a:r>
            <a:r>
              <a:rPr lang="en-US" sz="2000">
                <a:solidFill>
                  <a:schemeClr val="bg1"/>
                </a:solidFill>
              </a:rPr>
              <a:t> but </a:t>
            </a:r>
            <a:r>
              <a:rPr lang="en-US" sz="2000" i="1">
                <a:solidFill>
                  <a:schemeClr val="bg1"/>
                </a:solidFill>
              </a:rPr>
              <a:t>fuero</a:t>
            </a:r>
            <a:r>
              <a:rPr lang="en-US" sz="2000">
                <a:solidFill>
                  <a:schemeClr val="bg1"/>
                </a:solidFill>
              </a:rPr>
              <a:t>. The word is derived from Latin </a:t>
            </a:r>
            <a:r>
              <a:rPr lang="en-US" sz="2000" i="1">
                <a:solidFill>
                  <a:schemeClr val="bg1"/>
                </a:solidFill>
              </a:rPr>
              <a:t>forum</a:t>
            </a:r>
            <a:r>
              <a:rPr lang="en-US" sz="2000">
                <a:solidFill>
                  <a:schemeClr val="bg1"/>
                </a:solidFill>
              </a:rPr>
              <a:t> and originally means a court, but the Spanish always have a notion that the </a:t>
            </a:r>
            <a:r>
              <a:rPr lang="en-US" sz="2000" i="1">
                <a:solidFill>
                  <a:schemeClr val="bg1"/>
                </a:solidFill>
              </a:rPr>
              <a:t>fuero</a:t>
            </a:r>
            <a:r>
              <a:rPr lang="en-US" sz="2000">
                <a:solidFill>
                  <a:schemeClr val="bg1"/>
                </a:solidFill>
              </a:rPr>
              <a:t> is in some sense promulgated by a king. Once promulgated, however, it becomes the privilege of the area for which it is promulgated. There are </a:t>
            </a:r>
            <a:r>
              <a:rPr lang="en-US" sz="2000" i="1">
                <a:solidFill>
                  <a:schemeClr val="bg1"/>
                </a:solidFill>
              </a:rPr>
              <a:t>fueros</a:t>
            </a:r>
            <a:r>
              <a:rPr lang="en-US" sz="2000">
                <a:solidFill>
                  <a:schemeClr val="bg1"/>
                </a:solidFill>
              </a:rPr>
              <a:t> for particular towns, a great many of them. Any town worthy of the name in medieval Spain had its own </a:t>
            </a:r>
            <a:r>
              <a:rPr lang="en-US" sz="2000" i="1">
                <a:solidFill>
                  <a:schemeClr val="bg1"/>
                </a:solidFill>
              </a:rPr>
              <a:t>fuero</a:t>
            </a:r>
            <a:r>
              <a:rPr lang="en-US" sz="2000">
                <a:solidFill>
                  <a:schemeClr val="bg1"/>
                </a:solidFill>
              </a:rPr>
              <a:t>. Certain types of people would have their own fuero. The </a:t>
            </a:r>
            <a:r>
              <a:rPr lang="en-US" sz="2000" i="1">
                <a:solidFill>
                  <a:schemeClr val="bg1"/>
                </a:solidFill>
              </a:rPr>
              <a:t>fuero viejo</a:t>
            </a:r>
            <a:r>
              <a:rPr lang="en-US" sz="2000">
                <a:solidFill>
                  <a:schemeClr val="bg1"/>
                </a:solidFill>
              </a:rPr>
              <a:t> of Castile in its original form was probably a </a:t>
            </a:r>
            <a:r>
              <a:rPr lang="en-US" sz="2000" i="1">
                <a:solidFill>
                  <a:schemeClr val="bg1"/>
                </a:solidFill>
              </a:rPr>
              <a:t>fuero</a:t>
            </a:r>
            <a:r>
              <a:rPr lang="en-US" sz="2000">
                <a:solidFill>
                  <a:schemeClr val="bg1"/>
                </a:solidFill>
              </a:rPr>
              <a:t> for the nobility. There were </a:t>
            </a:r>
            <a:r>
              <a:rPr lang="en-US" sz="2000" i="1">
                <a:solidFill>
                  <a:schemeClr val="bg1"/>
                </a:solidFill>
              </a:rPr>
              <a:t>fueros</a:t>
            </a:r>
            <a:r>
              <a:rPr lang="en-US" sz="2000">
                <a:solidFill>
                  <a:schemeClr val="bg1"/>
                </a:solidFill>
              </a:rPr>
              <a:t> for mozarabs, Christians living under Moslem rule, and for mudejars</a:t>
            </a:r>
            <a:r>
              <a:rPr lang="en-US" sz="2000">
                <a:solidFill>
                  <a:schemeClr val="bg1"/>
                </a:solidFill>
              </a:rPr>
              <a:t>, </a:t>
            </a:r>
            <a:r>
              <a:rPr lang="en-US" sz="2000" smtClean="0">
                <a:solidFill>
                  <a:schemeClr val="bg1"/>
                </a:solidFill>
              </a:rPr>
              <a:t>Muslims </a:t>
            </a:r>
            <a:r>
              <a:rPr lang="en-US" sz="2000">
                <a:solidFill>
                  <a:schemeClr val="bg1"/>
                </a:solidFill>
              </a:rPr>
              <a:t>living Christian </a:t>
            </a:r>
            <a:r>
              <a:rPr lang="en-US" sz="2000">
                <a:solidFill>
                  <a:schemeClr val="bg1"/>
                </a:solidFill>
              </a:rPr>
              <a:t>rule</a:t>
            </a:r>
            <a:r>
              <a:rPr lang="en-US" sz="2000" smtClean="0">
                <a:solidFill>
                  <a:schemeClr val="bg1"/>
                </a:solidFill>
              </a:rPr>
              <a:t>.</a:t>
            </a:r>
            <a:br>
              <a:rPr lang="en-US" sz="2000" smtClean="0">
                <a:solidFill>
                  <a:schemeClr val="bg1"/>
                </a:solidFill>
              </a:rPr>
            </a:br>
            <a:endParaRPr lang="en-US" sz="9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continued vitality of the Visigoth code had considerable effect. Ferdinand III gave the </a:t>
            </a:r>
            <a:r>
              <a:rPr lang="en-US" sz="2000" i="1">
                <a:solidFill>
                  <a:schemeClr val="bg1"/>
                </a:solidFill>
              </a:rPr>
              <a:t>fuero juzgo</a:t>
            </a:r>
            <a:r>
              <a:rPr lang="en-US" sz="2000">
                <a:solidFill>
                  <a:schemeClr val="bg1"/>
                </a:solidFill>
              </a:rPr>
              <a:t> to many of the towns that he refounded in the areas that he took from the </a:t>
            </a:r>
            <a:r>
              <a:rPr lang="en-US" sz="2000">
                <a:solidFill>
                  <a:schemeClr val="bg1"/>
                </a:solidFill>
              </a:rPr>
              <a:t>Moors</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a:t>
            </a:r>
            <a:r>
              <a:rPr lang="en-US" sz="2400" smtClean="0"/>
              <a:t>hronology </a:t>
            </a:r>
            <a:r>
              <a:rPr lang="en-US" sz="2400"/>
              <a:t>of </a:t>
            </a:r>
            <a:r>
              <a:rPr lang="en-US" sz="2400"/>
              <a:t>custumals </a:t>
            </a:r>
            <a:r>
              <a:rPr lang="en-US" sz="2400" smtClean="0"/>
              <a:t>(cont’d): the </a:t>
            </a:r>
            <a:r>
              <a:rPr lang="en-US" sz="2400" i="1" smtClean="0"/>
              <a:t>fueros</a:t>
            </a:r>
            <a:r>
              <a:rPr lang="en-US" sz="2400" smtClean="0"/>
              <a:t> (see outline)</a:t>
            </a:r>
            <a:endParaRPr lang="en-US" altLang="en-US" sz="2400" i="1" dirty="0"/>
          </a:p>
        </p:txBody>
      </p:sp>
      <p:sp>
        <p:nvSpPr>
          <p:cNvPr id="8" name="TextBox 7"/>
          <p:cNvSpPr txBox="1"/>
          <p:nvPr/>
        </p:nvSpPr>
        <p:spPr>
          <a:xfrm>
            <a:off x="457200" y="673769"/>
            <a:ext cx="8686800" cy="4093428"/>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By </a:t>
            </a:r>
            <a:r>
              <a:rPr lang="en-US" sz="2000">
                <a:solidFill>
                  <a:schemeClr val="bg1"/>
                </a:solidFill>
              </a:rPr>
              <a:t>the middle of the 13th century the Castilian monarchs came to regard the diversity among the </a:t>
            </a:r>
            <a:r>
              <a:rPr lang="en-US" sz="2000" i="1">
                <a:solidFill>
                  <a:schemeClr val="bg1"/>
                </a:solidFill>
              </a:rPr>
              <a:t>fueros</a:t>
            </a:r>
            <a:r>
              <a:rPr lang="en-US" sz="2000">
                <a:solidFill>
                  <a:schemeClr val="bg1"/>
                </a:solidFill>
              </a:rPr>
              <a:t> as a problem. It is difficult to organize a kingdom that is subject to a multiplicity of laws, and in Castile, precedent, </a:t>
            </a:r>
            <a:r>
              <a:rPr lang="en-US" sz="2000" i="1">
                <a:solidFill>
                  <a:schemeClr val="bg1"/>
                </a:solidFill>
              </a:rPr>
              <a:t>fazanya</a:t>
            </a:r>
            <a:r>
              <a:rPr lang="en-US" sz="2000">
                <a:solidFill>
                  <a:schemeClr val="bg1"/>
                </a:solidFill>
              </a:rPr>
              <a:t>, was also recognized as a source of law. Ferdinand III’s giving of the </a:t>
            </a:r>
            <a:r>
              <a:rPr lang="en-US" sz="2000" i="1">
                <a:solidFill>
                  <a:schemeClr val="bg1"/>
                </a:solidFill>
              </a:rPr>
              <a:t>fuero juzgo</a:t>
            </a:r>
            <a:r>
              <a:rPr lang="en-US" sz="2000">
                <a:solidFill>
                  <a:schemeClr val="bg1"/>
                </a:solidFill>
              </a:rPr>
              <a:t> to the newly reconquered cities was probably an effort at unification. The fuero real the first effort of his son Alfonso X (el Sabio) was clearly designed to restrict the privileges of the nobility and to get some unity in the law. Alfonso gave this </a:t>
            </a:r>
            <a:r>
              <a:rPr lang="en-US" sz="2000" i="1">
                <a:solidFill>
                  <a:schemeClr val="bg1"/>
                </a:solidFill>
              </a:rPr>
              <a:t>fuero</a:t>
            </a:r>
            <a:r>
              <a:rPr lang="en-US" sz="2000">
                <a:solidFill>
                  <a:schemeClr val="bg1"/>
                </a:solidFill>
              </a:rPr>
              <a:t> </a:t>
            </a:r>
            <a:r>
              <a:rPr lang="en-US" sz="2000" smtClean="0">
                <a:solidFill>
                  <a:schemeClr val="bg1"/>
                </a:solidFill>
              </a:rPr>
              <a:t>to </a:t>
            </a:r>
            <a:r>
              <a:rPr lang="en-US" sz="2000">
                <a:solidFill>
                  <a:schemeClr val="bg1"/>
                </a:solidFill>
              </a:rPr>
              <a:t>a number of cities. It may have applied in the central royal court, a court of appeal in Castile, as in France. It would seem, however, that it was not until the Alfonso XI (1311–1350) that the </a:t>
            </a:r>
            <a:r>
              <a:rPr lang="en-US" sz="2000" i="1">
                <a:solidFill>
                  <a:schemeClr val="bg1"/>
                </a:solidFill>
              </a:rPr>
              <a:t>fuero real</a:t>
            </a:r>
            <a:r>
              <a:rPr lang="en-US" sz="2000">
                <a:solidFill>
                  <a:schemeClr val="bg1"/>
                </a:solidFill>
              </a:rPr>
              <a:t> came to have a more general applicability and even here it was only in the absence of a specific provision in a local </a:t>
            </a:r>
            <a:r>
              <a:rPr lang="en-US" sz="2000" i="1">
                <a:solidFill>
                  <a:schemeClr val="bg1"/>
                </a:solidFill>
              </a:rPr>
              <a:t>fuero</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a:t>
            </a:r>
            <a:r>
              <a:rPr lang="en-US" sz="2400" smtClean="0"/>
              <a:t>hronology </a:t>
            </a:r>
            <a:r>
              <a:rPr lang="en-US" sz="2400"/>
              <a:t>of </a:t>
            </a:r>
            <a:r>
              <a:rPr lang="en-US" sz="2400"/>
              <a:t>custumals </a:t>
            </a:r>
            <a:r>
              <a:rPr lang="en-US" sz="2400" smtClean="0"/>
              <a:t>(cont’d): the </a:t>
            </a:r>
            <a:r>
              <a:rPr lang="en-US" sz="2400" i="1" smtClean="0"/>
              <a:t>fueros</a:t>
            </a:r>
            <a:r>
              <a:rPr lang="en-US" sz="2400" smtClean="0"/>
              <a:t> (see outline)</a:t>
            </a:r>
            <a:endParaRPr lang="en-US" altLang="en-US" sz="2400" i="1" dirty="0"/>
          </a:p>
        </p:txBody>
      </p:sp>
      <p:sp>
        <p:nvSpPr>
          <p:cNvPr id="8" name="TextBox 7"/>
          <p:cNvSpPr txBox="1"/>
          <p:nvPr/>
        </p:nvSpPr>
        <p:spPr>
          <a:xfrm>
            <a:off x="457200" y="673769"/>
            <a:ext cx="8686800" cy="5940088"/>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Alfonso </a:t>
            </a:r>
            <a:r>
              <a:rPr lang="en-US" sz="2000">
                <a:solidFill>
                  <a:schemeClr val="bg1"/>
                </a:solidFill>
              </a:rPr>
              <a:t>X did not stop at the </a:t>
            </a:r>
            <a:r>
              <a:rPr lang="en-US" sz="2000" i="1">
                <a:solidFill>
                  <a:schemeClr val="bg1"/>
                </a:solidFill>
              </a:rPr>
              <a:t>fuero real</a:t>
            </a:r>
            <a:r>
              <a:rPr lang="en-US" sz="2000">
                <a:solidFill>
                  <a:schemeClr val="bg1"/>
                </a:solidFill>
              </a:rPr>
              <a:t>. He also had compiled large book about law in general. The work was reedited into seven parts and has been known ever since as the </a:t>
            </a:r>
            <a:r>
              <a:rPr lang="en-US" sz="2000" i="1">
                <a:solidFill>
                  <a:schemeClr val="bg1"/>
                </a:solidFill>
              </a:rPr>
              <a:t>Siete Partidas</a:t>
            </a:r>
            <a:r>
              <a:rPr lang="en-US" sz="2000">
                <a:solidFill>
                  <a:schemeClr val="bg1"/>
                </a:solidFill>
              </a:rPr>
              <a:t>. It is written in the vernacular and is quite comprehensive. It is </a:t>
            </a:r>
            <a:r>
              <a:rPr lang="en-US" sz="2000">
                <a:solidFill>
                  <a:schemeClr val="bg1"/>
                </a:solidFill>
              </a:rPr>
              <a:t>of </a:t>
            </a:r>
            <a:r>
              <a:rPr lang="en-US" sz="2000" smtClean="0">
                <a:solidFill>
                  <a:schemeClr val="bg1"/>
                </a:solidFill>
              </a:rPr>
              <a:t>great </a:t>
            </a:r>
            <a:r>
              <a:rPr lang="en-US" sz="2000">
                <a:solidFill>
                  <a:schemeClr val="bg1"/>
                </a:solidFill>
              </a:rPr>
              <a:t>importance for Spanish legal history. I have chosen, however, not to extract it in </a:t>
            </a:r>
            <a:r>
              <a:rPr lang="en-US" sz="2000">
                <a:solidFill>
                  <a:schemeClr val="bg1"/>
                </a:solidFill>
              </a:rPr>
              <a:t>the </a:t>
            </a:r>
            <a:r>
              <a:rPr lang="en-US" sz="2000" smtClean="0">
                <a:solidFill>
                  <a:schemeClr val="bg1"/>
                </a:solidFill>
              </a:rPr>
              <a:t>Materials </a:t>
            </a:r>
            <a:r>
              <a:rPr lang="en-US" sz="2000">
                <a:solidFill>
                  <a:schemeClr val="bg1"/>
                </a:solidFill>
              </a:rPr>
              <a:t>for two reasons</a:t>
            </a:r>
            <a:r>
              <a:rPr lang="en-US" sz="2000">
                <a:solidFill>
                  <a:schemeClr val="bg1"/>
                </a:solidFill>
              </a:rPr>
              <a:t>: </a:t>
            </a:r>
            <a:r>
              <a:rPr lang="en-US" sz="2000" smtClean="0">
                <a:solidFill>
                  <a:schemeClr val="bg1"/>
                </a:solidFill>
              </a:rPr>
              <a:t>(1) </a:t>
            </a:r>
            <a:r>
              <a:rPr lang="en-US" sz="2000">
                <a:solidFill>
                  <a:schemeClr val="bg1"/>
                </a:solidFill>
              </a:rPr>
              <a:t>What it says about witnesses, marriage and wild </a:t>
            </a:r>
            <a:r>
              <a:rPr lang="en-US" sz="2000">
                <a:solidFill>
                  <a:schemeClr val="bg1"/>
                </a:solidFill>
              </a:rPr>
              <a:t>animals </a:t>
            </a:r>
            <a:r>
              <a:rPr lang="en-US" sz="2000" smtClean="0">
                <a:solidFill>
                  <a:schemeClr val="bg1"/>
                </a:solidFill>
              </a:rPr>
              <a:t>simply </a:t>
            </a:r>
            <a:r>
              <a:rPr lang="en-US" sz="2000">
                <a:solidFill>
                  <a:schemeClr val="bg1"/>
                </a:solidFill>
              </a:rPr>
              <a:t>repeats the rules of the academic law, as it does in many other areas</a:t>
            </a:r>
            <a:r>
              <a:rPr lang="en-US" sz="2000">
                <a:solidFill>
                  <a:schemeClr val="bg1"/>
                </a:solidFill>
              </a:rPr>
              <a:t>. </a:t>
            </a:r>
            <a:r>
              <a:rPr lang="en-US" sz="2000" smtClean="0">
                <a:solidFill>
                  <a:schemeClr val="bg1"/>
                </a:solidFill>
              </a:rPr>
              <a:t>(</a:t>
            </a:r>
            <a:r>
              <a:rPr lang="en-US" sz="2000">
                <a:solidFill>
                  <a:schemeClr val="bg1"/>
                </a:solidFill>
              </a:rPr>
              <a:t>2</a:t>
            </a:r>
            <a:r>
              <a:rPr lang="en-US" sz="2000" smtClean="0">
                <a:solidFill>
                  <a:schemeClr val="bg1"/>
                </a:solidFill>
              </a:rPr>
              <a:t>) </a:t>
            </a:r>
            <a:r>
              <a:rPr lang="en-US" sz="2000">
                <a:solidFill>
                  <a:schemeClr val="bg1"/>
                </a:solidFill>
              </a:rPr>
              <a:t>There is no evidence that it was ever used as a working law-book in Alfonso’s time. Indeed, there is considerable evidence that it was not even regarded as authoritative in the courts until 1348, and then it was only a secondary authority. The work is, however, a political statement that the only way for Spain to achieve legal unity—and legal unity is intimately connected with political unity—is by the use of the academic law. This is a theme that will become more and more important as time goes on; it seems to have appeared first in </a:t>
            </a:r>
            <a:r>
              <a:rPr lang="en-US" sz="2000">
                <a:solidFill>
                  <a:schemeClr val="bg1"/>
                </a:solidFill>
              </a:rPr>
              <a:t>Spain</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realities, however, in the Iberian Peninsula in the 13th century were considerably messier. There was no political unity even within the individual kingdoms, and there were four </a:t>
            </a:r>
            <a:r>
              <a:rPr lang="en-US" sz="2000">
                <a:solidFill>
                  <a:schemeClr val="bg1"/>
                </a:solidFill>
              </a:rPr>
              <a:t>of </a:t>
            </a:r>
            <a:r>
              <a:rPr lang="en-US" sz="2000" smtClean="0">
                <a:solidFill>
                  <a:schemeClr val="bg1"/>
                </a:solidFill>
              </a:rPr>
              <a:t>them.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92987</TotalTime>
  <Words>5496</Words>
  <Application>Microsoft Office PowerPoint</Application>
  <PresentationFormat>On-screen Show (4:3)</PresentationFormat>
  <Paragraphs>193</Paragraphs>
  <Slides>32</Slides>
  <Notes>31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32</vt:i4>
      </vt:variant>
    </vt:vector>
  </HeadingPairs>
  <TitlesOfParts>
    <vt:vector size="34" baseType="lpstr">
      <vt:lpstr>Arial</vt:lpstr>
      <vt:lpstr>bilder constitutionalism</vt:lpstr>
      <vt:lpstr>PowerPoint Presentation</vt:lpstr>
      <vt:lpstr>The growth of courts:12th and 13th centuries</vt:lpstr>
      <vt:lpstr>Customary law</vt:lpstr>
      <vt:lpstr>A chronology of custumals (details on the outline)</vt:lpstr>
      <vt:lpstr>Characteristics of the English and French custumals</vt:lpstr>
      <vt:lpstr>Characteristics of the English and French custumals (cont’d)</vt:lpstr>
      <vt:lpstr>Chronology of custumals (cont’d): the fueros (see outline)</vt:lpstr>
      <vt:lpstr>Chronology of custumals (cont’d): the fueros (see outline)</vt:lpstr>
      <vt:lpstr>Chronology of custumals (cont’d): the fueros (see outline)</vt:lpstr>
      <vt:lpstr>The Usatges de Barcelona</vt:lpstr>
      <vt:lpstr>The Usatges de Barcelona (cont’d)</vt:lpstr>
      <vt:lpstr>The Usatges de Barcelona (cont’d)</vt:lpstr>
      <vt:lpstr>The Usatges de Barcelona (cont’d)</vt:lpstr>
      <vt:lpstr>The Usatges de Barcelona: the beginning</vt:lpstr>
      <vt:lpstr>The Usatges de Barcelona: the beginning</vt:lpstr>
      <vt:lpstr>The Usatges de Barcelona: the beginning</vt:lpstr>
      <vt:lpstr>The Usatges de Barcelona: the beginning</vt:lpstr>
      <vt:lpstr>The Usatges de Barcelona: witnesses</vt:lpstr>
      <vt:lpstr>The Usatges de Barcelona: witnesses (cont’d)</vt:lpstr>
      <vt:lpstr>The Usatges de Barcelona: witnesses (cont’d)</vt:lpstr>
      <vt:lpstr>The Usatges de Barcelona: witnesses (cont’d)</vt:lpstr>
      <vt:lpstr>The Usatges de Barcelona: witnesses (cont’d)</vt:lpstr>
      <vt:lpstr>The Usatges de Barcelona: witnesses (cont’d)</vt:lpstr>
      <vt:lpstr>The Usatges de Barcelona: marriage</vt:lpstr>
      <vt:lpstr>The Usatges de Barcelona: marriage (cont’d)</vt:lpstr>
      <vt:lpstr>The Usatges de Barcelona: marriage (cont’d)</vt:lpstr>
      <vt:lpstr>The Usatges de Barcelona: marriage (cont’d)</vt:lpstr>
      <vt:lpstr>The Usatges de Barcelona: marriage (cont’d)</vt:lpstr>
      <vt:lpstr>The Usatges de Barcelona: marriage (cont’d)</vt:lpstr>
      <vt:lpstr>The Usatges de Barcelona: marriage (cont’d)</vt:lpstr>
      <vt:lpstr>The Usatges de Barcelona: marriage (cont’d)</vt:lpstr>
      <vt:lpstr>The Usatges de Barcelona: marriage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1129</cp:revision>
  <dcterms:created xsi:type="dcterms:W3CDTF">2007-01-08T17:13:49Z</dcterms:created>
  <dcterms:modified xsi:type="dcterms:W3CDTF">2022-01-14T23:23:52Z</dcterms:modified>
</cp:coreProperties>
</file>